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1"/>
  </p:notesMasterIdLst>
  <p:handoutMasterIdLst>
    <p:handoutMasterId r:id="rId162"/>
  </p:handoutMasterIdLst>
  <p:sldIdLst>
    <p:sldId id="261" r:id="rId2"/>
    <p:sldId id="1360" r:id="rId3"/>
    <p:sldId id="1361" r:id="rId4"/>
    <p:sldId id="1362" r:id="rId5"/>
    <p:sldId id="1363" r:id="rId6"/>
    <p:sldId id="1364" r:id="rId7"/>
    <p:sldId id="1365" r:id="rId8"/>
    <p:sldId id="1366" r:id="rId9"/>
    <p:sldId id="1367" r:id="rId10"/>
    <p:sldId id="1368" r:id="rId11"/>
    <p:sldId id="1369" r:id="rId12"/>
    <p:sldId id="1370" r:id="rId13"/>
    <p:sldId id="1371" r:id="rId14"/>
    <p:sldId id="1372" r:id="rId15"/>
    <p:sldId id="1373" r:id="rId16"/>
    <p:sldId id="1374" r:id="rId17"/>
    <p:sldId id="1375" r:id="rId18"/>
    <p:sldId id="1376" r:id="rId19"/>
    <p:sldId id="1377" r:id="rId20"/>
    <p:sldId id="1378" r:id="rId21"/>
    <p:sldId id="1379" r:id="rId22"/>
    <p:sldId id="1380" r:id="rId23"/>
    <p:sldId id="1381" r:id="rId24"/>
    <p:sldId id="1382" r:id="rId25"/>
    <p:sldId id="1383" r:id="rId26"/>
    <p:sldId id="1384" r:id="rId27"/>
    <p:sldId id="1385" r:id="rId28"/>
    <p:sldId id="1386" r:id="rId29"/>
    <p:sldId id="1387" r:id="rId30"/>
    <p:sldId id="332" r:id="rId31"/>
    <p:sldId id="333" r:id="rId32"/>
    <p:sldId id="334" r:id="rId33"/>
    <p:sldId id="335" r:id="rId34"/>
    <p:sldId id="336" r:id="rId35"/>
    <p:sldId id="337" r:id="rId36"/>
    <p:sldId id="338" r:id="rId37"/>
    <p:sldId id="339" r:id="rId38"/>
    <p:sldId id="340" r:id="rId39"/>
    <p:sldId id="270" r:id="rId40"/>
    <p:sldId id="271" r:id="rId41"/>
    <p:sldId id="272" r:id="rId42"/>
    <p:sldId id="273" r:id="rId43"/>
    <p:sldId id="318" r:id="rId44"/>
    <p:sldId id="320" r:id="rId45"/>
    <p:sldId id="321" r:id="rId46"/>
    <p:sldId id="275" r:id="rId47"/>
    <p:sldId id="276" r:id="rId48"/>
    <p:sldId id="319" r:id="rId49"/>
    <p:sldId id="1262" r:id="rId50"/>
    <p:sldId id="1263" r:id="rId51"/>
    <p:sldId id="1264" r:id="rId52"/>
    <p:sldId id="1265" r:id="rId53"/>
    <p:sldId id="1266" r:id="rId54"/>
    <p:sldId id="277" r:id="rId55"/>
    <p:sldId id="324" r:id="rId56"/>
    <p:sldId id="322" r:id="rId57"/>
    <p:sldId id="279" r:id="rId58"/>
    <p:sldId id="323" r:id="rId59"/>
    <p:sldId id="294" r:id="rId60"/>
    <p:sldId id="306" r:id="rId61"/>
    <p:sldId id="307" r:id="rId62"/>
    <p:sldId id="283" r:id="rId63"/>
    <p:sldId id="284" r:id="rId64"/>
    <p:sldId id="286" r:id="rId65"/>
    <p:sldId id="288" r:id="rId66"/>
    <p:sldId id="289" r:id="rId67"/>
    <p:sldId id="291" r:id="rId68"/>
    <p:sldId id="292" r:id="rId69"/>
    <p:sldId id="293" r:id="rId70"/>
    <p:sldId id="316" r:id="rId71"/>
    <p:sldId id="295" r:id="rId72"/>
    <p:sldId id="296" r:id="rId73"/>
    <p:sldId id="298" r:id="rId74"/>
    <p:sldId id="299" r:id="rId75"/>
    <p:sldId id="300" r:id="rId76"/>
    <p:sldId id="301" r:id="rId77"/>
    <p:sldId id="302" r:id="rId78"/>
    <p:sldId id="303" r:id="rId79"/>
    <p:sldId id="304" r:id="rId80"/>
    <p:sldId id="308" r:id="rId81"/>
    <p:sldId id="309" r:id="rId82"/>
    <p:sldId id="310" r:id="rId83"/>
    <p:sldId id="325" r:id="rId84"/>
    <p:sldId id="326" r:id="rId85"/>
    <p:sldId id="327" r:id="rId86"/>
    <p:sldId id="966" r:id="rId87"/>
    <p:sldId id="968" r:id="rId88"/>
    <p:sldId id="969" r:id="rId89"/>
    <p:sldId id="990" r:id="rId90"/>
    <p:sldId id="1006" r:id="rId91"/>
    <p:sldId id="1007" r:id="rId92"/>
    <p:sldId id="1008" r:id="rId93"/>
    <p:sldId id="1009" r:id="rId94"/>
    <p:sldId id="1057" r:id="rId95"/>
    <p:sldId id="1058" r:id="rId96"/>
    <p:sldId id="1059" r:id="rId97"/>
    <p:sldId id="1060" r:id="rId98"/>
    <p:sldId id="1061" r:id="rId99"/>
    <p:sldId id="1062" r:id="rId100"/>
    <p:sldId id="1063" r:id="rId101"/>
    <p:sldId id="1037" r:id="rId102"/>
    <p:sldId id="1038" r:id="rId103"/>
    <p:sldId id="1045" r:id="rId104"/>
    <p:sldId id="1014" r:id="rId105"/>
    <p:sldId id="1064" r:id="rId106"/>
    <p:sldId id="974" r:id="rId107"/>
    <p:sldId id="980" r:id="rId108"/>
    <p:sldId id="981" r:id="rId109"/>
    <p:sldId id="1065" r:id="rId110"/>
    <p:sldId id="1041" r:id="rId111"/>
    <p:sldId id="1042" r:id="rId112"/>
    <p:sldId id="1043" r:id="rId113"/>
    <p:sldId id="973" r:id="rId114"/>
    <p:sldId id="1016" r:id="rId115"/>
    <p:sldId id="1026" r:id="rId116"/>
    <p:sldId id="1027" r:id="rId117"/>
    <p:sldId id="1028" r:id="rId118"/>
    <p:sldId id="1029" r:id="rId119"/>
    <p:sldId id="1030" r:id="rId120"/>
    <p:sldId id="1031" r:id="rId121"/>
    <p:sldId id="1032" r:id="rId122"/>
    <p:sldId id="1033" r:id="rId123"/>
    <p:sldId id="1034" r:id="rId124"/>
    <p:sldId id="970" r:id="rId125"/>
    <p:sldId id="1017" r:id="rId126"/>
    <p:sldId id="1019" r:id="rId127"/>
    <p:sldId id="1018" r:id="rId128"/>
    <p:sldId id="1072" r:id="rId129"/>
    <p:sldId id="1023" r:id="rId130"/>
    <p:sldId id="1021" r:id="rId131"/>
    <p:sldId id="1022" r:id="rId132"/>
    <p:sldId id="1024" r:id="rId133"/>
    <p:sldId id="1020" r:id="rId134"/>
    <p:sldId id="1025" r:id="rId135"/>
    <p:sldId id="992" r:id="rId136"/>
    <p:sldId id="972" r:id="rId137"/>
    <p:sldId id="1055" r:id="rId138"/>
    <p:sldId id="1051" r:id="rId139"/>
    <p:sldId id="1066" r:id="rId140"/>
    <p:sldId id="1067" r:id="rId141"/>
    <p:sldId id="1068" r:id="rId142"/>
    <p:sldId id="1069" r:id="rId143"/>
    <p:sldId id="1070" r:id="rId144"/>
    <p:sldId id="1073" r:id="rId145"/>
    <p:sldId id="1074" r:id="rId146"/>
    <p:sldId id="1075" r:id="rId147"/>
    <p:sldId id="1076" r:id="rId148"/>
    <p:sldId id="1078" r:id="rId149"/>
    <p:sldId id="1077" r:id="rId150"/>
    <p:sldId id="1079" r:id="rId151"/>
    <p:sldId id="1080" r:id="rId152"/>
    <p:sldId id="1082" r:id="rId153"/>
    <p:sldId id="1083" r:id="rId154"/>
    <p:sldId id="1081" r:id="rId155"/>
    <p:sldId id="328" r:id="rId156"/>
    <p:sldId id="329" r:id="rId157"/>
    <p:sldId id="330" r:id="rId158"/>
    <p:sldId id="331" r:id="rId159"/>
    <p:sldId id="258" r:id="rId16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70" autoAdjust="0"/>
    <p:restoredTop sz="87030"/>
  </p:normalViewPr>
  <p:slideViewPr>
    <p:cSldViewPr>
      <p:cViewPr varScale="1">
        <p:scale>
          <a:sx n="141" d="100"/>
          <a:sy n="141" d="100"/>
        </p:scale>
        <p:origin x="200" y="600"/>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6" d="100"/>
          <a:sy n="56" d="100"/>
        </p:scale>
        <p:origin x="-288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6CA2BEC-1647-44DC-ACDE-DF3971B31096}" type="datetimeFigureOut">
              <a:rPr lang="en-IN" smtClean="0"/>
              <a:t>10/03/20</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D0DFA23-49F9-4A43-A030-63ACB3DFF599}" type="slidenum">
              <a:rPr lang="en-IN" smtClean="0"/>
              <a:t>‹#›</a:t>
            </a:fld>
            <a:endParaRPr lang="en-IN"/>
          </a:p>
        </p:txBody>
      </p:sp>
    </p:spTree>
    <p:extLst>
      <p:ext uri="{BB962C8B-B14F-4D97-AF65-F5344CB8AC3E}">
        <p14:creationId xmlns:p14="http://schemas.microsoft.com/office/powerpoint/2010/main" val="18372277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A2B5BB-0F9A-E549-8495-6357A2006772}" type="datetimeFigureOut">
              <a:rPr lang="en-US" smtClean="0"/>
              <a:t>3/10/20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8DCE5A-7467-0847-A3D1-7B8A410CB727}" type="slidenum">
              <a:rPr lang="en-US" smtClean="0"/>
              <a:t>‹#›</a:t>
            </a:fld>
            <a:endParaRPr lang="en-US"/>
          </a:p>
        </p:txBody>
      </p:sp>
    </p:spTree>
    <p:extLst>
      <p:ext uri="{BB962C8B-B14F-4D97-AF65-F5344CB8AC3E}">
        <p14:creationId xmlns:p14="http://schemas.microsoft.com/office/powerpoint/2010/main" val="3949260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oracle.com/javase/8/docs/api/java/util/Set.html" TargetMode="External"/><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Intro to OOP with Java, C. Thomas Wu</a:t>
            </a:r>
          </a:p>
        </p:txBody>
      </p:sp>
      <p:sp>
        <p:nvSpPr>
          <p:cNvPr id="6451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©The McGraw-Hill Companies, Inc.</a:t>
            </a:r>
          </a:p>
        </p:txBody>
      </p:sp>
      <p:sp>
        <p:nvSpPr>
          <p:cNvPr id="6451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fld id="{C4385C12-8F57-7946-B2E6-24BB5BF1783E}" type="slidenum">
              <a:rPr lang="en-US" altLang="en-US" sz="1200"/>
              <a:pPr eaLnBrk="1" hangingPunct="1"/>
              <a:t>2</a:t>
            </a:fld>
            <a:endParaRPr lang="en-US" altLang="en-US" sz="1200"/>
          </a:p>
        </p:txBody>
      </p:sp>
      <p:sp>
        <p:nvSpPr>
          <p:cNvPr id="64517" name="Rectangle 2"/>
          <p:cNvSpPr>
            <a:spLocks noGrp="1" noRot="1" noChangeAspect="1" noChangeArrowheads="1" noTextEdit="1"/>
          </p:cNvSpPr>
          <p:nvPr>
            <p:ph type="sldImg"/>
          </p:nvPr>
        </p:nvSpPr>
        <p:spPr>
          <a:solidFill>
            <a:srgbClr val="FFFFFF"/>
          </a:solidFill>
          <a:ln/>
        </p:spPr>
      </p:sp>
      <p:sp>
        <p:nvSpPr>
          <p:cNvPr id="6451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4000416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Intro to OOP with Java, C. Thomas Wu</a:t>
            </a:r>
          </a:p>
        </p:txBody>
      </p:sp>
      <p:sp>
        <p:nvSpPr>
          <p:cNvPr id="563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©The McGraw-Hill Companies, Inc.</a:t>
            </a:r>
          </a:p>
        </p:txBody>
      </p:sp>
      <p:sp>
        <p:nvSpPr>
          <p:cNvPr id="563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fld id="{4FC6AE15-973D-2644-A61C-C5A16495FAB1}" type="slidenum">
              <a:rPr lang="en-US" altLang="en-US" sz="1200"/>
              <a:pPr eaLnBrk="1" hangingPunct="1"/>
              <a:t>16</a:t>
            </a:fld>
            <a:endParaRPr lang="en-US" altLang="en-US" sz="1200"/>
          </a:p>
        </p:txBody>
      </p:sp>
      <p:sp>
        <p:nvSpPr>
          <p:cNvPr id="56325" name="Rectangle 2"/>
          <p:cNvSpPr>
            <a:spLocks noGrp="1" noRot="1" noChangeAspect="1" noChangeArrowheads="1" noTextEdit="1"/>
          </p:cNvSpPr>
          <p:nvPr>
            <p:ph type="sldImg"/>
          </p:nvPr>
        </p:nvSpPr>
        <p:spPr>
          <a:ln/>
        </p:spPr>
      </p:sp>
      <p:sp>
        <p:nvSpPr>
          <p:cNvPr id="563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310759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Intro to OOP with Java, C. Thomas Wu</a:t>
            </a:r>
          </a:p>
        </p:txBody>
      </p:sp>
      <p:sp>
        <p:nvSpPr>
          <p:cNvPr id="563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©The McGraw-Hill Companies, Inc.</a:t>
            </a:r>
          </a:p>
        </p:txBody>
      </p:sp>
      <p:sp>
        <p:nvSpPr>
          <p:cNvPr id="563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fld id="{4FC6AE15-973D-2644-A61C-C5A16495FAB1}" type="slidenum">
              <a:rPr lang="en-US" altLang="en-US" sz="1200"/>
              <a:pPr eaLnBrk="1" hangingPunct="1"/>
              <a:t>17</a:t>
            </a:fld>
            <a:endParaRPr lang="en-US" altLang="en-US" sz="1200"/>
          </a:p>
        </p:txBody>
      </p:sp>
      <p:sp>
        <p:nvSpPr>
          <p:cNvPr id="56325" name="Rectangle 2"/>
          <p:cNvSpPr>
            <a:spLocks noGrp="1" noRot="1" noChangeAspect="1" noChangeArrowheads="1" noTextEdit="1"/>
          </p:cNvSpPr>
          <p:nvPr>
            <p:ph type="sldImg"/>
          </p:nvPr>
        </p:nvSpPr>
        <p:spPr>
          <a:ln/>
        </p:spPr>
      </p:sp>
      <p:sp>
        <p:nvSpPr>
          <p:cNvPr id="563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1603887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Intro to OOP with Java, C. Thomas Wu</a:t>
            </a:r>
          </a:p>
        </p:txBody>
      </p:sp>
      <p:sp>
        <p:nvSpPr>
          <p:cNvPr id="563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©The McGraw-Hill Companies, Inc.</a:t>
            </a:r>
          </a:p>
        </p:txBody>
      </p:sp>
      <p:sp>
        <p:nvSpPr>
          <p:cNvPr id="563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fld id="{4FC6AE15-973D-2644-A61C-C5A16495FAB1}" type="slidenum">
              <a:rPr lang="en-US" altLang="en-US" sz="1200"/>
              <a:pPr eaLnBrk="1" hangingPunct="1"/>
              <a:t>20</a:t>
            </a:fld>
            <a:endParaRPr lang="en-US" altLang="en-US" sz="1200"/>
          </a:p>
        </p:txBody>
      </p:sp>
      <p:sp>
        <p:nvSpPr>
          <p:cNvPr id="56325" name="Rectangle 2"/>
          <p:cNvSpPr>
            <a:spLocks noGrp="1" noRot="1" noChangeAspect="1" noChangeArrowheads="1" noTextEdit="1"/>
          </p:cNvSpPr>
          <p:nvPr>
            <p:ph type="sldImg"/>
          </p:nvPr>
        </p:nvSpPr>
        <p:spPr>
          <a:ln/>
        </p:spPr>
      </p:sp>
      <p:sp>
        <p:nvSpPr>
          <p:cNvPr id="563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163070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Intro to OOP with Java, C. Thomas Wu</a:t>
            </a:r>
          </a:p>
        </p:txBody>
      </p:sp>
      <p:sp>
        <p:nvSpPr>
          <p:cNvPr id="563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©The McGraw-Hill Companies, Inc.</a:t>
            </a:r>
          </a:p>
        </p:txBody>
      </p:sp>
      <p:sp>
        <p:nvSpPr>
          <p:cNvPr id="563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fld id="{4FC6AE15-973D-2644-A61C-C5A16495FAB1}" type="slidenum">
              <a:rPr lang="en-US" altLang="en-US" sz="1200"/>
              <a:pPr eaLnBrk="1" hangingPunct="1"/>
              <a:t>21</a:t>
            </a:fld>
            <a:endParaRPr lang="en-US" altLang="en-US" sz="1200"/>
          </a:p>
        </p:txBody>
      </p:sp>
      <p:sp>
        <p:nvSpPr>
          <p:cNvPr id="56325" name="Rectangle 2"/>
          <p:cNvSpPr>
            <a:spLocks noGrp="1" noRot="1" noChangeAspect="1" noChangeArrowheads="1" noTextEdit="1"/>
          </p:cNvSpPr>
          <p:nvPr>
            <p:ph type="sldImg"/>
          </p:nvPr>
        </p:nvSpPr>
        <p:spPr>
          <a:ln/>
        </p:spPr>
      </p:sp>
      <p:sp>
        <p:nvSpPr>
          <p:cNvPr id="563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176202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Intro to OOP with Java, C. Thomas Wu</a:t>
            </a:r>
          </a:p>
        </p:txBody>
      </p:sp>
      <p:sp>
        <p:nvSpPr>
          <p:cNvPr id="563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©The McGraw-Hill Companies, Inc.</a:t>
            </a:r>
          </a:p>
        </p:txBody>
      </p:sp>
      <p:sp>
        <p:nvSpPr>
          <p:cNvPr id="563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fld id="{4FC6AE15-973D-2644-A61C-C5A16495FAB1}" type="slidenum">
              <a:rPr lang="en-US" altLang="en-US" sz="1200"/>
              <a:pPr eaLnBrk="1" hangingPunct="1"/>
              <a:t>22</a:t>
            </a:fld>
            <a:endParaRPr lang="en-US" altLang="en-US" sz="1200"/>
          </a:p>
        </p:txBody>
      </p:sp>
      <p:sp>
        <p:nvSpPr>
          <p:cNvPr id="56325" name="Rectangle 2"/>
          <p:cNvSpPr>
            <a:spLocks noGrp="1" noRot="1" noChangeAspect="1" noChangeArrowheads="1" noTextEdit="1"/>
          </p:cNvSpPr>
          <p:nvPr>
            <p:ph type="sldImg"/>
          </p:nvPr>
        </p:nvSpPr>
        <p:spPr>
          <a:ln/>
        </p:spPr>
      </p:sp>
      <p:sp>
        <p:nvSpPr>
          <p:cNvPr id="563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2243169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class</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LambdaTest</a:t>
            </a:r>
            <a:r>
              <a:rPr lang="en-IN" sz="1200" kern="1200" dirty="0">
                <a:solidFill>
                  <a:schemeClr val="tx1"/>
                </a:solidFill>
                <a:effectLst/>
                <a:latin typeface="+mn-lt"/>
                <a:ea typeface="+mn-ea"/>
                <a:cs typeface="+mn-cs"/>
              </a:rPr>
              <a:t>{</a:t>
            </a:r>
          </a:p>
          <a:p>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static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void</a:t>
            </a:r>
            <a:r>
              <a:rPr lang="en-IN" sz="1200" kern="1200" dirty="0">
                <a:solidFill>
                  <a:schemeClr val="tx1"/>
                </a:solidFill>
                <a:effectLst/>
                <a:latin typeface="+mn-lt"/>
                <a:ea typeface="+mn-ea"/>
                <a:cs typeface="+mn-cs"/>
              </a:rPr>
              <a:t> main(String </a:t>
            </a:r>
            <a:r>
              <a:rPr lang="en-IN" sz="1200" kern="1200" dirty="0" err="1">
                <a:solidFill>
                  <a:schemeClr val="tx1"/>
                </a:solidFill>
                <a:effectLst/>
                <a:latin typeface="+mn-lt"/>
                <a:ea typeface="+mn-ea"/>
                <a:cs typeface="+mn-cs"/>
              </a:rPr>
              <a:t>args</a:t>
            </a:r>
            <a:r>
              <a:rPr lang="en-IN" sz="1200" kern="1200" dirty="0">
                <a:solidFill>
                  <a:schemeClr val="tx1"/>
                </a:solidFill>
                <a:effectLst/>
                <a:latin typeface="+mn-lt"/>
                <a:ea typeface="+mn-ea"/>
                <a:cs typeface="+mn-cs"/>
              </a:rPr>
              <a:t>[]) {</a:t>
            </a:r>
          </a:p>
          <a:p>
            <a:r>
              <a:rPr lang="en-IN" sz="1200" kern="1200" dirty="0" err="1">
                <a:solidFill>
                  <a:schemeClr val="tx1"/>
                </a:solidFill>
                <a:effectLst/>
                <a:latin typeface="+mn-lt"/>
                <a:ea typeface="+mn-ea"/>
                <a:cs typeface="+mn-cs"/>
              </a:rPr>
              <a:t>LambdaTest</a:t>
            </a:r>
            <a:r>
              <a:rPr lang="en-IN" sz="1200" kern="1200" dirty="0">
                <a:solidFill>
                  <a:schemeClr val="tx1"/>
                </a:solidFill>
                <a:effectLst/>
                <a:latin typeface="+mn-lt"/>
                <a:ea typeface="+mn-ea"/>
                <a:cs typeface="+mn-cs"/>
              </a:rPr>
              <a:t> tester = </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LambdaTest</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//with type declaration</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MathOperation</a:t>
            </a:r>
            <a:r>
              <a:rPr lang="en-IN" sz="1200" kern="1200" dirty="0">
                <a:solidFill>
                  <a:schemeClr val="tx1"/>
                </a:solidFill>
                <a:effectLst/>
                <a:latin typeface="+mn-lt"/>
                <a:ea typeface="+mn-ea"/>
                <a:cs typeface="+mn-cs"/>
              </a:rPr>
              <a:t> addition = (</a:t>
            </a:r>
            <a:r>
              <a:rPr lang="en-IN" sz="1200" b="1" kern="1200" dirty="0" err="1">
                <a:solidFill>
                  <a:schemeClr val="tx1"/>
                </a:solidFill>
                <a:effectLst/>
                <a:latin typeface="+mn-lt"/>
                <a:ea typeface="+mn-ea"/>
                <a:cs typeface="+mn-cs"/>
              </a:rPr>
              <a:t>int</a:t>
            </a:r>
            <a:r>
              <a:rPr lang="en-IN" sz="1200" kern="1200" dirty="0">
                <a:solidFill>
                  <a:schemeClr val="tx1"/>
                </a:solidFill>
                <a:effectLst/>
                <a:latin typeface="+mn-lt"/>
                <a:ea typeface="+mn-ea"/>
                <a:cs typeface="+mn-cs"/>
              </a:rPr>
              <a:t> a, </a:t>
            </a:r>
            <a:r>
              <a:rPr lang="en-IN" sz="1200" b="1" kern="1200" dirty="0" err="1">
                <a:solidFill>
                  <a:schemeClr val="tx1"/>
                </a:solidFill>
                <a:effectLst/>
                <a:latin typeface="+mn-lt"/>
                <a:ea typeface="+mn-ea"/>
                <a:cs typeface="+mn-cs"/>
              </a:rPr>
              <a:t>int</a:t>
            </a:r>
            <a:r>
              <a:rPr lang="en-IN" sz="1200" kern="1200" dirty="0">
                <a:solidFill>
                  <a:schemeClr val="tx1"/>
                </a:solidFill>
                <a:effectLst/>
                <a:latin typeface="+mn-lt"/>
                <a:ea typeface="+mn-ea"/>
                <a:cs typeface="+mn-cs"/>
              </a:rPr>
              <a:t> b) -&gt; a + b;</a:t>
            </a:r>
          </a:p>
          <a:p>
            <a:r>
              <a:rPr lang="en-IN" sz="1200" kern="1200" dirty="0">
                <a:solidFill>
                  <a:schemeClr val="tx1"/>
                </a:solidFill>
                <a:effectLst/>
                <a:latin typeface="+mn-lt"/>
                <a:ea typeface="+mn-ea"/>
                <a:cs typeface="+mn-cs"/>
              </a:rPr>
              <a:t>      //with out type declaration</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MathOperation</a:t>
            </a:r>
            <a:r>
              <a:rPr lang="en-IN" sz="1200" kern="1200" dirty="0">
                <a:solidFill>
                  <a:schemeClr val="tx1"/>
                </a:solidFill>
                <a:effectLst/>
                <a:latin typeface="+mn-lt"/>
                <a:ea typeface="+mn-ea"/>
                <a:cs typeface="+mn-cs"/>
              </a:rPr>
              <a:t> subtraction = (a, b) -&gt; a - b;</a:t>
            </a:r>
          </a:p>
          <a:p>
            <a:r>
              <a:rPr lang="en-IN" sz="1200" kern="1200" dirty="0">
                <a:solidFill>
                  <a:schemeClr val="tx1"/>
                </a:solidFill>
                <a:effectLst/>
                <a:latin typeface="+mn-lt"/>
                <a:ea typeface="+mn-ea"/>
                <a:cs typeface="+mn-cs"/>
              </a:rPr>
              <a:t>      //with return statement along with curly braces</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MathOperation</a:t>
            </a:r>
            <a:r>
              <a:rPr lang="en-IN" sz="1200" kern="1200" dirty="0">
                <a:solidFill>
                  <a:schemeClr val="tx1"/>
                </a:solidFill>
                <a:effectLst/>
                <a:latin typeface="+mn-lt"/>
                <a:ea typeface="+mn-ea"/>
                <a:cs typeface="+mn-cs"/>
              </a:rPr>
              <a:t> multiplication = (</a:t>
            </a:r>
            <a:r>
              <a:rPr lang="en-IN" sz="1200" b="1" kern="1200" dirty="0" err="1">
                <a:solidFill>
                  <a:schemeClr val="tx1"/>
                </a:solidFill>
                <a:effectLst/>
                <a:latin typeface="+mn-lt"/>
                <a:ea typeface="+mn-ea"/>
                <a:cs typeface="+mn-cs"/>
              </a:rPr>
              <a:t>int</a:t>
            </a:r>
            <a:r>
              <a:rPr lang="en-IN" sz="1200" kern="1200" dirty="0">
                <a:solidFill>
                  <a:schemeClr val="tx1"/>
                </a:solidFill>
                <a:effectLst/>
                <a:latin typeface="+mn-lt"/>
                <a:ea typeface="+mn-ea"/>
                <a:cs typeface="+mn-cs"/>
              </a:rPr>
              <a:t> a, </a:t>
            </a:r>
            <a:r>
              <a:rPr lang="en-IN" sz="1200" b="1" kern="1200" dirty="0" err="1">
                <a:solidFill>
                  <a:schemeClr val="tx1"/>
                </a:solidFill>
                <a:effectLst/>
                <a:latin typeface="+mn-lt"/>
                <a:ea typeface="+mn-ea"/>
                <a:cs typeface="+mn-cs"/>
              </a:rPr>
              <a:t>int</a:t>
            </a:r>
            <a:r>
              <a:rPr lang="en-IN" sz="1200" kern="1200" dirty="0">
                <a:solidFill>
                  <a:schemeClr val="tx1"/>
                </a:solidFill>
                <a:effectLst/>
                <a:latin typeface="+mn-lt"/>
                <a:ea typeface="+mn-ea"/>
                <a:cs typeface="+mn-cs"/>
              </a:rPr>
              <a:t> b) -&gt; { </a:t>
            </a:r>
            <a:r>
              <a:rPr lang="en-IN" sz="1200" b="1" kern="1200" dirty="0">
                <a:solidFill>
                  <a:schemeClr val="tx1"/>
                </a:solidFill>
                <a:effectLst/>
                <a:latin typeface="+mn-lt"/>
                <a:ea typeface="+mn-ea"/>
                <a:cs typeface="+mn-cs"/>
              </a:rPr>
              <a:t>return</a:t>
            </a:r>
            <a:r>
              <a:rPr lang="en-IN" sz="1200" kern="1200" dirty="0">
                <a:solidFill>
                  <a:schemeClr val="tx1"/>
                </a:solidFill>
                <a:effectLst/>
                <a:latin typeface="+mn-lt"/>
                <a:ea typeface="+mn-ea"/>
                <a:cs typeface="+mn-cs"/>
              </a:rPr>
              <a:t> a * b; };</a:t>
            </a:r>
          </a:p>
          <a:p>
            <a:r>
              <a:rPr lang="en-IN" sz="1200" kern="1200" dirty="0">
                <a:solidFill>
                  <a:schemeClr val="tx1"/>
                </a:solidFill>
                <a:effectLst/>
                <a:latin typeface="+mn-lt"/>
                <a:ea typeface="+mn-ea"/>
                <a:cs typeface="+mn-cs"/>
              </a:rPr>
              <a:t>      //without return statement and without curly braces</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MathOperation</a:t>
            </a:r>
            <a:r>
              <a:rPr lang="en-IN" sz="1200" kern="1200" dirty="0">
                <a:solidFill>
                  <a:schemeClr val="tx1"/>
                </a:solidFill>
                <a:effectLst/>
                <a:latin typeface="+mn-lt"/>
                <a:ea typeface="+mn-ea"/>
                <a:cs typeface="+mn-cs"/>
              </a:rPr>
              <a:t> division = (</a:t>
            </a:r>
            <a:r>
              <a:rPr lang="en-IN" sz="1200" b="1" kern="1200" dirty="0" err="1">
                <a:solidFill>
                  <a:schemeClr val="tx1"/>
                </a:solidFill>
                <a:effectLst/>
                <a:latin typeface="+mn-lt"/>
                <a:ea typeface="+mn-ea"/>
                <a:cs typeface="+mn-cs"/>
              </a:rPr>
              <a:t>int</a:t>
            </a:r>
            <a:r>
              <a:rPr lang="en-IN" sz="1200" kern="1200" dirty="0">
                <a:solidFill>
                  <a:schemeClr val="tx1"/>
                </a:solidFill>
                <a:effectLst/>
                <a:latin typeface="+mn-lt"/>
                <a:ea typeface="+mn-ea"/>
                <a:cs typeface="+mn-cs"/>
              </a:rPr>
              <a:t> a, </a:t>
            </a:r>
            <a:r>
              <a:rPr lang="en-IN" sz="1200" b="1" kern="1200" dirty="0" err="1">
                <a:solidFill>
                  <a:schemeClr val="tx1"/>
                </a:solidFill>
                <a:effectLst/>
                <a:latin typeface="+mn-lt"/>
                <a:ea typeface="+mn-ea"/>
                <a:cs typeface="+mn-cs"/>
              </a:rPr>
              <a:t>int</a:t>
            </a:r>
            <a:r>
              <a:rPr lang="en-IN" sz="1200" kern="1200" dirty="0">
                <a:solidFill>
                  <a:schemeClr val="tx1"/>
                </a:solidFill>
                <a:effectLst/>
                <a:latin typeface="+mn-lt"/>
                <a:ea typeface="+mn-ea"/>
                <a:cs typeface="+mn-cs"/>
              </a:rPr>
              <a:t> b) -&gt; a / b;</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System.out.println</a:t>
            </a:r>
            <a:r>
              <a:rPr lang="en-IN" sz="1200" kern="1200" dirty="0">
                <a:solidFill>
                  <a:schemeClr val="tx1"/>
                </a:solidFill>
                <a:effectLst/>
                <a:latin typeface="+mn-lt"/>
                <a:ea typeface="+mn-ea"/>
                <a:cs typeface="+mn-cs"/>
              </a:rPr>
              <a:t>("10 + 5 = " + </a:t>
            </a:r>
            <a:r>
              <a:rPr lang="en-IN" sz="1200" kern="1200" dirty="0" err="1">
                <a:solidFill>
                  <a:schemeClr val="tx1"/>
                </a:solidFill>
                <a:effectLst/>
                <a:latin typeface="+mn-lt"/>
                <a:ea typeface="+mn-ea"/>
                <a:cs typeface="+mn-cs"/>
              </a:rPr>
              <a:t>tester.operate</a:t>
            </a:r>
            <a:r>
              <a:rPr lang="en-IN" sz="1200" kern="1200" dirty="0">
                <a:solidFill>
                  <a:schemeClr val="tx1"/>
                </a:solidFill>
                <a:effectLst/>
                <a:latin typeface="+mn-lt"/>
                <a:ea typeface="+mn-ea"/>
                <a:cs typeface="+mn-cs"/>
              </a:rPr>
              <a:t>(10, 5, addition));</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System.out.println</a:t>
            </a:r>
            <a:r>
              <a:rPr lang="en-IN" sz="1200" kern="1200" dirty="0">
                <a:solidFill>
                  <a:schemeClr val="tx1"/>
                </a:solidFill>
                <a:effectLst/>
                <a:latin typeface="+mn-lt"/>
                <a:ea typeface="+mn-ea"/>
                <a:cs typeface="+mn-cs"/>
              </a:rPr>
              <a:t>("10 - 5 = " + </a:t>
            </a:r>
            <a:r>
              <a:rPr lang="en-IN" sz="1200" kern="1200" dirty="0" err="1">
                <a:solidFill>
                  <a:schemeClr val="tx1"/>
                </a:solidFill>
                <a:effectLst/>
                <a:latin typeface="+mn-lt"/>
                <a:ea typeface="+mn-ea"/>
                <a:cs typeface="+mn-cs"/>
              </a:rPr>
              <a:t>tester.operate</a:t>
            </a:r>
            <a:r>
              <a:rPr lang="en-IN" sz="1200" kern="1200" dirty="0">
                <a:solidFill>
                  <a:schemeClr val="tx1"/>
                </a:solidFill>
                <a:effectLst/>
                <a:latin typeface="+mn-lt"/>
                <a:ea typeface="+mn-ea"/>
                <a:cs typeface="+mn-cs"/>
              </a:rPr>
              <a:t>(10, 5, subtraction));</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System.out.println</a:t>
            </a:r>
            <a:r>
              <a:rPr lang="en-IN" sz="1200" kern="1200" dirty="0">
                <a:solidFill>
                  <a:schemeClr val="tx1"/>
                </a:solidFill>
                <a:effectLst/>
                <a:latin typeface="+mn-lt"/>
                <a:ea typeface="+mn-ea"/>
                <a:cs typeface="+mn-cs"/>
              </a:rPr>
              <a:t>("10 x 5 = " + </a:t>
            </a:r>
            <a:r>
              <a:rPr lang="en-IN" sz="1200" kern="1200" dirty="0" err="1">
                <a:solidFill>
                  <a:schemeClr val="tx1"/>
                </a:solidFill>
                <a:effectLst/>
                <a:latin typeface="+mn-lt"/>
                <a:ea typeface="+mn-ea"/>
                <a:cs typeface="+mn-cs"/>
              </a:rPr>
              <a:t>tester.operate</a:t>
            </a:r>
            <a:r>
              <a:rPr lang="en-IN" sz="1200" kern="1200" dirty="0">
                <a:solidFill>
                  <a:schemeClr val="tx1"/>
                </a:solidFill>
                <a:effectLst/>
                <a:latin typeface="+mn-lt"/>
                <a:ea typeface="+mn-ea"/>
                <a:cs typeface="+mn-cs"/>
              </a:rPr>
              <a:t>(10, 5, multiplication));</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System.out.println</a:t>
            </a:r>
            <a:r>
              <a:rPr lang="en-IN" sz="1200" kern="1200" dirty="0">
                <a:solidFill>
                  <a:schemeClr val="tx1"/>
                </a:solidFill>
                <a:effectLst/>
                <a:latin typeface="+mn-lt"/>
                <a:ea typeface="+mn-ea"/>
                <a:cs typeface="+mn-cs"/>
              </a:rPr>
              <a:t>("10 / 5 = " + </a:t>
            </a:r>
            <a:r>
              <a:rPr lang="en-IN" sz="1200" kern="1200" dirty="0" err="1">
                <a:solidFill>
                  <a:schemeClr val="tx1"/>
                </a:solidFill>
                <a:effectLst/>
                <a:latin typeface="+mn-lt"/>
                <a:ea typeface="+mn-ea"/>
                <a:cs typeface="+mn-cs"/>
              </a:rPr>
              <a:t>tester.operate</a:t>
            </a:r>
            <a:r>
              <a:rPr lang="en-IN" sz="1200" kern="1200" dirty="0">
                <a:solidFill>
                  <a:schemeClr val="tx1"/>
                </a:solidFill>
                <a:effectLst/>
                <a:latin typeface="+mn-lt"/>
                <a:ea typeface="+mn-ea"/>
                <a:cs typeface="+mn-cs"/>
              </a:rPr>
              <a:t>(10, 5, division));</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private</a:t>
            </a:r>
            <a:r>
              <a:rPr lang="en-IN" sz="1200" kern="1200" dirty="0">
                <a:solidFill>
                  <a:schemeClr val="tx1"/>
                </a:solidFill>
                <a:effectLst/>
                <a:latin typeface="+mn-lt"/>
                <a:ea typeface="+mn-ea"/>
                <a:cs typeface="+mn-cs"/>
              </a:rPr>
              <a:t> </a:t>
            </a:r>
            <a:r>
              <a:rPr lang="en-IN" sz="1200" b="1" kern="1200" dirty="0" err="1">
                <a:solidFill>
                  <a:schemeClr val="tx1"/>
                </a:solidFill>
                <a:effectLst/>
                <a:latin typeface="+mn-lt"/>
                <a:ea typeface="+mn-ea"/>
                <a:cs typeface="+mn-cs"/>
              </a:rPr>
              <a:t>int</a:t>
            </a:r>
            <a:r>
              <a:rPr lang="en-IN" sz="1200" kern="1200" dirty="0">
                <a:solidFill>
                  <a:schemeClr val="tx1"/>
                </a:solidFill>
                <a:effectLst/>
                <a:latin typeface="+mn-lt"/>
                <a:ea typeface="+mn-ea"/>
                <a:cs typeface="+mn-cs"/>
              </a:rPr>
              <a:t> operate(</a:t>
            </a:r>
            <a:r>
              <a:rPr lang="en-IN" sz="1200" b="1" kern="1200" dirty="0" err="1">
                <a:solidFill>
                  <a:schemeClr val="tx1"/>
                </a:solidFill>
                <a:effectLst/>
                <a:latin typeface="+mn-lt"/>
                <a:ea typeface="+mn-ea"/>
                <a:cs typeface="+mn-cs"/>
              </a:rPr>
              <a:t>int</a:t>
            </a:r>
            <a:r>
              <a:rPr lang="en-IN" sz="1200" kern="1200" dirty="0">
                <a:solidFill>
                  <a:schemeClr val="tx1"/>
                </a:solidFill>
                <a:effectLst/>
                <a:latin typeface="+mn-lt"/>
                <a:ea typeface="+mn-ea"/>
                <a:cs typeface="+mn-cs"/>
              </a:rPr>
              <a:t> a, </a:t>
            </a:r>
            <a:r>
              <a:rPr lang="en-IN" sz="1200" b="1" kern="1200" dirty="0" err="1">
                <a:solidFill>
                  <a:schemeClr val="tx1"/>
                </a:solidFill>
                <a:effectLst/>
                <a:latin typeface="+mn-lt"/>
                <a:ea typeface="+mn-ea"/>
                <a:cs typeface="+mn-cs"/>
              </a:rPr>
              <a:t>int</a:t>
            </a:r>
            <a:r>
              <a:rPr lang="en-IN" sz="1200" kern="1200" dirty="0">
                <a:solidFill>
                  <a:schemeClr val="tx1"/>
                </a:solidFill>
                <a:effectLst/>
                <a:latin typeface="+mn-lt"/>
                <a:ea typeface="+mn-ea"/>
                <a:cs typeface="+mn-cs"/>
              </a:rPr>
              <a:t> b, </a:t>
            </a:r>
            <a:r>
              <a:rPr lang="en-IN" sz="1200" kern="1200" dirty="0" err="1">
                <a:solidFill>
                  <a:schemeClr val="tx1"/>
                </a:solidFill>
                <a:effectLst/>
                <a:latin typeface="+mn-lt"/>
                <a:ea typeface="+mn-ea"/>
                <a:cs typeface="+mn-cs"/>
              </a:rPr>
              <a:t>MathOperation</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mathOperation</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return</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mathOperation.operation</a:t>
            </a:r>
            <a:r>
              <a:rPr lang="en-IN" sz="1200" kern="1200" dirty="0">
                <a:solidFill>
                  <a:schemeClr val="tx1"/>
                </a:solidFill>
                <a:effectLst/>
                <a:latin typeface="+mn-lt"/>
                <a:ea typeface="+mn-ea"/>
                <a:cs typeface="+mn-cs"/>
              </a:rPr>
              <a:t>(a, b);</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A20157D-E3DA-4C8D-9F23-5856065D7A0A}" type="slidenum">
              <a:rPr lang="en-US" smtClean="0"/>
              <a:pPr/>
              <a:t>48</a:t>
            </a:fld>
            <a:endParaRPr lang="en-US"/>
          </a:p>
        </p:txBody>
      </p:sp>
    </p:spTree>
    <p:extLst>
      <p:ext uri="{BB962C8B-B14F-4D97-AF65-F5344CB8AC3E}">
        <p14:creationId xmlns:p14="http://schemas.microsoft.com/office/powerpoint/2010/main" val="3195837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class</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MethodReferenceTest</a:t>
            </a:r>
            <a:r>
              <a:rPr lang="en-IN" sz="1200" kern="1200" dirty="0">
                <a:solidFill>
                  <a:schemeClr val="tx1"/>
                </a:solidFill>
                <a:effectLst/>
                <a:latin typeface="+mn-lt"/>
                <a:ea typeface="+mn-ea"/>
                <a:cs typeface="+mn-cs"/>
              </a:rPr>
              <a:t> {</a:t>
            </a:r>
          </a:p>
          <a:p>
            <a:br>
              <a:rPr lang="en-IN" sz="1200" kern="1200" dirty="0">
                <a:solidFill>
                  <a:schemeClr val="tx1"/>
                </a:solidFill>
                <a:effectLst/>
                <a:latin typeface="+mn-lt"/>
                <a:ea typeface="+mn-ea"/>
                <a:cs typeface="+mn-cs"/>
              </a:rPr>
            </a:b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static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void</a:t>
            </a:r>
            <a:r>
              <a:rPr lang="en-IN" sz="1200" kern="1200" dirty="0">
                <a:solidFill>
                  <a:schemeClr val="tx1"/>
                </a:solidFill>
                <a:effectLst/>
                <a:latin typeface="+mn-lt"/>
                <a:ea typeface="+mn-ea"/>
                <a:cs typeface="+mn-cs"/>
              </a:rPr>
              <a:t> main(String </a:t>
            </a:r>
            <a:r>
              <a:rPr lang="en-IN" sz="1200" kern="1200" dirty="0" err="1">
                <a:solidFill>
                  <a:schemeClr val="tx1"/>
                </a:solidFill>
                <a:effectLst/>
                <a:latin typeface="+mn-lt"/>
                <a:ea typeface="+mn-ea"/>
                <a:cs typeface="+mn-cs"/>
              </a:rPr>
              <a:t>args</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List&lt;String&gt; names = </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ArrayList</a:t>
            </a:r>
            <a:r>
              <a:rPr lang="en-IN" sz="1200" kern="1200" dirty="0">
                <a:solidFill>
                  <a:schemeClr val="tx1"/>
                </a:solidFill>
                <a:effectLst/>
                <a:latin typeface="+mn-lt"/>
                <a:ea typeface="+mn-ea"/>
                <a:cs typeface="+mn-cs"/>
              </a:rPr>
              <a:t>&lt;String&gt;();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names.add</a:t>
            </a:r>
            <a:r>
              <a:rPr lang="en-IN" sz="1200" kern="1200" dirty="0">
                <a:solidFill>
                  <a:schemeClr val="tx1"/>
                </a:solidFill>
                <a:effectLst/>
                <a:latin typeface="+mn-lt"/>
                <a:ea typeface="+mn-ea"/>
                <a:cs typeface="+mn-cs"/>
              </a:rPr>
              <a:t>("John");</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names.add</a:t>
            </a:r>
            <a:r>
              <a:rPr lang="en-IN" sz="1200" kern="1200" dirty="0">
                <a:solidFill>
                  <a:schemeClr val="tx1"/>
                </a:solidFill>
                <a:effectLst/>
                <a:latin typeface="+mn-lt"/>
                <a:ea typeface="+mn-ea"/>
                <a:cs typeface="+mn-cs"/>
              </a:rPr>
              <a:t>("Jack");</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names.add</a:t>
            </a:r>
            <a:r>
              <a:rPr lang="en-IN" sz="1200" kern="1200" dirty="0">
                <a:solidFill>
                  <a:schemeClr val="tx1"/>
                </a:solidFill>
                <a:effectLst/>
                <a:latin typeface="+mn-lt"/>
                <a:ea typeface="+mn-ea"/>
                <a:cs typeface="+mn-cs"/>
              </a:rPr>
              <a:t>("Jill");</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names.forEach</a:t>
            </a:r>
            <a:r>
              <a:rPr lang="en-IN" sz="1200" kern="1200" dirty="0">
                <a:solidFill>
                  <a:schemeClr val="tx1"/>
                </a:solidFill>
                <a:effectLst/>
                <a:latin typeface="+mn-lt"/>
                <a:ea typeface="+mn-ea"/>
                <a:cs typeface="+mn-cs"/>
              </a:rPr>
              <a:t>(</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a:solidFill>
                  <a:schemeClr val="tx1"/>
                </a:solidFill>
                <a:effectLst/>
                <a:latin typeface="+mn-lt"/>
                <a:ea typeface="+mn-ea"/>
                <a:cs typeface="+mn-cs"/>
              </a:rPr>
              <a: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8A20157D-E3DA-4C8D-9F23-5856065D7A0A}" type="slidenum">
              <a:rPr lang="en-US" smtClean="0"/>
              <a:pPr/>
              <a:t>54</a:t>
            </a:fld>
            <a:endParaRPr lang="en-US"/>
          </a:p>
        </p:txBody>
      </p:sp>
    </p:spTree>
    <p:extLst>
      <p:ext uri="{BB962C8B-B14F-4D97-AF65-F5344CB8AC3E}">
        <p14:creationId xmlns:p14="http://schemas.microsoft.com/office/powerpoint/2010/main" val="1228980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class</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MethodReferenceTest</a:t>
            </a:r>
            <a:r>
              <a:rPr lang="en-IN" sz="1200" kern="1200" dirty="0">
                <a:solidFill>
                  <a:schemeClr val="tx1"/>
                </a:solidFill>
                <a:effectLst/>
                <a:latin typeface="+mn-lt"/>
                <a:ea typeface="+mn-ea"/>
                <a:cs typeface="+mn-cs"/>
              </a:rPr>
              <a:t> {</a:t>
            </a:r>
          </a:p>
          <a:p>
            <a:br>
              <a:rPr lang="en-IN" sz="1200" kern="1200" dirty="0">
                <a:solidFill>
                  <a:schemeClr val="tx1"/>
                </a:solidFill>
                <a:effectLst/>
                <a:latin typeface="+mn-lt"/>
                <a:ea typeface="+mn-ea"/>
                <a:cs typeface="+mn-cs"/>
              </a:rPr>
            </a:b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static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void</a:t>
            </a:r>
            <a:r>
              <a:rPr lang="en-IN" sz="1200" kern="1200" dirty="0">
                <a:solidFill>
                  <a:schemeClr val="tx1"/>
                </a:solidFill>
                <a:effectLst/>
                <a:latin typeface="+mn-lt"/>
                <a:ea typeface="+mn-ea"/>
                <a:cs typeface="+mn-cs"/>
              </a:rPr>
              <a:t> main(String </a:t>
            </a:r>
            <a:r>
              <a:rPr lang="en-IN" sz="1200" kern="1200" dirty="0" err="1">
                <a:solidFill>
                  <a:schemeClr val="tx1"/>
                </a:solidFill>
                <a:effectLst/>
                <a:latin typeface="+mn-lt"/>
                <a:ea typeface="+mn-ea"/>
                <a:cs typeface="+mn-cs"/>
              </a:rPr>
              <a:t>args</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List&lt;String&gt; names = </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ArrayList</a:t>
            </a:r>
            <a:r>
              <a:rPr lang="en-IN" sz="1200" kern="1200" dirty="0">
                <a:solidFill>
                  <a:schemeClr val="tx1"/>
                </a:solidFill>
                <a:effectLst/>
                <a:latin typeface="+mn-lt"/>
                <a:ea typeface="+mn-ea"/>
                <a:cs typeface="+mn-cs"/>
              </a:rPr>
              <a:t>&lt;String&gt;();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names.add</a:t>
            </a:r>
            <a:r>
              <a:rPr lang="en-IN" sz="1200" kern="1200" dirty="0">
                <a:solidFill>
                  <a:schemeClr val="tx1"/>
                </a:solidFill>
                <a:effectLst/>
                <a:latin typeface="+mn-lt"/>
                <a:ea typeface="+mn-ea"/>
                <a:cs typeface="+mn-cs"/>
              </a:rPr>
              <a:t>("John");</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names.add</a:t>
            </a:r>
            <a:r>
              <a:rPr lang="en-IN" sz="1200" kern="1200" dirty="0">
                <a:solidFill>
                  <a:schemeClr val="tx1"/>
                </a:solidFill>
                <a:effectLst/>
                <a:latin typeface="+mn-lt"/>
                <a:ea typeface="+mn-ea"/>
                <a:cs typeface="+mn-cs"/>
              </a:rPr>
              <a:t>("Jack");</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names.add</a:t>
            </a:r>
            <a:r>
              <a:rPr lang="en-IN" sz="1200" kern="1200" dirty="0">
                <a:solidFill>
                  <a:schemeClr val="tx1"/>
                </a:solidFill>
                <a:effectLst/>
                <a:latin typeface="+mn-lt"/>
                <a:ea typeface="+mn-ea"/>
                <a:cs typeface="+mn-cs"/>
              </a:rPr>
              <a:t>("Jill");</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names.forEach</a:t>
            </a:r>
            <a:r>
              <a:rPr lang="en-IN" sz="1200" kern="1200" dirty="0">
                <a:solidFill>
                  <a:schemeClr val="tx1"/>
                </a:solidFill>
                <a:effectLst/>
                <a:latin typeface="+mn-lt"/>
                <a:ea typeface="+mn-ea"/>
                <a:cs typeface="+mn-cs"/>
              </a:rPr>
              <a:t>(</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a:solidFill>
                  <a:schemeClr val="tx1"/>
                </a:solidFill>
                <a:effectLst/>
                <a:latin typeface="+mn-lt"/>
                <a:ea typeface="+mn-ea"/>
                <a:cs typeface="+mn-cs"/>
              </a:rPr>
              <a: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8A20157D-E3DA-4C8D-9F23-5856065D7A0A}" type="slidenum">
              <a:rPr lang="en-US" smtClean="0"/>
              <a:pPr/>
              <a:t>55</a:t>
            </a:fld>
            <a:endParaRPr lang="en-US"/>
          </a:p>
        </p:txBody>
      </p:sp>
    </p:spTree>
    <p:extLst>
      <p:ext uri="{BB962C8B-B14F-4D97-AF65-F5344CB8AC3E}">
        <p14:creationId xmlns:p14="http://schemas.microsoft.com/office/powerpoint/2010/main" val="2882374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8DCE5A-7467-0847-A3D1-7B8A410CB727}" type="slidenum">
              <a:rPr lang="en-US" smtClean="0"/>
              <a:t>56</a:t>
            </a:fld>
            <a:endParaRPr lang="en-US"/>
          </a:p>
        </p:txBody>
      </p:sp>
    </p:spTree>
    <p:extLst>
      <p:ext uri="{BB962C8B-B14F-4D97-AF65-F5344CB8AC3E}">
        <p14:creationId xmlns:p14="http://schemas.microsoft.com/office/powerpoint/2010/main" val="3019399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dirty="0">
                <a:solidFill>
                  <a:schemeClr val="tx1"/>
                </a:solidFill>
                <a:effectLst/>
                <a:latin typeface="+mn-lt"/>
                <a:ea typeface="+mn-ea"/>
                <a:cs typeface="+mn-cs"/>
              </a:rPr>
              <a:t>import</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java.util.Arrays</a:t>
            </a:r>
            <a:r>
              <a:rPr lang="en-IN" sz="1200" kern="1200" dirty="0">
                <a:solidFill>
                  <a:schemeClr val="tx1"/>
                </a:solidFill>
                <a:effectLst/>
                <a:latin typeface="+mn-lt"/>
                <a:ea typeface="+mn-ea"/>
                <a:cs typeface="+mn-cs"/>
              </a:rPr>
              <a:t>;</a:t>
            </a:r>
          </a:p>
          <a:p>
            <a:r>
              <a:rPr lang="en-IN" sz="1200" b="1" kern="1200" dirty="0">
                <a:solidFill>
                  <a:schemeClr val="tx1"/>
                </a:solidFill>
                <a:effectLst/>
                <a:latin typeface="+mn-lt"/>
                <a:ea typeface="+mn-ea"/>
                <a:cs typeface="+mn-cs"/>
              </a:rPr>
              <a:t>import</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java.util.List</a:t>
            </a:r>
            <a:r>
              <a:rPr lang="en-IN" sz="1200" kern="1200" dirty="0">
                <a:solidFill>
                  <a:schemeClr val="tx1"/>
                </a:solidFill>
                <a:effectLst/>
                <a:latin typeface="+mn-lt"/>
                <a:ea typeface="+mn-ea"/>
                <a:cs typeface="+mn-cs"/>
              </a:rPr>
              <a:t>;</a:t>
            </a:r>
          </a:p>
          <a:p>
            <a:r>
              <a:rPr lang="en-IN" sz="1200" b="1" kern="1200" dirty="0">
                <a:solidFill>
                  <a:schemeClr val="tx1"/>
                </a:solidFill>
                <a:effectLst/>
                <a:latin typeface="+mn-lt"/>
                <a:ea typeface="+mn-ea"/>
                <a:cs typeface="+mn-cs"/>
              </a:rPr>
              <a:t>import</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java.util.stream.Collectors</a:t>
            </a:r>
            <a:r>
              <a:rPr lang="en-IN" sz="1200" kern="1200" dirty="0">
                <a:solidFill>
                  <a:schemeClr val="tx1"/>
                </a:solidFill>
                <a:effectLst/>
                <a:latin typeface="+mn-lt"/>
                <a:ea typeface="+mn-ea"/>
                <a:cs typeface="+mn-cs"/>
              </a:rPr>
              <a:t>;</a:t>
            </a:r>
          </a:p>
          <a:p>
            <a:br>
              <a:rPr lang="en-IN" sz="1200" kern="1200" dirty="0">
                <a:solidFill>
                  <a:schemeClr val="tx1"/>
                </a:solidFill>
                <a:effectLst/>
                <a:latin typeface="+mn-lt"/>
                <a:ea typeface="+mn-ea"/>
                <a:cs typeface="+mn-cs"/>
              </a:rPr>
            </a:br>
            <a:endParaRPr lang="en-IN"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class</a:t>
            </a:r>
            <a:r>
              <a:rPr lang="en-IN" sz="1200" kern="1200" dirty="0">
                <a:solidFill>
                  <a:schemeClr val="tx1"/>
                </a:solidFill>
                <a:effectLst/>
                <a:latin typeface="+mn-lt"/>
                <a:ea typeface="+mn-ea"/>
                <a:cs typeface="+mn-cs"/>
              </a:rPr>
              <a:t> Snippet {</a:t>
            </a:r>
          </a:p>
          <a:p>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static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void</a:t>
            </a:r>
            <a:r>
              <a:rPr lang="en-IN" sz="1200" kern="1200" dirty="0">
                <a:solidFill>
                  <a:schemeClr val="tx1"/>
                </a:solidFill>
                <a:effectLst/>
                <a:latin typeface="+mn-lt"/>
                <a:ea typeface="+mn-ea"/>
                <a:cs typeface="+mn-cs"/>
              </a:rPr>
              <a:t> main(String[] </a:t>
            </a:r>
            <a:r>
              <a:rPr lang="en-IN" sz="1200" kern="1200" dirty="0" err="1">
                <a:solidFill>
                  <a:schemeClr val="tx1"/>
                </a:solidFill>
                <a:effectLst/>
                <a:latin typeface="+mn-lt"/>
                <a:ea typeface="+mn-ea"/>
                <a:cs typeface="+mn-cs"/>
              </a:rPr>
              <a:t>args</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List&lt;String&gt; strings = </a:t>
            </a:r>
            <a:r>
              <a:rPr lang="en-IN" sz="1200" kern="1200" dirty="0" err="1">
                <a:solidFill>
                  <a:schemeClr val="tx1"/>
                </a:solidFill>
                <a:effectLst/>
                <a:latin typeface="+mn-lt"/>
                <a:ea typeface="+mn-ea"/>
                <a:cs typeface="+mn-cs"/>
              </a:rPr>
              <a:t>Arrays.</a:t>
            </a:r>
            <a:r>
              <a:rPr lang="en-IN" sz="1200" i="1" kern="1200" dirty="0" err="1">
                <a:solidFill>
                  <a:schemeClr val="tx1"/>
                </a:solidFill>
                <a:effectLst/>
                <a:latin typeface="+mn-lt"/>
                <a:ea typeface="+mn-ea"/>
                <a:cs typeface="+mn-cs"/>
              </a:rPr>
              <a:t>asList</a:t>
            </a:r>
            <a:r>
              <a:rPr lang="en-IN" sz="1200" kern="1200" dirty="0">
                <a:solidFill>
                  <a:schemeClr val="tx1"/>
                </a:solidFill>
                <a:effectLst/>
                <a:latin typeface="+mn-lt"/>
                <a:ea typeface="+mn-ea"/>
                <a:cs typeface="+mn-cs"/>
              </a:rPr>
              <a:t>("</a:t>
            </a:r>
            <a:r>
              <a:rPr lang="en-IN" sz="1200" kern="1200" dirty="0" err="1">
                <a:solidFill>
                  <a:schemeClr val="tx1"/>
                </a:solidFill>
                <a:effectLst/>
                <a:latin typeface="+mn-lt"/>
                <a:ea typeface="+mn-ea"/>
                <a:cs typeface="+mn-cs"/>
              </a:rPr>
              <a:t>abc</a:t>
            </a:r>
            <a:r>
              <a:rPr lang="en-IN" sz="1200" kern="1200" dirty="0">
                <a:solidFill>
                  <a:schemeClr val="tx1"/>
                </a:solidFill>
                <a:effectLst/>
                <a:latin typeface="+mn-lt"/>
                <a:ea typeface="+mn-ea"/>
                <a:cs typeface="+mn-cs"/>
              </a:rPr>
              <a:t>", "", "</a:t>
            </a:r>
            <a:r>
              <a:rPr lang="en-IN" sz="1200" kern="1200" dirty="0" err="1">
                <a:solidFill>
                  <a:schemeClr val="tx1"/>
                </a:solidFill>
                <a:effectLst/>
                <a:latin typeface="+mn-lt"/>
                <a:ea typeface="+mn-ea"/>
                <a:cs typeface="+mn-cs"/>
              </a:rPr>
              <a:t>bc</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efg</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abcd</a:t>
            </a:r>
            <a:r>
              <a:rPr lang="en-IN" sz="1200" kern="1200" dirty="0">
                <a:solidFill>
                  <a:schemeClr val="tx1"/>
                </a:solidFill>
                <a:effectLst/>
                <a:latin typeface="+mn-lt"/>
                <a:ea typeface="+mn-ea"/>
                <a:cs typeface="+mn-cs"/>
              </a:rPr>
              <a:t>", "", "</a:t>
            </a:r>
            <a:r>
              <a:rPr lang="en-IN" sz="1200" kern="1200" dirty="0" err="1">
                <a:solidFill>
                  <a:schemeClr val="tx1"/>
                </a:solidFill>
                <a:effectLst/>
                <a:latin typeface="+mn-lt"/>
                <a:ea typeface="+mn-ea"/>
                <a:cs typeface="+mn-cs"/>
              </a:rPr>
              <a:t>jkl</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List&lt;String&gt; filtered = </a:t>
            </a:r>
            <a:r>
              <a:rPr lang="en-IN" sz="1200" kern="1200" dirty="0" err="1">
                <a:solidFill>
                  <a:schemeClr val="tx1"/>
                </a:solidFill>
                <a:effectLst/>
                <a:latin typeface="+mn-lt"/>
                <a:ea typeface="+mn-ea"/>
                <a:cs typeface="+mn-cs"/>
              </a:rPr>
              <a:t>strings.stream</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.filter(string -&gt; !</a:t>
            </a:r>
            <a:r>
              <a:rPr lang="en-IN" sz="1200" kern="1200" dirty="0" err="1">
                <a:solidFill>
                  <a:schemeClr val="tx1"/>
                </a:solidFill>
                <a:effectLst/>
                <a:latin typeface="+mn-lt"/>
                <a:ea typeface="+mn-ea"/>
                <a:cs typeface="+mn-cs"/>
              </a:rPr>
              <a:t>string.isEmpty</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.collect(</a:t>
            </a:r>
            <a:r>
              <a:rPr lang="en-IN" sz="1200" kern="1200" dirty="0" err="1">
                <a:solidFill>
                  <a:schemeClr val="tx1"/>
                </a:solidFill>
                <a:effectLst/>
                <a:latin typeface="+mn-lt"/>
                <a:ea typeface="+mn-ea"/>
                <a:cs typeface="+mn-cs"/>
              </a:rPr>
              <a:t>Collectors.</a:t>
            </a:r>
            <a:r>
              <a:rPr lang="en-IN" sz="1200" i="1" kern="1200" dirty="0" err="1">
                <a:solidFill>
                  <a:schemeClr val="tx1"/>
                </a:solidFill>
                <a:effectLst/>
                <a:latin typeface="+mn-lt"/>
                <a:ea typeface="+mn-ea"/>
                <a:cs typeface="+mn-cs"/>
              </a:rPr>
              <a:t>toList</a:t>
            </a:r>
            <a:r>
              <a:rPr lang="en-IN" sz="1200" kern="1200" dirty="0">
                <a:solidFill>
                  <a:schemeClr val="tx1"/>
                </a:solidFill>
                <a:effectLst/>
                <a:latin typeface="+mn-lt"/>
                <a:ea typeface="+mn-ea"/>
                <a:cs typeface="+mn-cs"/>
              </a:rPr>
              <a:t>());</a:t>
            </a:r>
          </a:p>
          <a:p>
            <a:r>
              <a:rPr lang="en-IN" sz="1200" kern="1200" dirty="0" err="1">
                <a:solidFill>
                  <a:schemeClr val="tx1"/>
                </a:solidFill>
                <a:effectLst/>
                <a:latin typeface="+mn-lt"/>
                <a:ea typeface="+mn-ea"/>
                <a:cs typeface="+mn-cs"/>
              </a:rPr>
              <a:t>filtered.forEach</a:t>
            </a:r>
            <a:r>
              <a:rPr lang="en-IN" sz="1200" kern="1200" dirty="0">
                <a:solidFill>
                  <a:schemeClr val="tx1"/>
                </a:solidFill>
                <a:effectLst/>
                <a:latin typeface="+mn-lt"/>
                <a:ea typeface="+mn-ea"/>
                <a:cs typeface="+mn-cs"/>
              </a:rPr>
              <a:t>(</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a:solidFill>
                  <a:schemeClr val="tx1"/>
                </a:solidFill>
                <a:effectLst/>
                <a:latin typeface="+mn-lt"/>
                <a:ea typeface="+mn-ea"/>
                <a:cs typeface="+mn-cs"/>
              </a:rPr>
              <a: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8A20157D-E3DA-4C8D-9F23-5856065D7A0A}" type="slidenum">
              <a:rPr lang="en-US" smtClean="0"/>
              <a:pPr/>
              <a:t>59</a:t>
            </a:fld>
            <a:endParaRPr lang="en-US"/>
          </a:p>
        </p:txBody>
      </p:sp>
    </p:spTree>
    <p:extLst>
      <p:ext uri="{BB962C8B-B14F-4D97-AF65-F5344CB8AC3E}">
        <p14:creationId xmlns:p14="http://schemas.microsoft.com/office/powerpoint/2010/main" val="2824088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Intro to OOP with Java, C. Thomas Wu</a:t>
            </a:r>
          </a:p>
        </p:txBody>
      </p:sp>
      <p:sp>
        <p:nvSpPr>
          <p:cNvPr id="6553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©The McGraw-Hill Companies, Inc.</a:t>
            </a:r>
          </a:p>
        </p:txBody>
      </p:sp>
      <p:sp>
        <p:nvSpPr>
          <p:cNvPr id="6554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fld id="{58B43373-D624-1A49-857C-B72DB22ED3F3}" type="slidenum">
              <a:rPr lang="en-US" altLang="en-US" sz="1200"/>
              <a:pPr eaLnBrk="1" hangingPunct="1"/>
              <a:t>3</a:t>
            </a:fld>
            <a:endParaRPr lang="en-US" altLang="en-US" sz="1200"/>
          </a:p>
        </p:txBody>
      </p:sp>
      <p:sp>
        <p:nvSpPr>
          <p:cNvPr id="65541" name="Rectangle 2"/>
          <p:cNvSpPr>
            <a:spLocks noGrp="1" noRot="1" noChangeAspect="1" noChangeArrowheads="1" noTextEdit="1"/>
          </p:cNvSpPr>
          <p:nvPr>
            <p:ph type="sldImg"/>
          </p:nvPr>
        </p:nvSpPr>
        <p:spPr>
          <a:solidFill>
            <a:srgbClr val="FFFFFF"/>
          </a:solidFill>
          <a:ln/>
        </p:spPr>
      </p:sp>
      <p:sp>
        <p:nvSpPr>
          <p:cNvPr id="6554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z="1000">
                <a:latin typeface="Times New Roman" charset="0"/>
              </a:rPr>
              <a:t>You can even mix objects and primitive data type values. For example,</a:t>
            </a:r>
          </a:p>
          <a:p>
            <a:pPr eaLnBrk="1" hangingPunct="1"/>
            <a:endParaRPr lang="en-US" altLang="en-US" sz="800">
              <a:latin typeface="Courier New" charset="0"/>
            </a:endParaRPr>
          </a:p>
          <a:p>
            <a:pPr eaLnBrk="1" hangingPunct="1"/>
            <a:r>
              <a:rPr lang="en-US" altLang="en-US" sz="800">
                <a:latin typeface="Courier New" charset="0"/>
              </a:rPr>
              <a:t>	outObjectStream.writeInt   ( 15       );</a:t>
            </a:r>
          </a:p>
          <a:p>
            <a:pPr eaLnBrk="1" hangingPunct="1"/>
            <a:r>
              <a:rPr lang="en-US" altLang="en-US" sz="800">
                <a:latin typeface="Courier New" charset="0"/>
              </a:rPr>
              <a:t>	outObjectStream.writeObject( account1 );</a:t>
            </a:r>
          </a:p>
          <a:p>
            <a:pPr eaLnBrk="1" hangingPunct="1"/>
            <a:r>
              <a:rPr lang="en-US" altLang="en-US" sz="800">
                <a:latin typeface="Courier New" charset="0"/>
              </a:rPr>
              <a:t>	outObjectStream.writeChar  ( 'X'      );</a:t>
            </a:r>
          </a:p>
        </p:txBody>
      </p:sp>
    </p:spTree>
    <p:extLst>
      <p:ext uri="{BB962C8B-B14F-4D97-AF65-F5344CB8AC3E}">
        <p14:creationId xmlns:p14="http://schemas.microsoft.com/office/powerpoint/2010/main" val="2895098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class</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SnippetReduce</a:t>
            </a:r>
            <a:r>
              <a:rPr lang="en-IN" sz="1200" kern="1200" dirty="0">
                <a:solidFill>
                  <a:schemeClr val="tx1"/>
                </a:solidFill>
                <a:effectLst/>
                <a:latin typeface="+mn-lt"/>
                <a:ea typeface="+mn-ea"/>
                <a:cs typeface="+mn-cs"/>
              </a:rPr>
              <a:t> {</a:t>
            </a:r>
          </a:p>
          <a:p>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static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void</a:t>
            </a:r>
            <a:r>
              <a:rPr lang="en-IN" sz="1200" kern="1200" dirty="0">
                <a:solidFill>
                  <a:schemeClr val="tx1"/>
                </a:solidFill>
                <a:effectLst/>
                <a:latin typeface="+mn-lt"/>
                <a:ea typeface="+mn-ea"/>
                <a:cs typeface="+mn-cs"/>
              </a:rPr>
              <a:t> main(String[] </a:t>
            </a:r>
            <a:r>
              <a:rPr lang="en-IN" sz="1200" kern="1200" dirty="0" err="1">
                <a:solidFill>
                  <a:schemeClr val="tx1"/>
                </a:solidFill>
                <a:effectLst/>
                <a:latin typeface="+mn-lt"/>
                <a:ea typeface="+mn-ea"/>
                <a:cs typeface="+mn-cs"/>
              </a:rPr>
              <a:t>args</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List&lt;String&gt; words = </a:t>
            </a:r>
            <a:r>
              <a:rPr lang="en-IN" sz="1200" kern="1200" dirty="0" err="1">
                <a:solidFill>
                  <a:schemeClr val="tx1"/>
                </a:solidFill>
                <a:effectLst/>
                <a:latin typeface="+mn-lt"/>
                <a:ea typeface="+mn-ea"/>
                <a:cs typeface="+mn-cs"/>
              </a:rPr>
              <a:t>Arrays.</a:t>
            </a:r>
            <a:r>
              <a:rPr lang="en-IN" sz="1200" i="1" kern="1200" dirty="0" err="1">
                <a:solidFill>
                  <a:schemeClr val="tx1"/>
                </a:solidFill>
                <a:effectLst/>
                <a:latin typeface="+mn-lt"/>
                <a:ea typeface="+mn-ea"/>
                <a:cs typeface="+mn-cs"/>
              </a:rPr>
              <a:t>asList</a:t>
            </a:r>
            <a:r>
              <a:rPr lang="en-IN" sz="1200" kern="1200" dirty="0">
                <a:solidFill>
                  <a:schemeClr val="tx1"/>
                </a:solidFill>
                <a:effectLst/>
                <a:latin typeface="+mn-lt"/>
                <a:ea typeface="+mn-ea"/>
                <a:cs typeface="+mn-cs"/>
              </a:rPr>
              <a:t>("GFG", "Geeks", "for", </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GeeksQuiz</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GeeksforGeeks</a:t>
            </a:r>
            <a:r>
              <a:rPr lang="en-IN" sz="1200" kern="1200" dirty="0">
                <a:solidFill>
                  <a:schemeClr val="tx1"/>
                </a:solidFill>
                <a:effectLst/>
                <a:latin typeface="+mn-lt"/>
                <a:ea typeface="+mn-ea"/>
                <a:cs typeface="+mn-cs"/>
              </a:rPr>
              <a:t>"); </a:t>
            </a:r>
          </a:p>
          <a:p>
            <a:br>
              <a:rPr lang="en-IN" sz="1200" kern="1200" dirty="0">
                <a:solidFill>
                  <a:schemeClr val="tx1"/>
                </a:solidFill>
                <a:effectLst/>
                <a:latin typeface="+mn-lt"/>
                <a:ea typeface="+mn-ea"/>
                <a:cs typeface="+mn-cs"/>
              </a:rPr>
            </a:b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The lambda expression passed to </a:t>
            </a:r>
          </a:p>
          <a:p>
            <a:r>
              <a:rPr lang="en-IN" sz="1200" kern="1200" dirty="0">
                <a:solidFill>
                  <a:schemeClr val="tx1"/>
                </a:solidFill>
                <a:effectLst/>
                <a:latin typeface="+mn-lt"/>
                <a:ea typeface="+mn-ea"/>
                <a:cs typeface="+mn-cs"/>
              </a:rPr>
              <a:t>// reduce() method takes two Strings </a:t>
            </a:r>
          </a:p>
          <a:p>
            <a:r>
              <a:rPr lang="en-IN" sz="1200" kern="1200" dirty="0">
                <a:solidFill>
                  <a:schemeClr val="tx1"/>
                </a:solidFill>
                <a:effectLst/>
                <a:latin typeface="+mn-lt"/>
                <a:ea typeface="+mn-ea"/>
                <a:cs typeface="+mn-cs"/>
              </a:rPr>
              <a:t>// and returns the the longer String. </a:t>
            </a:r>
          </a:p>
          <a:p>
            <a:r>
              <a:rPr lang="en-IN" sz="1200" kern="1200" dirty="0">
                <a:solidFill>
                  <a:schemeClr val="tx1"/>
                </a:solidFill>
                <a:effectLst/>
                <a:latin typeface="+mn-lt"/>
                <a:ea typeface="+mn-ea"/>
                <a:cs typeface="+mn-cs"/>
              </a:rPr>
              <a:t>// The result of the reduce() method is </a:t>
            </a:r>
          </a:p>
          <a:p>
            <a:r>
              <a:rPr lang="en-IN" sz="1200" kern="1200" dirty="0">
                <a:solidFill>
                  <a:schemeClr val="tx1"/>
                </a:solidFill>
                <a:effectLst/>
                <a:latin typeface="+mn-lt"/>
                <a:ea typeface="+mn-ea"/>
                <a:cs typeface="+mn-cs"/>
              </a:rPr>
              <a:t>// an Optional because the list on which </a:t>
            </a:r>
          </a:p>
          <a:p>
            <a:r>
              <a:rPr lang="en-IN" sz="1200" kern="1200" dirty="0">
                <a:solidFill>
                  <a:schemeClr val="tx1"/>
                </a:solidFill>
                <a:effectLst/>
                <a:latin typeface="+mn-lt"/>
                <a:ea typeface="+mn-ea"/>
                <a:cs typeface="+mn-cs"/>
              </a:rPr>
              <a:t>// reduce() is called may be empty. </a:t>
            </a:r>
          </a:p>
          <a:p>
            <a:r>
              <a:rPr lang="en-IN" sz="1200" kern="1200" dirty="0">
                <a:solidFill>
                  <a:schemeClr val="tx1"/>
                </a:solidFill>
                <a:effectLst/>
                <a:latin typeface="+mn-lt"/>
                <a:ea typeface="+mn-ea"/>
                <a:cs typeface="+mn-cs"/>
              </a:rPr>
              <a:t>Optional&lt;String&gt; </a:t>
            </a:r>
            <a:r>
              <a:rPr lang="en-IN" sz="1200" kern="1200" dirty="0" err="1">
                <a:solidFill>
                  <a:schemeClr val="tx1"/>
                </a:solidFill>
                <a:effectLst/>
                <a:latin typeface="+mn-lt"/>
                <a:ea typeface="+mn-ea"/>
                <a:cs typeface="+mn-cs"/>
              </a:rPr>
              <a:t>longestString</a:t>
            </a:r>
            <a:r>
              <a:rPr lang="en-IN" sz="1200" kern="1200" dirty="0">
                <a:solidFill>
                  <a:schemeClr val="tx1"/>
                </a:solidFill>
                <a:effectLst/>
                <a:latin typeface="+mn-lt"/>
                <a:ea typeface="+mn-ea"/>
                <a:cs typeface="+mn-cs"/>
              </a:rPr>
              <a:t> = </a:t>
            </a:r>
            <a:r>
              <a:rPr lang="en-IN" sz="1200" kern="1200" dirty="0" err="1">
                <a:solidFill>
                  <a:schemeClr val="tx1"/>
                </a:solidFill>
                <a:effectLst/>
                <a:latin typeface="+mn-lt"/>
                <a:ea typeface="+mn-ea"/>
                <a:cs typeface="+mn-cs"/>
              </a:rPr>
              <a:t>words.stream</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.reduce((word1, word2) </a:t>
            </a:r>
          </a:p>
          <a:p>
            <a:r>
              <a:rPr lang="en-IN" sz="1200" kern="1200" dirty="0">
                <a:solidFill>
                  <a:schemeClr val="tx1"/>
                </a:solidFill>
                <a:effectLst/>
                <a:latin typeface="+mn-lt"/>
                <a:ea typeface="+mn-ea"/>
                <a:cs typeface="+mn-cs"/>
              </a:rPr>
              <a:t>   -&gt; word1.length() &gt; word2.length() </a:t>
            </a:r>
          </a:p>
          <a:p>
            <a:r>
              <a:rPr lang="en-IN" sz="1200" kern="1200" dirty="0">
                <a:solidFill>
                  <a:schemeClr val="tx1"/>
                </a:solidFill>
                <a:effectLst/>
                <a:latin typeface="+mn-lt"/>
                <a:ea typeface="+mn-ea"/>
                <a:cs typeface="+mn-cs"/>
              </a:rPr>
              <a:t>                 ? word1 : word2); </a:t>
            </a:r>
          </a:p>
          <a:p>
            <a:br>
              <a:rPr lang="en-IN" sz="1200" kern="1200" dirty="0">
                <a:solidFill>
                  <a:schemeClr val="tx1"/>
                </a:solidFill>
                <a:effectLst/>
                <a:latin typeface="+mn-lt"/>
                <a:ea typeface="+mn-ea"/>
                <a:cs typeface="+mn-cs"/>
              </a:rPr>
            </a:b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Displaying the longest String </a:t>
            </a:r>
          </a:p>
          <a:p>
            <a:r>
              <a:rPr lang="en-IN" sz="1200" kern="1200" dirty="0" err="1">
                <a:solidFill>
                  <a:schemeClr val="tx1"/>
                </a:solidFill>
                <a:effectLst/>
                <a:latin typeface="+mn-lt"/>
                <a:ea typeface="+mn-ea"/>
                <a:cs typeface="+mn-cs"/>
              </a:rPr>
              <a:t>longestString.ifPresent</a:t>
            </a:r>
            <a:r>
              <a:rPr lang="en-IN" sz="1200" kern="1200" dirty="0">
                <a:solidFill>
                  <a:schemeClr val="tx1"/>
                </a:solidFill>
                <a:effectLst/>
                <a:latin typeface="+mn-lt"/>
                <a:ea typeface="+mn-ea"/>
                <a:cs typeface="+mn-cs"/>
              </a:rPr>
              <a:t>(</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a:solidFill>
                  <a:schemeClr val="tx1"/>
                </a:solidFill>
                <a:effectLst/>
                <a:latin typeface="+mn-lt"/>
                <a:ea typeface="+mn-ea"/>
                <a:cs typeface="+mn-cs"/>
              </a:rPr>
              <a: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a:t>
            </a:r>
          </a:p>
          <a:p>
            <a:br>
              <a:rPr lang="en-IN" sz="1200" kern="1200" dirty="0">
                <a:solidFill>
                  <a:schemeClr val="tx1"/>
                </a:solidFill>
                <a:effectLst/>
                <a:latin typeface="+mn-lt"/>
                <a:ea typeface="+mn-ea"/>
                <a:cs typeface="+mn-cs"/>
              </a:rPr>
            </a:b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A20157D-E3DA-4C8D-9F23-5856065D7A0A}" type="slidenum">
              <a:rPr lang="en-US" smtClean="0"/>
              <a:pPr/>
              <a:t>71</a:t>
            </a:fld>
            <a:endParaRPr lang="en-US"/>
          </a:p>
        </p:txBody>
      </p:sp>
    </p:spTree>
    <p:extLst>
      <p:ext uri="{BB962C8B-B14F-4D97-AF65-F5344CB8AC3E}">
        <p14:creationId xmlns:p14="http://schemas.microsoft.com/office/powerpoint/2010/main" val="1938032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br>
              <a:rPr lang="en-IN" sz="1200" kern="1200" dirty="0">
                <a:solidFill>
                  <a:schemeClr val="tx1"/>
                </a:solidFill>
                <a:effectLst/>
                <a:latin typeface="+mn-lt"/>
                <a:ea typeface="+mn-ea"/>
                <a:cs typeface="+mn-cs"/>
              </a:rPr>
            </a:br>
            <a:endParaRPr lang="en-IN" sz="1200"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class</a:t>
            </a:r>
            <a:r>
              <a:rPr lang="en-IN" sz="1200" kern="1200" dirty="0">
                <a:solidFill>
                  <a:schemeClr val="tx1"/>
                </a:solidFill>
                <a:effectLst/>
                <a:latin typeface="+mn-lt"/>
                <a:ea typeface="+mn-ea"/>
                <a:cs typeface="+mn-cs"/>
              </a:rPr>
              <a:t> Employee {</a:t>
            </a:r>
          </a:p>
          <a:p>
            <a:br>
              <a:rPr lang="en-IN" sz="1200" kern="1200" dirty="0">
                <a:solidFill>
                  <a:schemeClr val="tx1"/>
                </a:solidFill>
                <a:effectLst/>
                <a:latin typeface="+mn-lt"/>
                <a:ea typeface="+mn-ea"/>
                <a:cs typeface="+mn-cs"/>
              </a:rPr>
            </a:b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private</a:t>
            </a:r>
            <a:r>
              <a:rPr lang="en-IN" sz="1200" kern="1200" dirty="0">
                <a:solidFill>
                  <a:schemeClr val="tx1"/>
                </a:solidFill>
                <a:effectLst/>
                <a:latin typeface="+mn-lt"/>
                <a:ea typeface="+mn-ea"/>
                <a:cs typeface="+mn-cs"/>
              </a:rPr>
              <a:t> </a:t>
            </a:r>
            <a:r>
              <a:rPr lang="en-IN" sz="1200" b="1" kern="1200" dirty="0" err="1">
                <a:solidFill>
                  <a:schemeClr val="tx1"/>
                </a:solidFill>
                <a:effectLst/>
                <a:latin typeface="+mn-lt"/>
                <a:ea typeface="+mn-ea"/>
                <a:cs typeface="+mn-cs"/>
              </a:rPr>
              <a:t>int</a:t>
            </a:r>
            <a:r>
              <a:rPr lang="en-IN" sz="1200" kern="1200" dirty="0">
                <a:solidFill>
                  <a:schemeClr val="tx1"/>
                </a:solidFill>
                <a:effectLst/>
                <a:latin typeface="+mn-lt"/>
                <a:ea typeface="+mn-ea"/>
                <a:cs typeface="+mn-cs"/>
              </a:rPr>
              <a:t> salary;</a:t>
            </a: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private</a:t>
            </a:r>
            <a:r>
              <a:rPr lang="en-IN" sz="1200" kern="1200" dirty="0">
                <a:solidFill>
                  <a:schemeClr val="tx1"/>
                </a:solidFill>
                <a:effectLst/>
                <a:latin typeface="+mn-lt"/>
                <a:ea typeface="+mn-ea"/>
                <a:cs typeface="+mn-cs"/>
              </a:rPr>
              <a:t> String name;</a:t>
            </a:r>
          </a:p>
          <a:p>
            <a:br>
              <a:rPr lang="en-IN" sz="1200" kern="1200" dirty="0">
                <a:solidFill>
                  <a:schemeClr val="tx1"/>
                </a:solidFill>
                <a:effectLst/>
                <a:latin typeface="+mn-lt"/>
                <a:ea typeface="+mn-ea"/>
                <a:cs typeface="+mn-cs"/>
              </a:rPr>
            </a:b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Employee(String name, </a:t>
            </a:r>
            <a:r>
              <a:rPr lang="en-IN" sz="1200" b="1" kern="1200" dirty="0" err="1">
                <a:solidFill>
                  <a:schemeClr val="tx1"/>
                </a:solidFill>
                <a:effectLst/>
                <a:latin typeface="+mn-lt"/>
                <a:ea typeface="+mn-ea"/>
                <a:cs typeface="+mn-cs"/>
              </a:rPr>
              <a:t>int</a:t>
            </a:r>
            <a:r>
              <a:rPr lang="en-IN" sz="1200" kern="1200" dirty="0">
                <a:solidFill>
                  <a:schemeClr val="tx1"/>
                </a:solidFill>
                <a:effectLst/>
                <a:latin typeface="+mn-lt"/>
                <a:ea typeface="+mn-ea"/>
                <a:cs typeface="+mn-cs"/>
              </a:rPr>
              <a:t> salary) {</a:t>
            </a:r>
          </a:p>
          <a:p>
            <a:r>
              <a:rPr lang="en-IN" sz="1200" kern="1200" dirty="0">
                <a:solidFill>
                  <a:schemeClr val="tx1"/>
                </a:solidFill>
                <a:effectLst/>
                <a:latin typeface="+mn-lt"/>
                <a:ea typeface="+mn-ea"/>
                <a:cs typeface="+mn-cs"/>
              </a:rPr>
              <a:t>        </a:t>
            </a:r>
            <a:r>
              <a:rPr lang="en-IN" sz="1200" b="1" kern="1200" dirty="0" err="1">
                <a:solidFill>
                  <a:schemeClr val="tx1"/>
                </a:solidFill>
                <a:effectLst/>
                <a:latin typeface="+mn-lt"/>
                <a:ea typeface="+mn-ea"/>
                <a:cs typeface="+mn-cs"/>
              </a:rPr>
              <a:t>this</a:t>
            </a:r>
            <a:r>
              <a:rPr lang="en-IN" sz="1200" kern="1200" dirty="0" err="1">
                <a:solidFill>
                  <a:schemeClr val="tx1"/>
                </a:solidFill>
                <a:effectLst/>
                <a:latin typeface="+mn-lt"/>
                <a:ea typeface="+mn-ea"/>
                <a:cs typeface="+mn-cs"/>
              </a:rPr>
              <a:t>.name</a:t>
            </a:r>
            <a:r>
              <a:rPr lang="en-IN" sz="1200" kern="1200" dirty="0">
                <a:solidFill>
                  <a:schemeClr val="tx1"/>
                </a:solidFill>
                <a:effectLst/>
                <a:latin typeface="+mn-lt"/>
                <a:ea typeface="+mn-ea"/>
                <a:cs typeface="+mn-cs"/>
              </a:rPr>
              <a:t> = name;</a:t>
            </a:r>
          </a:p>
          <a:p>
            <a:r>
              <a:rPr lang="en-IN" sz="1200" kern="1200" dirty="0">
                <a:solidFill>
                  <a:schemeClr val="tx1"/>
                </a:solidFill>
                <a:effectLst/>
                <a:latin typeface="+mn-lt"/>
                <a:ea typeface="+mn-ea"/>
                <a:cs typeface="+mn-cs"/>
              </a:rPr>
              <a:t>        </a:t>
            </a:r>
            <a:r>
              <a:rPr lang="en-IN" sz="1200" b="1" kern="1200" dirty="0" err="1">
                <a:solidFill>
                  <a:schemeClr val="tx1"/>
                </a:solidFill>
                <a:effectLst/>
                <a:latin typeface="+mn-lt"/>
                <a:ea typeface="+mn-ea"/>
                <a:cs typeface="+mn-cs"/>
              </a:rPr>
              <a:t>this</a:t>
            </a:r>
            <a:r>
              <a:rPr lang="en-IN" sz="1200" kern="1200" dirty="0" err="1">
                <a:solidFill>
                  <a:schemeClr val="tx1"/>
                </a:solidFill>
                <a:effectLst/>
                <a:latin typeface="+mn-lt"/>
                <a:ea typeface="+mn-ea"/>
                <a:cs typeface="+mn-cs"/>
              </a:rPr>
              <a:t>.salary</a:t>
            </a:r>
            <a:r>
              <a:rPr lang="en-IN" sz="1200" kern="1200" dirty="0">
                <a:solidFill>
                  <a:schemeClr val="tx1"/>
                </a:solidFill>
                <a:effectLst/>
                <a:latin typeface="+mn-lt"/>
                <a:ea typeface="+mn-ea"/>
                <a:cs typeface="+mn-cs"/>
              </a:rPr>
              <a:t> = salary;</a:t>
            </a:r>
          </a:p>
          <a:p>
            <a:r>
              <a:rPr lang="en-IN" sz="1200" kern="1200" dirty="0">
                <a:solidFill>
                  <a:schemeClr val="tx1"/>
                </a:solidFill>
                <a:effectLst/>
                <a:latin typeface="+mn-lt"/>
                <a:ea typeface="+mn-ea"/>
                <a:cs typeface="+mn-cs"/>
              </a:rPr>
              <a:t>    }</a:t>
            </a:r>
          </a:p>
          <a:p>
            <a:br>
              <a:rPr lang="en-IN" sz="1200" kern="1200" dirty="0">
                <a:solidFill>
                  <a:schemeClr val="tx1"/>
                </a:solidFill>
                <a:effectLst/>
                <a:latin typeface="+mn-lt"/>
                <a:ea typeface="+mn-ea"/>
                <a:cs typeface="+mn-cs"/>
              </a:rPr>
            </a:b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err="1">
                <a:solidFill>
                  <a:schemeClr val="tx1"/>
                </a:solidFill>
                <a:effectLst/>
                <a:latin typeface="+mn-lt"/>
                <a:ea typeface="+mn-ea"/>
                <a:cs typeface="+mn-cs"/>
              </a:rPr>
              <a:t>int</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getSalary</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return</a:t>
            </a:r>
            <a:r>
              <a:rPr lang="en-IN" sz="1200" kern="1200" dirty="0">
                <a:solidFill>
                  <a:schemeClr val="tx1"/>
                </a:solidFill>
                <a:effectLst/>
                <a:latin typeface="+mn-lt"/>
                <a:ea typeface="+mn-ea"/>
                <a:cs typeface="+mn-cs"/>
              </a:rPr>
              <a:t> salary;</a:t>
            </a:r>
          </a:p>
          <a:p>
            <a:r>
              <a:rPr lang="en-IN" sz="1200" kern="1200" dirty="0">
                <a:solidFill>
                  <a:schemeClr val="tx1"/>
                </a:solidFill>
                <a:effectLst/>
                <a:latin typeface="+mn-lt"/>
                <a:ea typeface="+mn-ea"/>
                <a:cs typeface="+mn-cs"/>
              </a:rPr>
              <a:t>    }</a:t>
            </a:r>
          </a:p>
          <a:p>
            <a:br>
              <a:rPr lang="en-IN" sz="1200" kern="1200" dirty="0">
                <a:solidFill>
                  <a:schemeClr val="tx1"/>
                </a:solidFill>
                <a:effectLst/>
                <a:latin typeface="+mn-lt"/>
                <a:ea typeface="+mn-ea"/>
                <a:cs typeface="+mn-cs"/>
              </a:rPr>
            </a:b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void</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setSalary</a:t>
            </a:r>
            <a:r>
              <a:rPr lang="en-IN" sz="1200" kern="1200" dirty="0">
                <a:solidFill>
                  <a:schemeClr val="tx1"/>
                </a:solidFill>
                <a:effectLst/>
                <a:latin typeface="+mn-lt"/>
                <a:ea typeface="+mn-ea"/>
                <a:cs typeface="+mn-cs"/>
              </a:rPr>
              <a:t>(</a:t>
            </a:r>
            <a:r>
              <a:rPr lang="en-IN" sz="1200" b="1" kern="1200" dirty="0" err="1">
                <a:solidFill>
                  <a:schemeClr val="tx1"/>
                </a:solidFill>
                <a:effectLst/>
                <a:latin typeface="+mn-lt"/>
                <a:ea typeface="+mn-ea"/>
                <a:cs typeface="+mn-cs"/>
              </a:rPr>
              <a:t>int</a:t>
            </a:r>
            <a:r>
              <a:rPr lang="en-IN" sz="1200" kern="1200" dirty="0">
                <a:solidFill>
                  <a:schemeClr val="tx1"/>
                </a:solidFill>
                <a:effectLst/>
                <a:latin typeface="+mn-lt"/>
                <a:ea typeface="+mn-ea"/>
                <a:cs typeface="+mn-cs"/>
              </a:rPr>
              <a:t> salary) {</a:t>
            </a:r>
          </a:p>
          <a:p>
            <a:r>
              <a:rPr lang="en-IN" sz="1200" kern="1200" dirty="0">
                <a:solidFill>
                  <a:schemeClr val="tx1"/>
                </a:solidFill>
                <a:effectLst/>
                <a:latin typeface="+mn-lt"/>
                <a:ea typeface="+mn-ea"/>
                <a:cs typeface="+mn-cs"/>
              </a:rPr>
              <a:t>        </a:t>
            </a:r>
            <a:r>
              <a:rPr lang="en-IN" sz="1200" b="1" kern="1200" dirty="0" err="1">
                <a:solidFill>
                  <a:schemeClr val="tx1"/>
                </a:solidFill>
                <a:effectLst/>
                <a:latin typeface="+mn-lt"/>
                <a:ea typeface="+mn-ea"/>
                <a:cs typeface="+mn-cs"/>
              </a:rPr>
              <a:t>this</a:t>
            </a:r>
            <a:r>
              <a:rPr lang="en-IN" sz="1200" kern="1200" dirty="0" err="1">
                <a:solidFill>
                  <a:schemeClr val="tx1"/>
                </a:solidFill>
                <a:effectLst/>
                <a:latin typeface="+mn-lt"/>
                <a:ea typeface="+mn-ea"/>
                <a:cs typeface="+mn-cs"/>
              </a:rPr>
              <a:t>.salary</a:t>
            </a:r>
            <a:r>
              <a:rPr lang="en-IN" sz="1200" kern="1200" dirty="0">
                <a:solidFill>
                  <a:schemeClr val="tx1"/>
                </a:solidFill>
                <a:effectLst/>
                <a:latin typeface="+mn-lt"/>
                <a:ea typeface="+mn-ea"/>
                <a:cs typeface="+mn-cs"/>
              </a:rPr>
              <a:t> = salary;</a:t>
            </a:r>
          </a:p>
          <a:p>
            <a:r>
              <a:rPr lang="en-IN" sz="1200" kern="1200" dirty="0">
                <a:solidFill>
                  <a:schemeClr val="tx1"/>
                </a:solidFill>
                <a:effectLst/>
                <a:latin typeface="+mn-lt"/>
                <a:ea typeface="+mn-ea"/>
                <a:cs typeface="+mn-cs"/>
              </a:rPr>
              <a:t>    }</a:t>
            </a:r>
          </a:p>
          <a:p>
            <a:br>
              <a:rPr lang="en-IN" sz="1200" kern="1200" dirty="0">
                <a:solidFill>
                  <a:schemeClr val="tx1"/>
                </a:solidFill>
                <a:effectLst/>
                <a:latin typeface="+mn-lt"/>
                <a:ea typeface="+mn-ea"/>
                <a:cs typeface="+mn-cs"/>
              </a:rPr>
            </a:b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String </a:t>
            </a:r>
            <a:r>
              <a:rPr lang="en-IN" sz="1200" kern="1200" dirty="0" err="1">
                <a:solidFill>
                  <a:schemeClr val="tx1"/>
                </a:solidFill>
                <a:effectLst/>
                <a:latin typeface="+mn-lt"/>
                <a:ea typeface="+mn-ea"/>
                <a:cs typeface="+mn-cs"/>
              </a:rPr>
              <a:t>getName</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return</a:t>
            </a:r>
            <a:r>
              <a:rPr lang="en-IN" sz="1200" kern="1200" dirty="0">
                <a:solidFill>
                  <a:schemeClr val="tx1"/>
                </a:solidFill>
                <a:effectLst/>
                <a:latin typeface="+mn-lt"/>
                <a:ea typeface="+mn-ea"/>
                <a:cs typeface="+mn-cs"/>
              </a:rPr>
              <a:t> name;</a:t>
            </a:r>
          </a:p>
          <a:p>
            <a:r>
              <a:rPr lang="en-IN" sz="1200" kern="1200" dirty="0">
                <a:solidFill>
                  <a:schemeClr val="tx1"/>
                </a:solidFill>
                <a:effectLst/>
                <a:latin typeface="+mn-lt"/>
                <a:ea typeface="+mn-ea"/>
                <a:cs typeface="+mn-cs"/>
              </a:rPr>
              <a:t>    }</a:t>
            </a:r>
          </a:p>
          <a:p>
            <a:br>
              <a:rPr lang="en-IN" sz="1200" kern="1200" dirty="0">
                <a:solidFill>
                  <a:schemeClr val="tx1"/>
                </a:solidFill>
                <a:effectLst/>
                <a:latin typeface="+mn-lt"/>
                <a:ea typeface="+mn-ea"/>
                <a:cs typeface="+mn-cs"/>
              </a:rPr>
            </a:b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void</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setName</a:t>
            </a:r>
            <a:r>
              <a:rPr lang="en-IN" sz="1200" kern="1200" dirty="0">
                <a:solidFill>
                  <a:schemeClr val="tx1"/>
                </a:solidFill>
                <a:effectLst/>
                <a:latin typeface="+mn-lt"/>
                <a:ea typeface="+mn-ea"/>
                <a:cs typeface="+mn-cs"/>
              </a:rPr>
              <a:t>(String name) {</a:t>
            </a:r>
          </a:p>
          <a:p>
            <a:r>
              <a:rPr lang="en-IN" sz="1200" kern="1200" dirty="0">
                <a:solidFill>
                  <a:schemeClr val="tx1"/>
                </a:solidFill>
                <a:effectLst/>
                <a:latin typeface="+mn-lt"/>
                <a:ea typeface="+mn-ea"/>
                <a:cs typeface="+mn-cs"/>
              </a:rPr>
              <a:t>        </a:t>
            </a:r>
            <a:r>
              <a:rPr lang="en-IN" sz="1200" b="1" kern="1200" dirty="0" err="1">
                <a:solidFill>
                  <a:schemeClr val="tx1"/>
                </a:solidFill>
                <a:effectLst/>
                <a:latin typeface="+mn-lt"/>
                <a:ea typeface="+mn-ea"/>
                <a:cs typeface="+mn-cs"/>
              </a:rPr>
              <a:t>this</a:t>
            </a:r>
            <a:r>
              <a:rPr lang="en-IN" sz="1200" kern="1200" dirty="0" err="1">
                <a:solidFill>
                  <a:schemeClr val="tx1"/>
                </a:solidFill>
                <a:effectLst/>
                <a:latin typeface="+mn-lt"/>
                <a:ea typeface="+mn-ea"/>
                <a:cs typeface="+mn-cs"/>
              </a:rPr>
              <a:t>.name</a:t>
            </a:r>
            <a:r>
              <a:rPr lang="en-IN" sz="1200" kern="1200" dirty="0">
                <a:solidFill>
                  <a:schemeClr val="tx1"/>
                </a:solidFill>
                <a:effectLst/>
                <a:latin typeface="+mn-lt"/>
                <a:ea typeface="+mn-ea"/>
                <a:cs typeface="+mn-cs"/>
              </a:rPr>
              <a:t> = name;</a:t>
            </a:r>
          </a:p>
          <a:p>
            <a:r>
              <a:rPr lang="en-IN" sz="1200" kern="1200" dirty="0">
                <a:solidFill>
                  <a:schemeClr val="tx1"/>
                </a:solidFill>
                <a:effectLst/>
                <a:latin typeface="+mn-lt"/>
                <a:ea typeface="+mn-ea"/>
                <a:cs typeface="+mn-cs"/>
              </a:rPr>
              <a:t>    }</a:t>
            </a:r>
          </a:p>
          <a:p>
            <a:br>
              <a:rPr lang="en-IN" sz="1200" kern="1200" dirty="0">
                <a:solidFill>
                  <a:schemeClr val="tx1"/>
                </a:solidFill>
                <a:effectLst/>
                <a:latin typeface="+mn-lt"/>
                <a:ea typeface="+mn-ea"/>
                <a:cs typeface="+mn-cs"/>
              </a:rPr>
            </a:b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8A20157D-E3DA-4C8D-9F23-5856065D7A0A}" type="slidenum">
              <a:rPr lang="en-US" smtClean="0"/>
              <a:pPr/>
              <a:t>82</a:t>
            </a:fld>
            <a:endParaRPr lang="en-US"/>
          </a:p>
        </p:txBody>
      </p:sp>
    </p:spTree>
    <p:extLst>
      <p:ext uri="{BB962C8B-B14F-4D97-AF65-F5344CB8AC3E}">
        <p14:creationId xmlns:p14="http://schemas.microsoft.com/office/powerpoint/2010/main" val="2870347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IN" sz="1200" b="1" kern="1200" dirty="0">
                <a:solidFill>
                  <a:schemeClr val="tx1"/>
                </a:solidFill>
                <a:effectLst/>
                <a:latin typeface="+mn-lt"/>
                <a:ea typeface="+mn-ea"/>
                <a:cs typeface="+mn-cs"/>
              </a:rPr>
              <a:t>import</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java.util.ArrayList</a:t>
            </a:r>
            <a:r>
              <a:rPr lang="en-IN" sz="1200" kern="1200" dirty="0">
                <a:solidFill>
                  <a:schemeClr val="tx1"/>
                </a:solidFill>
                <a:effectLst/>
                <a:latin typeface="+mn-lt"/>
                <a:ea typeface="+mn-ea"/>
                <a:cs typeface="+mn-cs"/>
              </a:rPr>
              <a:t>;</a:t>
            </a:r>
          </a:p>
          <a:p>
            <a:r>
              <a:rPr lang="en-IN" sz="1200" b="1" kern="1200" dirty="0">
                <a:solidFill>
                  <a:schemeClr val="tx1"/>
                </a:solidFill>
                <a:effectLst/>
                <a:latin typeface="+mn-lt"/>
                <a:ea typeface="+mn-ea"/>
                <a:cs typeface="+mn-cs"/>
              </a:rPr>
              <a:t>import</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java.util.List</a:t>
            </a:r>
            <a:r>
              <a:rPr lang="en-IN" sz="1200" kern="1200" dirty="0">
                <a:solidFill>
                  <a:schemeClr val="tx1"/>
                </a:solidFill>
                <a:effectLst/>
                <a:latin typeface="+mn-lt"/>
                <a:ea typeface="+mn-ea"/>
                <a:cs typeface="+mn-cs"/>
              </a:rPr>
              <a:t>;</a:t>
            </a:r>
          </a:p>
          <a:p>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class</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ParallelStream</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static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void</a:t>
            </a:r>
            <a:r>
              <a:rPr lang="en-IN" sz="1200" kern="1200" dirty="0">
                <a:solidFill>
                  <a:schemeClr val="tx1"/>
                </a:solidFill>
                <a:effectLst/>
                <a:latin typeface="+mn-lt"/>
                <a:ea typeface="+mn-ea"/>
                <a:cs typeface="+mn-cs"/>
              </a:rPr>
              <a:t> main(String[] </a:t>
            </a:r>
            <a:r>
              <a:rPr lang="en-IN" sz="1200" kern="1200" dirty="0" err="1">
                <a:solidFill>
                  <a:schemeClr val="tx1"/>
                </a:solidFill>
                <a:effectLst/>
                <a:latin typeface="+mn-lt"/>
                <a:ea typeface="+mn-ea"/>
                <a:cs typeface="+mn-cs"/>
              </a:rPr>
              <a:t>args</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List &lt; Employee &gt; </a:t>
            </a:r>
            <a:r>
              <a:rPr lang="en-IN" sz="1200" kern="1200" dirty="0" err="1">
                <a:solidFill>
                  <a:schemeClr val="tx1"/>
                </a:solidFill>
                <a:effectLst/>
                <a:latin typeface="+mn-lt"/>
                <a:ea typeface="+mn-ea"/>
                <a:cs typeface="+mn-cs"/>
              </a:rPr>
              <a:t>empList</a:t>
            </a:r>
            <a:r>
              <a:rPr lang="en-IN" sz="1200" kern="1200" dirty="0">
                <a:solidFill>
                  <a:schemeClr val="tx1"/>
                </a:solidFill>
                <a:effectLst/>
                <a:latin typeface="+mn-lt"/>
                <a:ea typeface="+mn-ea"/>
                <a:cs typeface="+mn-cs"/>
              </a:rPr>
              <a:t> = </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ArrayList</a:t>
            </a:r>
            <a:r>
              <a:rPr lang="en-IN" sz="1200" kern="1200" dirty="0">
                <a:solidFill>
                  <a:schemeClr val="tx1"/>
                </a:solidFill>
                <a:effectLst/>
                <a:latin typeface="+mn-lt"/>
                <a:ea typeface="+mn-ea"/>
                <a:cs typeface="+mn-cs"/>
              </a:rPr>
              <a:t> &lt; Employee &gt; ();</a:t>
            </a: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for</a:t>
            </a:r>
            <a:r>
              <a:rPr lang="en-IN" sz="1200" kern="1200" dirty="0">
                <a:solidFill>
                  <a:schemeClr val="tx1"/>
                </a:solidFill>
                <a:effectLst/>
                <a:latin typeface="+mn-lt"/>
                <a:ea typeface="+mn-ea"/>
                <a:cs typeface="+mn-cs"/>
              </a:rPr>
              <a:t> (</a:t>
            </a:r>
            <a:r>
              <a:rPr lang="en-IN" sz="1200" b="1" kern="1200" dirty="0" err="1">
                <a:solidFill>
                  <a:schemeClr val="tx1"/>
                </a:solidFill>
                <a:effectLst/>
                <a:latin typeface="+mn-lt"/>
                <a:ea typeface="+mn-ea"/>
                <a:cs typeface="+mn-cs"/>
              </a:rPr>
              <a:t>int</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i</a:t>
            </a:r>
            <a:r>
              <a:rPr lang="en-IN" sz="1200" kern="1200" dirty="0">
                <a:solidFill>
                  <a:schemeClr val="tx1"/>
                </a:solidFill>
                <a:effectLst/>
                <a:latin typeface="+mn-lt"/>
                <a:ea typeface="+mn-ea"/>
                <a:cs typeface="+mn-cs"/>
              </a:rPr>
              <a:t> = 0; </a:t>
            </a:r>
            <a:r>
              <a:rPr lang="en-IN" sz="1200" kern="1200" dirty="0" err="1">
                <a:solidFill>
                  <a:schemeClr val="tx1"/>
                </a:solidFill>
                <a:effectLst/>
                <a:latin typeface="+mn-lt"/>
                <a:ea typeface="+mn-ea"/>
                <a:cs typeface="+mn-cs"/>
              </a:rPr>
              <a:t>i</a:t>
            </a:r>
            <a:r>
              <a:rPr lang="en-IN" sz="1200" kern="1200" dirty="0">
                <a:solidFill>
                  <a:schemeClr val="tx1"/>
                </a:solidFill>
                <a:effectLst/>
                <a:latin typeface="+mn-lt"/>
                <a:ea typeface="+mn-ea"/>
                <a:cs typeface="+mn-cs"/>
              </a:rPr>
              <a:t> &lt; 300; </a:t>
            </a:r>
            <a:r>
              <a:rPr lang="en-IN" sz="1200" kern="1200" dirty="0" err="1">
                <a:solidFill>
                  <a:schemeClr val="tx1"/>
                </a:solidFill>
                <a:effectLst/>
                <a:latin typeface="+mn-lt"/>
                <a:ea typeface="+mn-ea"/>
                <a:cs typeface="+mn-cs"/>
              </a:rPr>
              <a:t>i</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Employee("A", 20000));</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Employee("B", 3000));</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Employee("C", 15002));</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Employee("D", 7856));</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Employee("E", 200));</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Employee("F", 50000));</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long</a:t>
            </a:r>
            <a:r>
              <a:rPr lang="en-IN" sz="1200" kern="1200" dirty="0">
                <a:solidFill>
                  <a:schemeClr val="tx1"/>
                </a:solidFill>
                <a:effectLst/>
                <a:latin typeface="+mn-lt"/>
                <a:ea typeface="+mn-ea"/>
                <a:cs typeface="+mn-cs"/>
              </a:rPr>
              <a:t> t1 = </a:t>
            </a:r>
            <a:r>
              <a:rPr lang="en-IN" sz="1200" kern="1200" dirty="0" err="1">
                <a:solidFill>
                  <a:schemeClr val="tx1"/>
                </a:solidFill>
                <a:effectLst/>
                <a:latin typeface="+mn-lt"/>
                <a:ea typeface="+mn-ea"/>
                <a:cs typeface="+mn-cs"/>
              </a:rPr>
              <a:t>System.</a:t>
            </a:r>
            <a:r>
              <a:rPr lang="en-IN" sz="1200" i="1" kern="1200" dirty="0" err="1">
                <a:solidFill>
                  <a:schemeClr val="tx1"/>
                </a:solidFill>
                <a:effectLst/>
                <a:latin typeface="+mn-lt"/>
                <a:ea typeface="+mn-ea"/>
                <a:cs typeface="+mn-cs"/>
              </a:rPr>
              <a:t>currentTimeMillis</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("Sequential Stream count: " + </a:t>
            </a:r>
            <a:r>
              <a:rPr lang="en-IN" sz="1200" kern="1200" dirty="0" err="1">
                <a:solidFill>
                  <a:schemeClr val="tx1"/>
                </a:solidFill>
                <a:effectLst/>
                <a:latin typeface="+mn-lt"/>
                <a:ea typeface="+mn-ea"/>
                <a:cs typeface="+mn-cs"/>
              </a:rPr>
              <a:t>empList.stream</a:t>
            </a:r>
            <a:r>
              <a:rPr lang="en-IN" sz="1200" kern="1200" dirty="0">
                <a:solidFill>
                  <a:schemeClr val="tx1"/>
                </a:solidFill>
                <a:effectLst/>
                <a:latin typeface="+mn-lt"/>
                <a:ea typeface="+mn-ea"/>
                <a:cs typeface="+mn-cs"/>
              </a:rPr>
              <a:t>().filter(e -&gt; </a:t>
            </a:r>
            <a:r>
              <a:rPr lang="en-IN" sz="1200" kern="1200" dirty="0" err="1">
                <a:solidFill>
                  <a:schemeClr val="tx1"/>
                </a:solidFill>
                <a:effectLst/>
                <a:latin typeface="+mn-lt"/>
                <a:ea typeface="+mn-ea"/>
                <a:cs typeface="+mn-cs"/>
              </a:rPr>
              <a:t>e.getSalary</a:t>
            </a:r>
            <a:r>
              <a:rPr lang="en-IN" sz="1200" kern="1200" dirty="0">
                <a:solidFill>
                  <a:schemeClr val="tx1"/>
                </a:solidFill>
                <a:effectLst/>
                <a:latin typeface="+mn-lt"/>
                <a:ea typeface="+mn-ea"/>
                <a:cs typeface="+mn-cs"/>
              </a:rPr>
              <a:t>() &gt; 15000).count());</a:t>
            </a: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long</a:t>
            </a:r>
            <a:r>
              <a:rPr lang="en-IN" sz="1200" kern="1200" dirty="0">
                <a:solidFill>
                  <a:schemeClr val="tx1"/>
                </a:solidFill>
                <a:effectLst/>
                <a:latin typeface="+mn-lt"/>
                <a:ea typeface="+mn-ea"/>
                <a:cs typeface="+mn-cs"/>
              </a:rPr>
              <a:t> t2 = </a:t>
            </a:r>
            <a:r>
              <a:rPr lang="en-IN" sz="1200" kern="1200" dirty="0" err="1">
                <a:solidFill>
                  <a:schemeClr val="tx1"/>
                </a:solidFill>
                <a:effectLst/>
                <a:latin typeface="+mn-lt"/>
                <a:ea typeface="+mn-ea"/>
                <a:cs typeface="+mn-cs"/>
              </a:rPr>
              <a:t>System.</a:t>
            </a:r>
            <a:r>
              <a:rPr lang="en-IN" sz="1200" i="1" kern="1200" dirty="0" err="1">
                <a:solidFill>
                  <a:schemeClr val="tx1"/>
                </a:solidFill>
                <a:effectLst/>
                <a:latin typeface="+mn-lt"/>
                <a:ea typeface="+mn-ea"/>
                <a:cs typeface="+mn-cs"/>
              </a:rPr>
              <a:t>currentTimeMillis</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("Sequential Stream Time taken:" + (t2 - t1));</a:t>
            </a:r>
          </a:p>
          <a:p>
            <a:r>
              <a:rPr lang="en-IN" sz="1200" kern="1200" dirty="0">
                <a:solidFill>
                  <a:schemeClr val="tx1"/>
                </a:solidFill>
                <a:effectLst/>
                <a:latin typeface="+mn-lt"/>
                <a:ea typeface="+mn-ea"/>
                <a:cs typeface="+mn-cs"/>
              </a:rPr>
              <a:t>  t1 = </a:t>
            </a:r>
            <a:r>
              <a:rPr lang="en-IN" sz="1200" kern="1200" dirty="0" err="1">
                <a:solidFill>
                  <a:schemeClr val="tx1"/>
                </a:solidFill>
                <a:effectLst/>
                <a:latin typeface="+mn-lt"/>
                <a:ea typeface="+mn-ea"/>
                <a:cs typeface="+mn-cs"/>
              </a:rPr>
              <a:t>System.</a:t>
            </a:r>
            <a:r>
              <a:rPr lang="en-IN" sz="1200" i="1" kern="1200" dirty="0" err="1">
                <a:solidFill>
                  <a:schemeClr val="tx1"/>
                </a:solidFill>
                <a:effectLst/>
                <a:latin typeface="+mn-lt"/>
                <a:ea typeface="+mn-ea"/>
                <a:cs typeface="+mn-cs"/>
              </a:rPr>
              <a:t>currentTimeMillis</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("Parallel Stream count: " + </a:t>
            </a:r>
            <a:r>
              <a:rPr lang="en-IN" sz="1200" kern="1200" dirty="0" err="1">
                <a:solidFill>
                  <a:schemeClr val="tx1"/>
                </a:solidFill>
                <a:effectLst/>
                <a:latin typeface="+mn-lt"/>
                <a:ea typeface="+mn-ea"/>
                <a:cs typeface="+mn-cs"/>
              </a:rPr>
              <a:t>empList.parallelStream</a:t>
            </a:r>
            <a:r>
              <a:rPr lang="en-IN" sz="1200" kern="1200" dirty="0">
                <a:solidFill>
                  <a:schemeClr val="tx1"/>
                </a:solidFill>
                <a:effectLst/>
                <a:latin typeface="+mn-lt"/>
                <a:ea typeface="+mn-ea"/>
                <a:cs typeface="+mn-cs"/>
              </a:rPr>
              <a:t>().filter(e -&gt; </a:t>
            </a:r>
            <a:r>
              <a:rPr lang="en-IN" sz="1200" kern="1200" dirty="0" err="1">
                <a:solidFill>
                  <a:schemeClr val="tx1"/>
                </a:solidFill>
                <a:effectLst/>
                <a:latin typeface="+mn-lt"/>
                <a:ea typeface="+mn-ea"/>
                <a:cs typeface="+mn-cs"/>
              </a:rPr>
              <a:t>e.getSalary</a:t>
            </a:r>
            <a:r>
              <a:rPr lang="en-IN" sz="1200" kern="1200" dirty="0">
                <a:solidFill>
                  <a:schemeClr val="tx1"/>
                </a:solidFill>
                <a:effectLst/>
                <a:latin typeface="+mn-lt"/>
                <a:ea typeface="+mn-ea"/>
                <a:cs typeface="+mn-cs"/>
              </a:rPr>
              <a:t>() &gt; 15000).count());</a:t>
            </a:r>
          </a:p>
          <a:p>
            <a:r>
              <a:rPr lang="en-IN" sz="1200" kern="1200" dirty="0">
                <a:solidFill>
                  <a:schemeClr val="tx1"/>
                </a:solidFill>
                <a:effectLst/>
                <a:latin typeface="+mn-lt"/>
                <a:ea typeface="+mn-ea"/>
                <a:cs typeface="+mn-cs"/>
              </a:rPr>
              <a:t>  t2 = </a:t>
            </a:r>
            <a:r>
              <a:rPr lang="en-IN" sz="1200" kern="1200" dirty="0" err="1">
                <a:solidFill>
                  <a:schemeClr val="tx1"/>
                </a:solidFill>
                <a:effectLst/>
                <a:latin typeface="+mn-lt"/>
                <a:ea typeface="+mn-ea"/>
                <a:cs typeface="+mn-cs"/>
              </a:rPr>
              <a:t>System.</a:t>
            </a:r>
            <a:r>
              <a:rPr lang="en-IN" sz="1200" i="1" kern="1200" dirty="0" err="1">
                <a:solidFill>
                  <a:schemeClr val="tx1"/>
                </a:solidFill>
                <a:effectLst/>
                <a:latin typeface="+mn-lt"/>
                <a:ea typeface="+mn-ea"/>
                <a:cs typeface="+mn-cs"/>
              </a:rPr>
              <a:t>currentTimeMillis</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("Parallel Stream Time taken:" + (t2 - t1));</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8A20157D-E3DA-4C8D-9F23-5856065D7A0A}" type="slidenum">
              <a:rPr lang="en-US" smtClean="0"/>
              <a:pPr/>
              <a:t>83</a:t>
            </a:fld>
            <a:endParaRPr lang="en-US"/>
          </a:p>
        </p:txBody>
      </p:sp>
    </p:spTree>
    <p:extLst>
      <p:ext uri="{BB962C8B-B14F-4D97-AF65-F5344CB8AC3E}">
        <p14:creationId xmlns:p14="http://schemas.microsoft.com/office/powerpoint/2010/main" val="1323799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IN" sz="1200" b="1" kern="1200" dirty="0">
                <a:solidFill>
                  <a:schemeClr val="tx1"/>
                </a:solidFill>
                <a:effectLst/>
                <a:latin typeface="+mn-lt"/>
                <a:ea typeface="+mn-ea"/>
                <a:cs typeface="+mn-cs"/>
              </a:rPr>
              <a:t>import</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java.util.ArrayList</a:t>
            </a:r>
            <a:r>
              <a:rPr lang="en-IN" sz="1200" kern="1200" dirty="0">
                <a:solidFill>
                  <a:schemeClr val="tx1"/>
                </a:solidFill>
                <a:effectLst/>
                <a:latin typeface="+mn-lt"/>
                <a:ea typeface="+mn-ea"/>
                <a:cs typeface="+mn-cs"/>
              </a:rPr>
              <a:t>;</a:t>
            </a:r>
          </a:p>
          <a:p>
            <a:r>
              <a:rPr lang="en-IN" sz="1200" b="1" kern="1200" dirty="0">
                <a:solidFill>
                  <a:schemeClr val="tx1"/>
                </a:solidFill>
                <a:effectLst/>
                <a:latin typeface="+mn-lt"/>
                <a:ea typeface="+mn-ea"/>
                <a:cs typeface="+mn-cs"/>
              </a:rPr>
              <a:t>import</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java.util.List</a:t>
            </a:r>
            <a:r>
              <a:rPr lang="en-IN" sz="1200" kern="1200" dirty="0">
                <a:solidFill>
                  <a:schemeClr val="tx1"/>
                </a:solidFill>
                <a:effectLst/>
                <a:latin typeface="+mn-lt"/>
                <a:ea typeface="+mn-ea"/>
                <a:cs typeface="+mn-cs"/>
              </a:rPr>
              <a:t>;</a:t>
            </a:r>
          </a:p>
          <a:p>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class</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ParallelStream</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static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void</a:t>
            </a:r>
            <a:r>
              <a:rPr lang="en-IN" sz="1200" kern="1200" dirty="0">
                <a:solidFill>
                  <a:schemeClr val="tx1"/>
                </a:solidFill>
                <a:effectLst/>
                <a:latin typeface="+mn-lt"/>
                <a:ea typeface="+mn-ea"/>
                <a:cs typeface="+mn-cs"/>
              </a:rPr>
              <a:t> main(String[] </a:t>
            </a:r>
            <a:r>
              <a:rPr lang="en-IN" sz="1200" kern="1200" dirty="0" err="1">
                <a:solidFill>
                  <a:schemeClr val="tx1"/>
                </a:solidFill>
                <a:effectLst/>
                <a:latin typeface="+mn-lt"/>
                <a:ea typeface="+mn-ea"/>
                <a:cs typeface="+mn-cs"/>
              </a:rPr>
              <a:t>args</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List &lt; Employee &gt; </a:t>
            </a:r>
            <a:r>
              <a:rPr lang="en-IN" sz="1200" kern="1200" dirty="0" err="1">
                <a:solidFill>
                  <a:schemeClr val="tx1"/>
                </a:solidFill>
                <a:effectLst/>
                <a:latin typeface="+mn-lt"/>
                <a:ea typeface="+mn-ea"/>
                <a:cs typeface="+mn-cs"/>
              </a:rPr>
              <a:t>empList</a:t>
            </a:r>
            <a:r>
              <a:rPr lang="en-IN" sz="1200" kern="1200" dirty="0">
                <a:solidFill>
                  <a:schemeClr val="tx1"/>
                </a:solidFill>
                <a:effectLst/>
                <a:latin typeface="+mn-lt"/>
                <a:ea typeface="+mn-ea"/>
                <a:cs typeface="+mn-cs"/>
              </a:rPr>
              <a:t> = </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ArrayList</a:t>
            </a:r>
            <a:r>
              <a:rPr lang="en-IN" sz="1200" kern="1200" dirty="0">
                <a:solidFill>
                  <a:schemeClr val="tx1"/>
                </a:solidFill>
                <a:effectLst/>
                <a:latin typeface="+mn-lt"/>
                <a:ea typeface="+mn-ea"/>
                <a:cs typeface="+mn-cs"/>
              </a:rPr>
              <a:t> &lt; Employee &gt; ();</a:t>
            </a: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for</a:t>
            </a:r>
            <a:r>
              <a:rPr lang="en-IN" sz="1200" kern="1200" dirty="0">
                <a:solidFill>
                  <a:schemeClr val="tx1"/>
                </a:solidFill>
                <a:effectLst/>
                <a:latin typeface="+mn-lt"/>
                <a:ea typeface="+mn-ea"/>
                <a:cs typeface="+mn-cs"/>
              </a:rPr>
              <a:t> (</a:t>
            </a:r>
            <a:r>
              <a:rPr lang="en-IN" sz="1200" b="1" kern="1200" dirty="0" err="1">
                <a:solidFill>
                  <a:schemeClr val="tx1"/>
                </a:solidFill>
                <a:effectLst/>
                <a:latin typeface="+mn-lt"/>
                <a:ea typeface="+mn-ea"/>
                <a:cs typeface="+mn-cs"/>
              </a:rPr>
              <a:t>int</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i</a:t>
            </a:r>
            <a:r>
              <a:rPr lang="en-IN" sz="1200" kern="1200" dirty="0">
                <a:solidFill>
                  <a:schemeClr val="tx1"/>
                </a:solidFill>
                <a:effectLst/>
                <a:latin typeface="+mn-lt"/>
                <a:ea typeface="+mn-ea"/>
                <a:cs typeface="+mn-cs"/>
              </a:rPr>
              <a:t> = 0; </a:t>
            </a:r>
            <a:r>
              <a:rPr lang="en-IN" sz="1200" kern="1200" dirty="0" err="1">
                <a:solidFill>
                  <a:schemeClr val="tx1"/>
                </a:solidFill>
                <a:effectLst/>
                <a:latin typeface="+mn-lt"/>
                <a:ea typeface="+mn-ea"/>
                <a:cs typeface="+mn-cs"/>
              </a:rPr>
              <a:t>i</a:t>
            </a:r>
            <a:r>
              <a:rPr lang="en-IN" sz="1200" kern="1200" dirty="0">
                <a:solidFill>
                  <a:schemeClr val="tx1"/>
                </a:solidFill>
                <a:effectLst/>
                <a:latin typeface="+mn-lt"/>
                <a:ea typeface="+mn-ea"/>
                <a:cs typeface="+mn-cs"/>
              </a:rPr>
              <a:t> &lt; 300; </a:t>
            </a:r>
            <a:r>
              <a:rPr lang="en-IN" sz="1200" kern="1200" dirty="0" err="1">
                <a:solidFill>
                  <a:schemeClr val="tx1"/>
                </a:solidFill>
                <a:effectLst/>
                <a:latin typeface="+mn-lt"/>
                <a:ea typeface="+mn-ea"/>
                <a:cs typeface="+mn-cs"/>
              </a:rPr>
              <a:t>i</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Employee("A", 20000));</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Employee("B", 3000));</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Employee("C", 15002));</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Employee("D", 7856));</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Employee("E", 200));</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Employee("F", 50000));</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long</a:t>
            </a:r>
            <a:r>
              <a:rPr lang="en-IN" sz="1200" kern="1200" dirty="0">
                <a:solidFill>
                  <a:schemeClr val="tx1"/>
                </a:solidFill>
                <a:effectLst/>
                <a:latin typeface="+mn-lt"/>
                <a:ea typeface="+mn-ea"/>
                <a:cs typeface="+mn-cs"/>
              </a:rPr>
              <a:t> t1 = </a:t>
            </a:r>
            <a:r>
              <a:rPr lang="en-IN" sz="1200" kern="1200" dirty="0" err="1">
                <a:solidFill>
                  <a:schemeClr val="tx1"/>
                </a:solidFill>
                <a:effectLst/>
                <a:latin typeface="+mn-lt"/>
                <a:ea typeface="+mn-ea"/>
                <a:cs typeface="+mn-cs"/>
              </a:rPr>
              <a:t>System.</a:t>
            </a:r>
            <a:r>
              <a:rPr lang="en-IN" sz="1200" i="1" kern="1200" dirty="0" err="1">
                <a:solidFill>
                  <a:schemeClr val="tx1"/>
                </a:solidFill>
                <a:effectLst/>
                <a:latin typeface="+mn-lt"/>
                <a:ea typeface="+mn-ea"/>
                <a:cs typeface="+mn-cs"/>
              </a:rPr>
              <a:t>currentTimeMillis</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("Sequential Stream count: " + </a:t>
            </a:r>
            <a:r>
              <a:rPr lang="en-IN" sz="1200" kern="1200" dirty="0" err="1">
                <a:solidFill>
                  <a:schemeClr val="tx1"/>
                </a:solidFill>
                <a:effectLst/>
                <a:latin typeface="+mn-lt"/>
                <a:ea typeface="+mn-ea"/>
                <a:cs typeface="+mn-cs"/>
              </a:rPr>
              <a:t>empList.stream</a:t>
            </a:r>
            <a:r>
              <a:rPr lang="en-IN" sz="1200" kern="1200" dirty="0">
                <a:solidFill>
                  <a:schemeClr val="tx1"/>
                </a:solidFill>
                <a:effectLst/>
                <a:latin typeface="+mn-lt"/>
                <a:ea typeface="+mn-ea"/>
                <a:cs typeface="+mn-cs"/>
              </a:rPr>
              <a:t>().filter(e -&gt; </a:t>
            </a:r>
            <a:r>
              <a:rPr lang="en-IN" sz="1200" kern="1200" dirty="0" err="1">
                <a:solidFill>
                  <a:schemeClr val="tx1"/>
                </a:solidFill>
                <a:effectLst/>
                <a:latin typeface="+mn-lt"/>
                <a:ea typeface="+mn-ea"/>
                <a:cs typeface="+mn-cs"/>
              </a:rPr>
              <a:t>e.getSalary</a:t>
            </a:r>
            <a:r>
              <a:rPr lang="en-IN" sz="1200" kern="1200" dirty="0">
                <a:solidFill>
                  <a:schemeClr val="tx1"/>
                </a:solidFill>
                <a:effectLst/>
                <a:latin typeface="+mn-lt"/>
                <a:ea typeface="+mn-ea"/>
                <a:cs typeface="+mn-cs"/>
              </a:rPr>
              <a:t>() &gt; 15000).count());</a:t>
            </a: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long</a:t>
            </a:r>
            <a:r>
              <a:rPr lang="en-IN" sz="1200" kern="1200" dirty="0">
                <a:solidFill>
                  <a:schemeClr val="tx1"/>
                </a:solidFill>
                <a:effectLst/>
                <a:latin typeface="+mn-lt"/>
                <a:ea typeface="+mn-ea"/>
                <a:cs typeface="+mn-cs"/>
              </a:rPr>
              <a:t> t2 = </a:t>
            </a:r>
            <a:r>
              <a:rPr lang="en-IN" sz="1200" kern="1200" dirty="0" err="1">
                <a:solidFill>
                  <a:schemeClr val="tx1"/>
                </a:solidFill>
                <a:effectLst/>
                <a:latin typeface="+mn-lt"/>
                <a:ea typeface="+mn-ea"/>
                <a:cs typeface="+mn-cs"/>
              </a:rPr>
              <a:t>System.</a:t>
            </a:r>
            <a:r>
              <a:rPr lang="en-IN" sz="1200" i="1" kern="1200" dirty="0" err="1">
                <a:solidFill>
                  <a:schemeClr val="tx1"/>
                </a:solidFill>
                <a:effectLst/>
                <a:latin typeface="+mn-lt"/>
                <a:ea typeface="+mn-ea"/>
                <a:cs typeface="+mn-cs"/>
              </a:rPr>
              <a:t>currentTimeMillis</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("Sequential Stream Time taken:" + (t2 - t1));</a:t>
            </a:r>
          </a:p>
          <a:p>
            <a:r>
              <a:rPr lang="en-IN" sz="1200" kern="1200" dirty="0">
                <a:solidFill>
                  <a:schemeClr val="tx1"/>
                </a:solidFill>
                <a:effectLst/>
                <a:latin typeface="+mn-lt"/>
                <a:ea typeface="+mn-ea"/>
                <a:cs typeface="+mn-cs"/>
              </a:rPr>
              <a:t>  t1 = </a:t>
            </a:r>
            <a:r>
              <a:rPr lang="en-IN" sz="1200" kern="1200" dirty="0" err="1">
                <a:solidFill>
                  <a:schemeClr val="tx1"/>
                </a:solidFill>
                <a:effectLst/>
                <a:latin typeface="+mn-lt"/>
                <a:ea typeface="+mn-ea"/>
                <a:cs typeface="+mn-cs"/>
              </a:rPr>
              <a:t>System.</a:t>
            </a:r>
            <a:r>
              <a:rPr lang="en-IN" sz="1200" i="1" kern="1200" dirty="0" err="1">
                <a:solidFill>
                  <a:schemeClr val="tx1"/>
                </a:solidFill>
                <a:effectLst/>
                <a:latin typeface="+mn-lt"/>
                <a:ea typeface="+mn-ea"/>
                <a:cs typeface="+mn-cs"/>
              </a:rPr>
              <a:t>currentTimeMillis</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("Parallel Stream count: " + </a:t>
            </a:r>
            <a:r>
              <a:rPr lang="en-IN" sz="1200" kern="1200" dirty="0" err="1">
                <a:solidFill>
                  <a:schemeClr val="tx1"/>
                </a:solidFill>
                <a:effectLst/>
                <a:latin typeface="+mn-lt"/>
                <a:ea typeface="+mn-ea"/>
                <a:cs typeface="+mn-cs"/>
              </a:rPr>
              <a:t>empList.parallelStream</a:t>
            </a:r>
            <a:r>
              <a:rPr lang="en-IN" sz="1200" kern="1200" dirty="0">
                <a:solidFill>
                  <a:schemeClr val="tx1"/>
                </a:solidFill>
                <a:effectLst/>
                <a:latin typeface="+mn-lt"/>
                <a:ea typeface="+mn-ea"/>
                <a:cs typeface="+mn-cs"/>
              </a:rPr>
              <a:t>().filter(e -&gt; </a:t>
            </a:r>
            <a:r>
              <a:rPr lang="en-IN" sz="1200" kern="1200" dirty="0" err="1">
                <a:solidFill>
                  <a:schemeClr val="tx1"/>
                </a:solidFill>
                <a:effectLst/>
                <a:latin typeface="+mn-lt"/>
                <a:ea typeface="+mn-ea"/>
                <a:cs typeface="+mn-cs"/>
              </a:rPr>
              <a:t>e.getSalary</a:t>
            </a:r>
            <a:r>
              <a:rPr lang="en-IN" sz="1200" kern="1200" dirty="0">
                <a:solidFill>
                  <a:schemeClr val="tx1"/>
                </a:solidFill>
                <a:effectLst/>
                <a:latin typeface="+mn-lt"/>
                <a:ea typeface="+mn-ea"/>
                <a:cs typeface="+mn-cs"/>
              </a:rPr>
              <a:t>() &gt; 15000).count());</a:t>
            </a:r>
          </a:p>
          <a:p>
            <a:r>
              <a:rPr lang="en-IN" sz="1200" kern="1200" dirty="0">
                <a:solidFill>
                  <a:schemeClr val="tx1"/>
                </a:solidFill>
                <a:effectLst/>
                <a:latin typeface="+mn-lt"/>
                <a:ea typeface="+mn-ea"/>
                <a:cs typeface="+mn-cs"/>
              </a:rPr>
              <a:t>  t2 = </a:t>
            </a:r>
            <a:r>
              <a:rPr lang="en-IN" sz="1200" kern="1200" dirty="0" err="1">
                <a:solidFill>
                  <a:schemeClr val="tx1"/>
                </a:solidFill>
                <a:effectLst/>
                <a:latin typeface="+mn-lt"/>
                <a:ea typeface="+mn-ea"/>
                <a:cs typeface="+mn-cs"/>
              </a:rPr>
              <a:t>System.</a:t>
            </a:r>
            <a:r>
              <a:rPr lang="en-IN" sz="1200" i="1" kern="1200" dirty="0" err="1">
                <a:solidFill>
                  <a:schemeClr val="tx1"/>
                </a:solidFill>
                <a:effectLst/>
                <a:latin typeface="+mn-lt"/>
                <a:ea typeface="+mn-ea"/>
                <a:cs typeface="+mn-cs"/>
              </a:rPr>
              <a:t>currentTimeMillis</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("Parallel Stream Time taken:" + (t2 - t1));</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8A20157D-E3DA-4C8D-9F23-5856065D7A0A}" type="slidenum">
              <a:rPr lang="en-US" smtClean="0"/>
              <a:pPr/>
              <a:t>84</a:t>
            </a:fld>
            <a:endParaRPr lang="en-US"/>
          </a:p>
        </p:txBody>
      </p:sp>
    </p:spTree>
    <p:extLst>
      <p:ext uri="{BB962C8B-B14F-4D97-AF65-F5344CB8AC3E}">
        <p14:creationId xmlns:p14="http://schemas.microsoft.com/office/powerpoint/2010/main" val="2244357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86</a:t>
            </a:fld>
            <a:endParaRPr lang="en-US"/>
          </a:p>
        </p:txBody>
      </p:sp>
    </p:spTree>
    <p:extLst>
      <p:ext uri="{BB962C8B-B14F-4D97-AF65-F5344CB8AC3E}">
        <p14:creationId xmlns:p14="http://schemas.microsoft.com/office/powerpoint/2010/main" val="50287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a:t>
            </a:r>
            <a:r>
              <a:rPr lang="en-US" baseline="0" dirty="0"/>
              <a:t> filter returns a Stream&lt;Integer&gt;, using .collect and Collectors we are able to convert the stream back to </a:t>
            </a:r>
            <a:r>
              <a:rPr lang="en-US" baseline="0" dirty="0" err="1"/>
              <a:t>ArrayList</a:t>
            </a:r>
            <a:r>
              <a:rPr lang="en-US" baseline="0" dirty="0"/>
              <a:t>&lt;Integer&gt;</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87</a:t>
            </a:fld>
            <a:endParaRPr lang="en-US"/>
          </a:p>
        </p:txBody>
      </p:sp>
    </p:spTree>
    <p:extLst>
      <p:ext uri="{BB962C8B-B14F-4D97-AF65-F5344CB8AC3E}">
        <p14:creationId xmlns:p14="http://schemas.microsoft.com/office/powerpoint/2010/main" val="735581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88</a:t>
            </a:fld>
            <a:endParaRPr lang="en-US"/>
          </a:p>
        </p:txBody>
      </p:sp>
    </p:spTree>
    <p:extLst>
      <p:ext uri="{BB962C8B-B14F-4D97-AF65-F5344CB8AC3E}">
        <p14:creationId xmlns:p14="http://schemas.microsoft.com/office/powerpoint/2010/main" val="2548407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89</a:t>
            </a:fld>
            <a:endParaRPr lang="en-US"/>
          </a:p>
        </p:txBody>
      </p:sp>
    </p:spTree>
    <p:extLst>
      <p:ext uri="{BB962C8B-B14F-4D97-AF65-F5344CB8AC3E}">
        <p14:creationId xmlns:p14="http://schemas.microsoft.com/office/powerpoint/2010/main" val="1663009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90</a:t>
            </a:fld>
            <a:endParaRPr lang="en-US"/>
          </a:p>
        </p:txBody>
      </p:sp>
    </p:spTree>
    <p:extLst>
      <p:ext uri="{BB962C8B-B14F-4D97-AF65-F5344CB8AC3E}">
        <p14:creationId xmlns:p14="http://schemas.microsoft.com/office/powerpoint/2010/main" val="3761360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91</a:t>
            </a:fld>
            <a:endParaRPr lang="en-US"/>
          </a:p>
        </p:txBody>
      </p:sp>
    </p:spTree>
    <p:extLst>
      <p:ext uri="{BB962C8B-B14F-4D97-AF65-F5344CB8AC3E}">
        <p14:creationId xmlns:p14="http://schemas.microsoft.com/office/powerpoint/2010/main" val="3545962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Intro to OOP with Java, C. Thomas Wu</a:t>
            </a:r>
          </a:p>
        </p:txBody>
      </p:sp>
      <p:sp>
        <p:nvSpPr>
          <p:cNvPr id="6656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©The McGraw-Hill Companies, Inc.</a:t>
            </a:r>
          </a:p>
        </p:txBody>
      </p:sp>
      <p:sp>
        <p:nvSpPr>
          <p:cNvPr id="6656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fld id="{E668FFF2-B23D-F944-85A1-B6B8126B6F51}" type="slidenum">
              <a:rPr lang="en-US" altLang="en-US" sz="1200"/>
              <a:pPr eaLnBrk="1" hangingPunct="1"/>
              <a:t>4</a:t>
            </a:fld>
            <a:endParaRPr lang="en-US" altLang="en-US" sz="1200"/>
          </a:p>
        </p:txBody>
      </p:sp>
      <p:sp>
        <p:nvSpPr>
          <p:cNvPr id="66565" name="Rectangle 2"/>
          <p:cNvSpPr>
            <a:spLocks noGrp="1" noRot="1" noChangeAspect="1" noChangeArrowheads="1" noTextEdit="1"/>
          </p:cNvSpPr>
          <p:nvPr>
            <p:ph type="sldImg"/>
          </p:nvPr>
        </p:nvSpPr>
        <p:spPr>
          <a:solidFill>
            <a:srgbClr val="FFFFFF"/>
          </a:solidFill>
          <a:ln/>
        </p:spPr>
      </p:sp>
      <p:sp>
        <p:nvSpPr>
          <p:cNvPr id="6656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z="1000">
                <a:latin typeface="Times New Roman" charset="0"/>
              </a:rPr>
              <a:t>You can even mix objects and primitive data type values. For example,</a:t>
            </a:r>
          </a:p>
          <a:p>
            <a:pPr eaLnBrk="1" hangingPunct="1"/>
            <a:endParaRPr lang="en-US" altLang="en-US" sz="800">
              <a:latin typeface="Courier New" charset="0"/>
            </a:endParaRPr>
          </a:p>
          <a:p>
            <a:pPr eaLnBrk="1" hangingPunct="1"/>
            <a:r>
              <a:rPr lang="en-US" altLang="en-US" sz="800">
                <a:latin typeface="Courier New" charset="0"/>
              </a:rPr>
              <a:t>	outObjectStream.writeInt   ( 15       );</a:t>
            </a:r>
          </a:p>
          <a:p>
            <a:pPr eaLnBrk="1" hangingPunct="1"/>
            <a:r>
              <a:rPr lang="en-US" altLang="en-US" sz="800">
                <a:latin typeface="Courier New" charset="0"/>
              </a:rPr>
              <a:t>	outObjectStream.writeObject( account1 );</a:t>
            </a:r>
          </a:p>
          <a:p>
            <a:pPr eaLnBrk="1" hangingPunct="1"/>
            <a:r>
              <a:rPr lang="en-US" altLang="en-US" sz="800">
                <a:latin typeface="Courier New" charset="0"/>
              </a:rPr>
              <a:t>	outObjectStream.writeChar  ( 'X'      );</a:t>
            </a:r>
          </a:p>
        </p:txBody>
      </p:sp>
    </p:spTree>
    <p:extLst>
      <p:ext uri="{BB962C8B-B14F-4D97-AF65-F5344CB8AC3E}">
        <p14:creationId xmlns:p14="http://schemas.microsoft.com/office/powerpoint/2010/main" val="3646086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92</a:t>
            </a:fld>
            <a:endParaRPr lang="en-US"/>
          </a:p>
        </p:txBody>
      </p:sp>
    </p:spTree>
    <p:extLst>
      <p:ext uri="{BB962C8B-B14F-4D97-AF65-F5344CB8AC3E}">
        <p14:creationId xmlns:p14="http://schemas.microsoft.com/office/powerpoint/2010/main" val="3218245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93</a:t>
            </a:fld>
            <a:endParaRPr lang="en-US"/>
          </a:p>
        </p:txBody>
      </p:sp>
    </p:spTree>
    <p:extLst>
      <p:ext uri="{BB962C8B-B14F-4D97-AF65-F5344CB8AC3E}">
        <p14:creationId xmlns:p14="http://schemas.microsoft.com/office/powerpoint/2010/main" val="651409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94</a:t>
            </a:fld>
            <a:endParaRPr lang="en-US"/>
          </a:p>
        </p:txBody>
      </p:sp>
    </p:spTree>
    <p:extLst>
      <p:ext uri="{BB962C8B-B14F-4D97-AF65-F5344CB8AC3E}">
        <p14:creationId xmlns:p14="http://schemas.microsoft.com/office/powerpoint/2010/main" val="824935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95</a:t>
            </a:fld>
            <a:endParaRPr lang="en-US"/>
          </a:p>
        </p:txBody>
      </p:sp>
    </p:spTree>
    <p:extLst>
      <p:ext uri="{BB962C8B-B14F-4D97-AF65-F5344CB8AC3E}">
        <p14:creationId xmlns:p14="http://schemas.microsoft.com/office/powerpoint/2010/main" val="3848937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96</a:t>
            </a:fld>
            <a:endParaRPr lang="en-US"/>
          </a:p>
        </p:txBody>
      </p:sp>
    </p:spTree>
    <p:extLst>
      <p:ext uri="{BB962C8B-B14F-4D97-AF65-F5344CB8AC3E}">
        <p14:creationId xmlns:p14="http://schemas.microsoft.com/office/powerpoint/2010/main" val="40544840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97</a:t>
            </a:fld>
            <a:endParaRPr lang="en-US"/>
          </a:p>
        </p:txBody>
      </p:sp>
    </p:spTree>
    <p:extLst>
      <p:ext uri="{BB962C8B-B14F-4D97-AF65-F5344CB8AC3E}">
        <p14:creationId xmlns:p14="http://schemas.microsoft.com/office/powerpoint/2010/main" val="38174083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98</a:t>
            </a:fld>
            <a:endParaRPr lang="en-US"/>
          </a:p>
        </p:txBody>
      </p:sp>
    </p:spTree>
    <p:extLst>
      <p:ext uri="{BB962C8B-B14F-4D97-AF65-F5344CB8AC3E}">
        <p14:creationId xmlns:p14="http://schemas.microsoft.com/office/powerpoint/2010/main" val="21294086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99</a:t>
            </a:fld>
            <a:endParaRPr lang="en-US"/>
          </a:p>
        </p:txBody>
      </p:sp>
    </p:spTree>
    <p:extLst>
      <p:ext uri="{BB962C8B-B14F-4D97-AF65-F5344CB8AC3E}">
        <p14:creationId xmlns:p14="http://schemas.microsoft.com/office/powerpoint/2010/main" val="594725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100</a:t>
            </a:fld>
            <a:endParaRPr lang="en-US"/>
          </a:p>
        </p:txBody>
      </p:sp>
    </p:spTree>
    <p:extLst>
      <p:ext uri="{BB962C8B-B14F-4D97-AF65-F5344CB8AC3E}">
        <p14:creationId xmlns:p14="http://schemas.microsoft.com/office/powerpoint/2010/main" val="21993989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Consumer: https://docs.oracle.com/javase/8/docs/api/java/util/function/Consumer.html</a:t>
            </a:r>
          </a:p>
          <a:p>
            <a:r>
              <a:rPr lang="en-US" dirty="0"/>
              <a:t>Supplier: https://docs.oracle.com/javase/8/docs/api/java/util/function/Supplier.html</a:t>
            </a:r>
          </a:p>
          <a:p>
            <a:r>
              <a:rPr lang="en-US" dirty="0" err="1"/>
              <a:t>BiConsumer</a:t>
            </a:r>
            <a:r>
              <a:rPr lang="en-US" dirty="0"/>
              <a:t>:</a:t>
            </a:r>
          </a:p>
          <a:p>
            <a:r>
              <a:rPr lang="en-US" dirty="0" err="1"/>
              <a:t>BiConsumer</a:t>
            </a:r>
            <a:r>
              <a:rPr lang="en-US" dirty="0"/>
              <a:t>:</a:t>
            </a:r>
            <a:r>
              <a:rPr lang="en-US" baseline="0" dirty="0"/>
              <a:t> https://docs.oracle.com/javase/8/docs/api/java/util/function/BiConsumer.html</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101</a:t>
            </a:fld>
            <a:endParaRPr lang="en-US"/>
          </a:p>
        </p:txBody>
      </p:sp>
    </p:spTree>
    <p:extLst>
      <p:ext uri="{BB962C8B-B14F-4D97-AF65-F5344CB8AC3E}">
        <p14:creationId xmlns:p14="http://schemas.microsoft.com/office/powerpoint/2010/main" val="31446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Intro to OOP with Java, C. Thomas Wu</a:t>
            </a:r>
          </a:p>
        </p:txBody>
      </p:sp>
      <p:sp>
        <p:nvSpPr>
          <p:cNvPr id="6758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©The McGraw-Hill Companies, Inc.</a:t>
            </a:r>
          </a:p>
        </p:txBody>
      </p:sp>
      <p:sp>
        <p:nvSpPr>
          <p:cNvPr id="6758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fld id="{D290440B-A682-0E4A-803D-9786A4744E3B}" type="slidenum">
              <a:rPr lang="en-US" altLang="en-US" sz="1200"/>
              <a:pPr eaLnBrk="1" hangingPunct="1"/>
              <a:t>5</a:t>
            </a:fld>
            <a:endParaRPr lang="en-US" altLang="en-US" sz="1200"/>
          </a:p>
        </p:txBody>
      </p:sp>
      <p:sp>
        <p:nvSpPr>
          <p:cNvPr id="67589" name="Rectangle 2"/>
          <p:cNvSpPr>
            <a:spLocks noGrp="1" noRot="1" noChangeAspect="1" noChangeArrowheads="1" noTextEdit="1"/>
          </p:cNvSpPr>
          <p:nvPr>
            <p:ph type="sldImg"/>
          </p:nvPr>
        </p:nvSpPr>
        <p:spPr>
          <a:solidFill>
            <a:srgbClr val="FFFFFF"/>
          </a:solidFill>
          <a:ln/>
        </p:spPr>
      </p:sp>
      <p:sp>
        <p:nvSpPr>
          <p:cNvPr id="67590" name="Rectangle 3"/>
          <p:cNvSpPr>
            <a:spLocks noGrp="1" noChangeArrowheads="1"/>
          </p:cNvSpPr>
          <p:nvPr>
            <p:ph type="body" idx="1"/>
          </p:nvPr>
        </p:nvSpPr>
        <p:spPr>
          <a:solidFill>
            <a:srgbClr val="FFFFFF"/>
          </a:solidFill>
          <a:ln>
            <a:solidFill>
              <a:srgbClr val="000000"/>
            </a:solidFill>
          </a:ln>
        </p:spPr>
        <p:txBody>
          <a:bodyPr/>
          <a:lstStyle/>
          <a:p>
            <a:pPr eaLnBrk="1" hangingPunct="1">
              <a:lnSpc>
                <a:spcPct val="50000"/>
              </a:lnSpc>
              <a:tabLst>
                <a:tab pos="228600" algn="l"/>
                <a:tab pos="457200" algn="l"/>
                <a:tab pos="685800" algn="l"/>
                <a:tab pos="1257300" algn="l"/>
              </a:tabLst>
            </a:pPr>
            <a:r>
              <a:rPr lang="en-US" altLang="en-US" sz="800">
                <a:latin typeface="Courier New" charset="0"/>
              </a:rPr>
              <a:t>class FindSum</a:t>
            </a:r>
          </a:p>
          <a:p>
            <a:pPr eaLnBrk="1" hangingPunct="1">
              <a:lnSpc>
                <a:spcPct val="50000"/>
              </a:lnSpc>
              <a:tabLst>
                <a:tab pos="228600" algn="l"/>
                <a:tab pos="457200" algn="l"/>
                <a:tab pos="685800" algn="l"/>
                <a:tab pos="1257300" algn="l"/>
              </a:tabLst>
            </a:pPr>
            <a:r>
              <a:rPr lang="en-US" altLang="en-US" sz="800">
                <a:latin typeface="Courier New" charset="0"/>
              </a:rPr>
              <a:t>{</a:t>
            </a:r>
          </a:p>
          <a:p>
            <a:pPr eaLnBrk="1" hangingPunct="1">
              <a:lnSpc>
                <a:spcPct val="50000"/>
              </a:lnSpc>
              <a:tabLst>
                <a:tab pos="228600" algn="l"/>
                <a:tab pos="457200" algn="l"/>
                <a:tab pos="685800" algn="l"/>
                <a:tab pos="1257300" algn="l"/>
              </a:tabLst>
            </a:pPr>
            <a:r>
              <a:rPr lang="en-US" altLang="en-US" sz="800">
                <a:latin typeface="Courier New" charset="0"/>
              </a:rPr>
              <a:t>	private int 	sum;</a:t>
            </a:r>
          </a:p>
          <a:p>
            <a:pPr eaLnBrk="1" hangingPunct="1">
              <a:lnSpc>
                <a:spcPct val="50000"/>
              </a:lnSpc>
              <a:tabLst>
                <a:tab pos="228600" algn="l"/>
                <a:tab pos="457200" algn="l"/>
                <a:tab pos="685800" algn="l"/>
                <a:tab pos="1257300" algn="l"/>
              </a:tabLst>
            </a:pPr>
            <a:r>
              <a:rPr lang="en-US" altLang="en-US" sz="800">
                <a:latin typeface="Courier New" charset="0"/>
              </a:rPr>
              <a:t>	private boolean 	success;</a:t>
            </a:r>
          </a:p>
          <a:p>
            <a:pPr eaLnBrk="1" hangingPunct="1">
              <a:lnSpc>
                <a:spcPct val="50000"/>
              </a:lnSpc>
              <a:tabLst>
                <a:tab pos="228600" algn="l"/>
                <a:tab pos="457200" algn="l"/>
                <a:tab pos="685800" algn="l"/>
                <a:tab pos="1257300" algn="l"/>
              </a:tabLst>
            </a:pPr>
            <a:endParaRPr lang="en-US" altLang="en-US" sz="800">
              <a:latin typeface="Courier New" charset="0"/>
            </a:endParaRPr>
          </a:p>
          <a:p>
            <a:pPr eaLnBrk="1" hangingPunct="1">
              <a:lnSpc>
                <a:spcPct val="50000"/>
              </a:lnSpc>
              <a:tabLst>
                <a:tab pos="228600" algn="l"/>
                <a:tab pos="457200" algn="l"/>
                <a:tab pos="685800" algn="l"/>
                <a:tab pos="1257300" algn="l"/>
              </a:tabLst>
            </a:pPr>
            <a:r>
              <a:rPr lang="en-US" altLang="en-US" sz="800">
                <a:latin typeface="Courier New" charset="0"/>
              </a:rPr>
              <a:t>	public int getSum()</a:t>
            </a:r>
          </a:p>
          <a:p>
            <a:pPr eaLnBrk="1" hangingPunct="1">
              <a:lnSpc>
                <a:spcPct val="50000"/>
              </a:lnSpc>
              <a:tabLst>
                <a:tab pos="228600" algn="l"/>
                <a:tab pos="457200" algn="l"/>
                <a:tab pos="685800" algn="l"/>
                <a:tab pos="1257300" algn="l"/>
              </a:tabLst>
            </a:pPr>
            <a:r>
              <a:rPr lang="en-US" altLang="en-US" sz="800">
                <a:latin typeface="Courier New" charset="0"/>
              </a:rPr>
              <a:t>	{</a:t>
            </a:r>
          </a:p>
          <a:p>
            <a:pPr eaLnBrk="1" hangingPunct="1">
              <a:lnSpc>
                <a:spcPct val="50000"/>
              </a:lnSpc>
              <a:tabLst>
                <a:tab pos="228600" algn="l"/>
                <a:tab pos="457200" algn="l"/>
                <a:tab pos="685800" algn="l"/>
                <a:tab pos="1257300" algn="l"/>
              </a:tabLst>
            </a:pPr>
            <a:r>
              <a:rPr lang="en-US" altLang="en-US" sz="800">
                <a:latin typeface="Courier New" charset="0"/>
              </a:rPr>
              <a:t>		return sum;</a:t>
            </a:r>
          </a:p>
          <a:p>
            <a:pPr eaLnBrk="1" hangingPunct="1">
              <a:lnSpc>
                <a:spcPct val="50000"/>
              </a:lnSpc>
              <a:tabLst>
                <a:tab pos="228600" algn="l"/>
                <a:tab pos="457200" algn="l"/>
                <a:tab pos="685800" algn="l"/>
                <a:tab pos="1257300" algn="l"/>
              </a:tabLst>
            </a:pPr>
            <a:r>
              <a:rPr lang="en-US" altLang="en-US" sz="800">
                <a:latin typeface="Courier New" charset="0"/>
              </a:rPr>
              <a:t>	}</a:t>
            </a:r>
          </a:p>
          <a:p>
            <a:pPr eaLnBrk="1" hangingPunct="1">
              <a:lnSpc>
                <a:spcPct val="50000"/>
              </a:lnSpc>
              <a:tabLst>
                <a:tab pos="228600" algn="l"/>
                <a:tab pos="457200" algn="l"/>
                <a:tab pos="685800" algn="l"/>
                <a:tab pos="1257300" algn="l"/>
              </a:tabLst>
            </a:pPr>
            <a:r>
              <a:rPr lang="en-US" altLang="en-US" sz="800">
                <a:latin typeface="Courier New" charset="0"/>
              </a:rPr>
              <a:t>	</a:t>
            </a:r>
          </a:p>
          <a:p>
            <a:pPr eaLnBrk="1" hangingPunct="1">
              <a:lnSpc>
                <a:spcPct val="50000"/>
              </a:lnSpc>
              <a:tabLst>
                <a:tab pos="228600" algn="l"/>
                <a:tab pos="457200" algn="l"/>
                <a:tab pos="685800" algn="l"/>
                <a:tab pos="1257300" algn="l"/>
              </a:tabLst>
            </a:pPr>
            <a:r>
              <a:rPr lang="en-US" altLang="en-US" sz="800">
                <a:latin typeface="Courier New" charset="0"/>
              </a:rPr>
              <a:t>	public boolean isSuccess()</a:t>
            </a:r>
          </a:p>
          <a:p>
            <a:pPr eaLnBrk="1" hangingPunct="1">
              <a:lnSpc>
                <a:spcPct val="50000"/>
              </a:lnSpc>
              <a:tabLst>
                <a:tab pos="228600" algn="l"/>
                <a:tab pos="457200" algn="l"/>
                <a:tab pos="685800" algn="l"/>
                <a:tab pos="1257300" algn="l"/>
              </a:tabLst>
            </a:pPr>
            <a:r>
              <a:rPr lang="en-US" altLang="en-US" sz="800">
                <a:latin typeface="Courier New" charset="0"/>
              </a:rPr>
              <a:t>	{</a:t>
            </a:r>
          </a:p>
          <a:p>
            <a:pPr eaLnBrk="1" hangingPunct="1">
              <a:lnSpc>
                <a:spcPct val="50000"/>
              </a:lnSpc>
              <a:tabLst>
                <a:tab pos="228600" algn="l"/>
                <a:tab pos="457200" algn="l"/>
                <a:tab pos="685800" algn="l"/>
                <a:tab pos="1257300" algn="l"/>
              </a:tabLst>
            </a:pPr>
            <a:r>
              <a:rPr lang="en-US" altLang="en-US" sz="800">
                <a:latin typeface="Courier New" charset="0"/>
              </a:rPr>
              <a:t>		return success;</a:t>
            </a:r>
          </a:p>
          <a:p>
            <a:pPr eaLnBrk="1" hangingPunct="1">
              <a:lnSpc>
                <a:spcPct val="50000"/>
              </a:lnSpc>
              <a:tabLst>
                <a:tab pos="228600" algn="l"/>
                <a:tab pos="457200" algn="l"/>
                <a:tab pos="685800" algn="l"/>
                <a:tab pos="1257300" algn="l"/>
              </a:tabLst>
            </a:pPr>
            <a:r>
              <a:rPr lang="en-US" altLang="en-US" sz="800">
                <a:latin typeface="Courier New" charset="0"/>
              </a:rPr>
              <a:t>	}</a:t>
            </a:r>
          </a:p>
          <a:p>
            <a:pPr eaLnBrk="1" hangingPunct="1">
              <a:lnSpc>
                <a:spcPct val="50000"/>
              </a:lnSpc>
              <a:tabLst>
                <a:tab pos="228600" algn="l"/>
                <a:tab pos="457200" algn="l"/>
                <a:tab pos="685800" algn="l"/>
                <a:tab pos="1257300" algn="l"/>
              </a:tabLst>
            </a:pPr>
            <a:endParaRPr lang="en-US" altLang="en-US" sz="800">
              <a:latin typeface="Courier New" charset="0"/>
            </a:endParaRPr>
          </a:p>
          <a:p>
            <a:pPr eaLnBrk="1" hangingPunct="1">
              <a:lnSpc>
                <a:spcPct val="50000"/>
              </a:lnSpc>
              <a:tabLst>
                <a:tab pos="228600" algn="l"/>
                <a:tab pos="457200" algn="l"/>
                <a:tab pos="685800" algn="l"/>
                <a:tab pos="1257300" algn="l"/>
              </a:tabLst>
            </a:pPr>
            <a:r>
              <a:rPr lang="en-US" altLang="en-US" sz="800">
                <a:latin typeface="Courier New" charset="0"/>
              </a:rPr>
              <a:t>	void computeSum (String fileName ) </a:t>
            </a:r>
          </a:p>
          <a:p>
            <a:pPr eaLnBrk="1" hangingPunct="1">
              <a:lnSpc>
                <a:spcPct val="50000"/>
              </a:lnSpc>
              <a:tabLst>
                <a:tab pos="228600" algn="l"/>
                <a:tab pos="457200" algn="l"/>
                <a:tab pos="685800" algn="l"/>
                <a:tab pos="1257300" algn="l"/>
              </a:tabLst>
            </a:pPr>
            <a:r>
              <a:rPr lang="en-US" altLang="en-US" sz="800">
                <a:latin typeface="Courier New" charset="0"/>
              </a:rPr>
              <a:t>	{</a:t>
            </a:r>
          </a:p>
          <a:p>
            <a:pPr eaLnBrk="1" hangingPunct="1">
              <a:lnSpc>
                <a:spcPct val="50000"/>
              </a:lnSpc>
              <a:tabLst>
                <a:tab pos="228600" algn="l"/>
                <a:tab pos="457200" algn="l"/>
                <a:tab pos="685800" algn="l"/>
                <a:tab pos="1257300" algn="l"/>
              </a:tabLst>
            </a:pPr>
            <a:r>
              <a:rPr lang="en-US" altLang="en-US" sz="800">
                <a:latin typeface="Courier New" charset="0"/>
              </a:rPr>
              <a:t>		success = true;</a:t>
            </a:r>
          </a:p>
          <a:p>
            <a:pPr eaLnBrk="1" hangingPunct="1">
              <a:lnSpc>
                <a:spcPct val="50000"/>
              </a:lnSpc>
              <a:tabLst>
                <a:tab pos="228600" algn="l"/>
                <a:tab pos="457200" algn="l"/>
                <a:tab pos="685800" algn="l"/>
                <a:tab pos="1257300" algn="l"/>
              </a:tabLst>
            </a:pPr>
            <a:endParaRPr lang="en-US" altLang="en-US" sz="800">
              <a:latin typeface="Courier New" charset="0"/>
            </a:endParaRPr>
          </a:p>
          <a:p>
            <a:pPr eaLnBrk="1" hangingPunct="1">
              <a:lnSpc>
                <a:spcPct val="50000"/>
              </a:lnSpc>
              <a:tabLst>
                <a:tab pos="228600" algn="l"/>
                <a:tab pos="457200" algn="l"/>
                <a:tab pos="685800" algn="l"/>
                <a:tab pos="1257300" algn="l"/>
              </a:tabLst>
            </a:pPr>
            <a:r>
              <a:rPr lang="en-US" altLang="en-US" sz="800">
                <a:latin typeface="Courier New" charset="0"/>
              </a:rPr>
              <a:t>		try {</a:t>
            </a:r>
          </a:p>
          <a:p>
            <a:pPr eaLnBrk="1" hangingPunct="1">
              <a:lnSpc>
                <a:spcPct val="50000"/>
              </a:lnSpc>
              <a:tabLst>
                <a:tab pos="228600" algn="l"/>
                <a:tab pos="457200" algn="l"/>
                <a:tab pos="685800" algn="l"/>
                <a:tab pos="1257300" algn="l"/>
              </a:tabLst>
            </a:pPr>
            <a:r>
              <a:rPr lang="en-US" altLang="en-US" sz="800">
                <a:latin typeface="Courier New" charset="0"/>
              </a:rPr>
              <a:t>			File inFile 	= new File(fileName);</a:t>
            </a:r>
          </a:p>
          <a:p>
            <a:pPr eaLnBrk="1" hangingPunct="1">
              <a:lnSpc>
                <a:spcPct val="50000"/>
              </a:lnSpc>
              <a:tabLst>
                <a:tab pos="228600" algn="l"/>
                <a:tab pos="457200" algn="l"/>
                <a:tab pos="685800" algn="l"/>
                <a:tab pos="1257300" algn="l"/>
              </a:tabLst>
            </a:pPr>
            <a:r>
              <a:rPr lang="en-US" altLang="en-US" sz="800">
                <a:latin typeface="Courier New" charset="0"/>
              </a:rPr>
              <a:t>			FileInputStream inFileStream </a:t>
            </a:r>
          </a:p>
          <a:p>
            <a:pPr eaLnBrk="1" hangingPunct="1">
              <a:lnSpc>
                <a:spcPct val="50000"/>
              </a:lnSpc>
              <a:tabLst>
                <a:tab pos="228600" algn="l"/>
                <a:tab pos="457200" algn="l"/>
                <a:tab pos="685800" algn="l"/>
                <a:tab pos="1257300" algn="l"/>
              </a:tabLst>
            </a:pPr>
            <a:r>
              <a:rPr lang="en-US" altLang="en-US" sz="800">
                <a:latin typeface="Courier New" charset="0"/>
              </a:rPr>
              <a:t>					= new FileInputStream(inFile);</a:t>
            </a:r>
          </a:p>
          <a:p>
            <a:pPr eaLnBrk="1" hangingPunct="1">
              <a:lnSpc>
                <a:spcPct val="50000"/>
              </a:lnSpc>
              <a:tabLst>
                <a:tab pos="228600" algn="l"/>
                <a:tab pos="457200" algn="l"/>
                <a:tab pos="685800" algn="l"/>
                <a:tab pos="1257300" algn="l"/>
              </a:tabLst>
            </a:pPr>
            <a:r>
              <a:rPr lang="en-US" altLang="en-US" sz="800">
                <a:latin typeface="Courier New" charset="0"/>
              </a:rPr>
              <a:t>			DataInputStream inDataStream </a:t>
            </a:r>
          </a:p>
          <a:p>
            <a:pPr eaLnBrk="1" hangingPunct="1">
              <a:lnSpc>
                <a:spcPct val="50000"/>
              </a:lnSpc>
              <a:tabLst>
                <a:tab pos="228600" algn="l"/>
                <a:tab pos="457200" algn="l"/>
                <a:tab pos="685800" algn="l"/>
                <a:tab pos="1257300" algn="l"/>
              </a:tabLst>
            </a:pPr>
            <a:r>
              <a:rPr lang="en-US" altLang="en-US" sz="800">
                <a:latin typeface="Courier New" charset="0"/>
              </a:rPr>
              <a:t>					= new DataInputStream(inFileStream);</a:t>
            </a:r>
          </a:p>
          <a:p>
            <a:pPr eaLnBrk="1" hangingPunct="1">
              <a:lnSpc>
                <a:spcPct val="50000"/>
              </a:lnSpc>
              <a:tabLst>
                <a:tab pos="228600" algn="l"/>
                <a:tab pos="457200" algn="l"/>
                <a:tab pos="685800" algn="l"/>
                <a:tab pos="1257300" algn="l"/>
              </a:tabLst>
            </a:pPr>
            <a:endParaRPr lang="en-US" altLang="en-US" sz="800">
              <a:latin typeface="Courier New" charset="0"/>
            </a:endParaRPr>
          </a:p>
          <a:p>
            <a:pPr eaLnBrk="1" hangingPunct="1">
              <a:lnSpc>
                <a:spcPct val="50000"/>
              </a:lnSpc>
              <a:tabLst>
                <a:tab pos="228600" algn="l"/>
                <a:tab pos="457200" algn="l"/>
                <a:tab pos="685800" algn="l"/>
                <a:tab pos="1257300" algn="l"/>
              </a:tabLst>
            </a:pPr>
            <a:r>
              <a:rPr lang="en-US" altLang="en-US" sz="800">
                <a:latin typeface="Courier New" charset="0"/>
              </a:rPr>
              <a:t>			//read three integers</a:t>
            </a:r>
          </a:p>
          <a:p>
            <a:pPr eaLnBrk="1" hangingPunct="1">
              <a:lnSpc>
                <a:spcPct val="50000"/>
              </a:lnSpc>
              <a:tabLst>
                <a:tab pos="228600" algn="l"/>
                <a:tab pos="457200" algn="l"/>
                <a:tab pos="685800" algn="l"/>
                <a:tab pos="1257300" algn="l"/>
              </a:tabLst>
            </a:pPr>
            <a:r>
              <a:rPr lang="en-US" altLang="en-US" sz="800">
                <a:latin typeface="Courier New" charset="0"/>
              </a:rPr>
              <a:t>			int i = inDataStream.readInt();</a:t>
            </a:r>
          </a:p>
          <a:p>
            <a:pPr eaLnBrk="1" hangingPunct="1">
              <a:lnSpc>
                <a:spcPct val="50000"/>
              </a:lnSpc>
              <a:tabLst>
                <a:tab pos="228600" algn="l"/>
                <a:tab pos="457200" algn="l"/>
                <a:tab pos="685800" algn="l"/>
                <a:tab pos="1257300" algn="l"/>
              </a:tabLst>
            </a:pPr>
            <a:r>
              <a:rPr lang="en-US" altLang="en-US" sz="800">
                <a:latin typeface="Courier New" charset="0"/>
              </a:rPr>
              <a:t>			int j = inDataStream.readInt();</a:t>
            </a:r>
          </a:p>
          <a:p>
            <a:pPr eaLnBrk="1" hangingPunct="1">
              <a:lnSpc>
                <a:spcPct val="50000"/>
              </a:lnSpc>
              <a:tabLst>
                <a:tab pos="228600" algn="l"/>
                <a:tab pos="457200" algn="l"/>
                <a:tab pos="685800" algn="l"/>
                <a:tab pos="1257300" algn="l"/>
              </a:tabLst>
            </a:pPr>
            <a:r>
              <a:rPr lang="en-US" altLang="en-US" sz="800">
                <a:latin typeface="Courier New" charset="0"/>
              </a:rPr>
              <a:t>			int k = inDataStream.readInt();</a:t>
            </a:r>
          </a:p>
          <a:p>
            <a:pPr eaLnBrk="1" hangingPunct="1">
              <a:lnSpc>
                <a:spcPct val="50000"/>
              </a:lnSpc>
              <a:tabLst>
                <a:tab pos="228600" algn="l"/>
                <a:tab pos="457200" algn="l"/>
                <a:tab pos="685800" algn="l"/>
                <a:tab pos="1257300" algn="l"/>
              </a:tabLst>
            </a:pPr>
            <a:r>
              <a:rPr lang="en-US" altLang="en-US" sz="800">
                <a:latin typeface="Courier New" charset="0"/>
              </a:rPr>
              <a:t>		</a:t>
            </a:r>
          </a:p>
          <a:p>
            <a:pPr eaLnBrk="1" hangingPunct="1">
              <a:lnSpc>
                <a:spcPct val="50000"/>
              </a:lnSpc>
              <a:tabLst>
                <a:tab pos="228600" algn="l"/>
                <a:tab pos="457200" algn="l"/>
                <a:tab pos="685800" algn="l"/>
                <a:tab pos="1257300" algn="l"/>
              </a:tabLst>
            </a:pPr>
            <a:r>
              <a:rPr lang="en-US" altLang="en-US" sz="800">
                <a:latin typeface="Courier New" charset="0"/>
              </a:rPr>
              <a:t>			sum = i + j + k; </a:t>
            </a:r>
          </a:p>
          <a:p>
            <a:pPr eaLnBrk="1" hangingPunct="1">
              <a:lnSpc>
                <a:spcPct val="50000"/>
              </a:lnSpc>
              <a:tabLst>
                <a:tab pos="228600" algn="l"/>
                <a:tab pos="457200" algn="l"/>
                <a:tab pos="685800" algn="l"/>
                <a:tab pos="1257300" algn="l"/>
              </a:tabLst>
            </a:pPr>
            <a:r>
              <a:rPr lang="en-US" altLang="en-US" sz="800">
                <a:latin typeface="Courier New" charset="0"/>
              </a:rPr>
              <a:t>	</a:t>
            </a:r>
          </a:p>
          <a:p>
            <a:pPr eaLnBrk="1" hangingPunct="1">
              <a:lnSpc>
                <a:spcPct val="50000"/>
              </a:lnSpc>
              <a:tabLst>
                <a:tab pos="228600" algn="l"/>
                <a:tab pos="457200" algn="l"/>
                <a:tab pos="685800" algn="l"/>
                <a:tab pos="1257300" algn="l"/>
              </a:tabLst>
            </a:pPr>
            <a:r>
              <a:rPr lang="en-US" altLang="en-US" sz="800">
                <a:latin typeface="Courier New" charset="0"/>
              </a:rPr>
              <a:t>			inDataStream.close();</a:t>
            </a:r>
          </a:p>
          <a:p>
            <a:pPr eaLnBrk="1" hangingPunct="1">
              <a:lnSpc>
                <a:spcPct val="50000"/>
              </a:lnSpc>
              <a:tabLst>
                <a:tab pos="228600" algn="l"/>
                <a:tab pos="457200" algn="l"/>
                <a:tab pos="685800" algn="l"/>
                <a:tab pos="1257300" algn="l"/>
              </a:tabLst>
            </a:pPr>
            <a:r>
              <a:rPr lang="en-US" altLang="en-US" sz="800">
                <a:latin typeface="Courier New" charset="0"/>
              </a:rPr>
              <a:t>		}</a:t>
            </a:r>
          </a:p>
          <a:p>
            <a:pPr eaLnBrk="1" hangingPunct="1">
              <a:lnSpc>
                <a:spcPct val="50000"/>
              </a:lnSpc>
              <a:tabLst>
                <a:tab pos="228600" algn="l"/>
                <a:tab pos="457200" algn="l"/>
                <a:tab pos="685800" algn="l"/>
                <a:tab pos="1257300" algn="l"/>
              </a:tabLst>
            </a:pPr>
            <a:r>
              <a:rPr lang="en-US" altLang="en-US" sz="800">
                <a:latin typeface="Courier New" charset="0"/>
              </a:rPr>
              <a:t>		catch (IOException e) {</a:t>
            </a:r>
          </a:p>
          <a:p>
            <a:pPr eaLnBrk="1" hangingPunct="1">
              <a:lnSpc>
                <a:spcPct val="50000"/>
              </a:lnSpc>
              <a:tabLst>
                <a:tab pos="228600" algn="l"/>
                <a:tab pos="457200" algn="l"/>
                <a:tab pos="685800" algn="l"/>
                <a:tab pos="1257300" algn="l"/>
              </a:tabLst>
            </a:pPr>
            <a:r>
              <a:rPr lang="en-US" altLang="en-US" sz="800">
                <a:latin typeface="Courier New" charset="0"/>
              </a:rPr>
              <a:t>			success = false;</a:t>
            </a:r>
          </a:p>
          <a:p>
            <a:pPr eaLnBrk="1" hangingPunct="1">
              <a:lnSpc>
                <a:spcPct val="50000"/>
              </a:lnSpc>
              <a:tabLst>
                <a:tab pos="228600" algn="l"/>
                <a:tab pos="457200" algn="l"/>
                <a:tab pos="685800" algn="l"/>
                <a:tab pos="1257300" algn="l"/>
              </a:tabLst>
            </a:pPr>
            <a:r>
              <a:rPr lang="en-US" altLang="en-US" sz="800">
                <a:latin typeface="Courier New" charset="0"/>
              </a:rPr>
              <a:t>		}</a:t>
            </a:r>
          </a:p>
          <a:p>
            <a:pPr eaLnBrk="1" hangingPunct="1">
              <a:lnSpc>
                <a:spcPct val="50000"/>
              </a:lnSpc>
              <a:tabLst>
                <a:tab pos="228600" algn="l"/>
                <a:tab pos="457200" algn="l"/>
                <a:tab pos="685800" algn="l"/>
                <a:tab pos="1257300" algn="l"/>
              </a:tabLst>
            </a:pPr>
            <a:r>
              <a:rPr lang="en-US" altLang="en-US" sz="800">
                <a:latin typeface="Courier New" charset="0"/>
              </a:rPr>
              <a:t>	}	</a:t>
            </a:r>
          </a:p>
          <a:p>
            <a:pPr eaLnBrk="1" hangingPunct="1">
              <a:lnSpc>
                <a:spcPct val="50000"/>
              </a:lnSpc>
              <a:tabLst>
                <a:tab pos="228600" algn="l"/>
                <a:tab pos="457200" algn="l"/>
                <a:tab pos="685800" algn="l"/>
                <a:tab pos="1257300" algn="l"/>
              </a:tabLst>
            </a:pPr>
            <a:r>
              <a:rPr lang="en-US" altLang="en-US" sz="800">
                <a:latin typeface="Courier New" charset="0"/>
              </a:rPr>
              <a:t>}</a:t>
            </a:r>
          </a:p>
        </p:txBody>
      </p:sp>
    </p:spTree>
    <p:extLst>
      <p:ext uri="{BB962C8B-B14F-4D97-AF65-F5344CB8AC3E}">
        <p14:creationId xmlns:p14="http://schemas.microsoft.com/office/powerpoint/2010/main" val="31643619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102</a:t>
            </a:fld>
            <a:endParaRPr lang="en-US"/>
          </a:p>
        </p:txBody>
      </p:sp>
    </p:spTree>
    <p:extLst>
      <p:ext uri="{BB962C8B-B14F-4D97-AF65-F5344CB8AC3E}">
        <p14:creationId xmlns:p14="http://schemas.microsoft.com/office/powerpoint/2010/main" val="3685521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not lazy evaluation! Just functional style.</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103</a:t>
            </a:fld>
            <a:endParaRPr lang="en-US"/>
          </a:p>
        </p:txBody>
      </p:sp>
    </p:spTree>
    <p:extLst>
      <p:ext uri="{BB962C8B-B14F-4D97-AF65-F5344CB8AC3E}">
        <p14:creationId xmlns:p14="http://schemas.microsoft.com/office/powerpoint/2010/main" val="1257615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IntStream</a:t>
            </a:r>
            <a:r>
              <a:rPr lang="en-US" dirty="0"/>
              <a:t>,</a:t>
            </a:r>
            <a:r>
              <a:rPr lang="en-US" baseline="0" dirty="0"/>
              <a:t> </a:t>
            </a:r>
            <a:r>
              <a:rPr lang="en-US" baseline="0" dirty="0" err="1"/>
              <a:t>DoubleStream</a:t>
            </a:r>
            <a:r>
              <a:rPr lang="en-US" baseline="0" dirty="0"/>
              <a:t>, </a:t>
            </a:r>
            <a:r>
              <a:rPr lang="en-US" baseline="0" dirty="0" err="1"/>
              <a:t>LongStream</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104</a:t>
            </a:fld>
            <a:endParaRPr lang="en-US"/>
          </a:p>
        </p:txBody>
      </p:sp>
    </p:spTree>
    <p:extLst>
      <p:ext uri="{BB962C8B-B14F-4D97-AF65-F5344CB8AC3E}">
        <p14:creationId xmlns:p14="http://schemas.microsoft.com/office/powerpoint/2010/main" val="21019393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106</a:t>
            </a:fld>
            <a:endParaRPr lang="en-US"/>
          </a:p>
        </p:txBody>
      </p:sp>
    </p:spTree>
    <p:extLst>
      <p:ext uri="{BB962C8B-B14F-4D97-AF65-F5344CB8AC3E}">
        <p14:creationId xmlns:p14="http://schemas.microsoft.com/office/powerpoint/2010/main" val="10468257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Create an array </a:t>
            </a:r>
          </a:p>
          <a:p>
            <a:r>
              <a:rPr lang="en-US" dirty="0"/>
              <a:t>Integer[] </a:t>
            </a:r>
            <a:r>
              <a:rPr lang="en-US" dirty="0" err="1"/>
              <a:t>myArray</a:t>
            </a:r>
            <a:r>
              <a:rPr lang="en-US" dirty="0"/>
              <a:t> = {1, 5, 8}; </a:t>
            </a:r>
          </a:p>
          <a:p>
            <a:r>
              <a:rPr lang="en-US" dirty="0"/>
              <a:t>// Convert it into a Stream </a:t>
            </a:r>
          </a:p>
          <a:p>
            <a:r>
              <a:rPr lang="en-US" dirty="0"/>
              <a:t>Stream&lt;Integer&gt; </a:t>
            </a:r>
            <a:r>
              <a:rPr lang="en-US" dirty="0" err="1"/>
              <a:t>myStream</a:t>
            </a:r>
            <a:r>
              <a:rPr lang="en-US" dirty="0"/>
              <a:t> = </a:t>
            </a:r>
            <a:r>
              <a:rPr lang="en-US" dirty="0" err="1"/>
              <a:t>Arrays.stream</a:t>
            </a:r>
            <a:r>
              <a:rPr lang="en-US" dirty="0"/>
              <a:t>(</a:t>
            </a:r>
            <a:r>
              <a:rPr lang="en-US" dirty="0" err="1"/>
              <a:t>myArray</a:t>
            </a:r>
            <a:r>
              <a:rPr lang="en-US" dirty="0"/>
              <a:t>); </a:t>
            </a:r>
          </a:p>
        </p:txBody>
      </p:sp>
      <p:sp>
        <p:nvSpPr>
          <p:cNvPr id="4" name="Slide Number Placeholder 3"/>
          <p:cNvSpPr>
            <a:spLocks noGrp="1"/>
          </p:cNvSpPr>
          <p:nvPr>
            <p:ph type="sldNum" sz="quarter" idx="10"/>
          </p:nvPr>
        </p:nvSpPr>
        <p:spPr/>
        <p:txBody>
          <a:bodyPr/>
          <a:lstStyle/>
          <a:p>
            <a:fld id="{2CA3AB2B-189A-4C92-A457-C6A3833631A7}" type="slidenum">
              <a:rPr lang="en-US" smtClean="0"/>
              <a:pPr/>
              <a:t>107</a:t>
            </a:fld>
            <a:endParaRPr lang="en-US"/>
          </a:p>
        </p:txBody>
      </p:sp>
    </p:spTree>
    <p:extLst>
      <p:ext uri="{BB962C8B-B14F-4D97-AF65-F5344CB8AC3E}">
        <p14:creationId xmlns:p14="http://schemas.microsoft.com/office/powerpoint/2010/main" val="14699613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110</a:t>
            </a:fld>
            <a:endParaRPr lang="en-US"/>
          </a:p>
        </p:txBody>
      </p:sp>
    </p:spTree>
    <p:extLst>
      <p:ext uri="{BB962C8B-B14F-4D97-AF65-F5344CB8AC3E}">
        <p14:creationId xmlns:p14="http://schemas.microsoft.com/office/powerpoint/2010/main" val="9116266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BigInteger</a:t>
            </a:r>
            <a:r>
              <a:rPr lang="en-US" dirty="0"/>
              <a:t> is</a:t>
            </a:r>
            <a:r>
              <a:rPr lang="en-US" baseline="0" dirty="0"/>
              <a:t> a class that can store integers larger than 64bit. Has no maximum limit! It is immutable and mostly slower than regular integer objects</a:t>
            </a:r>
            <a:endParaRPr lang="en-US" dirty="0"/>
          </a:p>
          <a:p>
            <a:r>
              <a:rPr lang="en-US" dirty="0"/>
              <a:t>\\W</a:t>
            </a:r>
            <a:r>
              <a:rPr lang="en-US" baseline="0" dirty="0"/>
              <a:t> – no-word character</a:t>
            </a:r>
          </a:p>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111</a:t>
            </a:fld>
            <a:endParaRPr lang="en-US"/>
          </a:p>
        </p:txBody>
      </p:sp>
    </p:spTree>
    <p:extLst>
      <p:ext uri="{BB962C8B-B14F-4D97-AF65-F5344CB8AC3E}">
        <p14:creationId xmlns:p14="http://schemas.microsoft.com/office/powerpoint/2010/main" val="34368980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112</a:t>
            </a:fld>
            <a:endParaRPr lang="en-US"/>
          </a:p>
        </p:txBody>
      </p:sp>
    </p:spTree>
    <p:extLst>
      <p:ext uri="{BB962C8B-B14F-4D97-AF65-F5344CB8AC3E}">
        <p14:creationId xmlns:p14="http://schemas.microsoft.com/office/powerpoint/2010/main" val="39963133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113</a:t>
            </a:fld>
            <a:endParaRPr lang="en-US"/>
          </a:p>
        </p:txBody>
      </p:sp>
    </p:spTree>
    <p:extLst>
      <p:ext uri="{BB962C8B-B14F-4D97-AF65-F5344CB8AC3E}">
        <p14:creationId xmlns:p14="http://schemas.microsoft.com/office/powerpoint/2010/main" val="1864997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rPr>
              <a:t>flatMap</a:t>
            </a:r>
            <a:r>
              <a:rPr lang="en-US" sz="1200" b="0" i="0" u="none" strike="noStrike" kern="1200" baseline="0" dirty="0">
                <a:solidFill>
                  <a:schemeClr val="tx1"/>
                </a:solidFill>
                <a:effectLst/>
                <a:latin typeface="+mn-lt"/>
                <a:ea typeface="+mn-ea"/>
                <a:cs typeface="+mn-cs"/>
              </a:rPr>
              <a:t> combines the results, where map does not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Fold is a special case where user can provide an initial value, while reduce does not have an initial value.</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A3AB2B-189A-4C92-A457-C6A3833631A7}" type="slidenum">
              <a:rPr lang="en-US" smtClean="0"/>
              <a:pPr/>
              <a:t>114</a:t>
            </a:fld>
            <a:endParaRPr lang="en-US"/>
          </a:p>
        </p:txBody>
      </p:sp>
    </p:spTree>
    <p:extLst>
      <p:ext uri="{BB962C8B-B14F-4D97-AF65-F5344CB8AC3E}">
        <p14:creationId xmlns:p14="http://schemas.microsoft.com/office/powerpoint/2010/main" val="2546480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Intro to OOP with Java, C. Thomas Wu</a:t>
            </a:r>
          </a:p>
        </p:txBody>
      </p:sp>
      <p:sp>
        <p:nvSpPr>
          <p:cNvPr id="563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©The McGraw-Hill Companies, Inc.</a:t>
            </a:r>
          </a:p>
        </p:txBody>
      </p:sp>
      <p:sp>
        <p:nvSpPr>
          <p:cNvPr id="563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fld id="{4FC6AE15-973D-2644-A61C-C5A16495FAB1}" type="slidenum">
              <a:rPr lang="en-US" altLang="en-US" sz="1200"/>
              <a:pPr eaLnBrk="1" hangingPunct="1"/>
              <a:t>11</a:t>
            </a:fld>
            <a:endParaRPr lang="en-US" altLang="en-US" sz="1200"/>
          </a:p>
        </p:txBody>
      </p:sp>
      <p:sp>
        <p:nvSpPr>
          <p:cNvPr id="56325" name="Rectangle 2"/>
          <p:cNvSpPr>
            <a:spLocks noGrp="1" noRot="1" noChangeAspect="1" noChangeArrowheads="1" noTextEdit="1"/>
          </p:cNvSpPr>
          <p:nvPr>
            <p:ph type="sldImg"/>
          </p:nvPr>
        </p:nvSpPr>
        <p:spPr>
          <a:ln/>
        </p:spPr>
      </p:sp>
      <p:sp>
        <p:nvSpPr>
          <p:cNvPr id="563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28442671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java.util.Arrays</a:t>
            </a:r>
            <a:r>
              <a:rPr lang="en-US" baseline="0" dirty="0"/>
              <a:t> class can be used to generate a stream from an array object.</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115</a:t>
            </a:fld>
            <a:endParaRPr lang="en-US"/>
          </a:p>
        </p:txBody>
      </p:sp>
    </p:spTree>
    <p:extLst>
      <p:ext uri="{BB962C8B-B14F-4D97-AF65-F5344CB8AC3E}">
        <p14:creationId xmlns:p14="http://schemas.microsoft.com/office/powerpoint/2010/main" val="38256131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Filtering </a:t>
            </a:r>
            <a:r>
              <a:rPr lang="en-US" b="1" dirty="0"/>
              <a:t>creates</a:t>
            </a:r>
            <a:r>
              <a:rPr lang="en-US" b="0" dirty="0"/>
              <a:t> a new stream.</a:t>
            </a:r>
            <a:r>
              <a:rPr lang="en-US" b="0" baseline="0" dirty="0"/>
              <a:t> The original stream remains untouched.</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116</a:t>
            </a:fld>
            <a:endParaRPr lang="en-US"/>
          </a:p>
        </p:txBody>
      </p:sp>
    </p:spTree>
    <p:extLst>
      <p:ext uri="{BB962C8B-B14F-4D97-AF65-F5344CB8AC3E}">
        <p14:creationId xmlns:p14="http://schemas.microsoft.com/office/powerpoint/2010/main" val="6480814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a:t>
            </a:r>
            <a:r>
              <a:rPr lang="en-US" baseline="0" dirty="0"/>
              <a:t> – maps each string to its length value</a:t>
            </a:r>
          </a:p>
          <a:p>
            <a:r>
              <a:rPr lang="en-US" baseline="0" dirty="0"/>
              <a:t>reduce() – applies ‘min’ on the stream returning “Optional&lt;T&gt;”. </a:t>
            </a:r>
          </a:p>
          <a:p>
            <a:r>
              <a:rPr lang="en-US" baseline="0" dirty="0"/>
              <a:t>	which we get() the value from it.</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117</a:t>
            </a:fld>
            <a:endParaRPr lang="en-US"/>
          </a:p>
        </p:txBody>
      </p:sp>
    </p:spTree>
    <p:extLst>
      <p:ext uri="{BB962C8B-B14F-4D97-AF65-F5344CB8AC3E}">
        <p14:creationId xmlns:p14="http://schemas.microsoft.com/office/powerpoint/2010/main" val="14435743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Fold does</a:t>
            </a:r>
            <a:r>
              <a:rPr lang="en-US" baseline="0" dirty="0"/>
              <a:t> the same thing as reduce but adds to it an initial value.</a:t>
            </a:r>
          </a:p>
          <a:p>
            <a:r>
              <a:rPr lang="en-US" baseline="0" dirty="0"/>
              <a:t>You can look at Reduce as a special case of Fold.</a:t>
            </a:r>
          </a:p>
          <a:p>
            <a:r>
              <a:rPr lang="en-US" baseline="0" dirty="0"/>
              <a:t>	In Java, Reduce and Fold are implemented under “reduce”</a:t>
            </a:r>
          </a:p>
          <a:p>
            <a:r>
              <a:rPr lang="en-US" baseline="0" dirty="0"/>
              <a:t>		Fold accepts two parameters, while reduce accepts one.</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118</a:t>
            </a:fld>
            <a:endParaRPr lang="en-US"/>
          </a:p>
        </p:txBody>
      </p:sp>
    </p:spTree>
    <p:extLst>
      <p:ext uri="{BB962C8B-B14F-4D97-AF65-F5344CB8AC3E}">
        <p14:creationId xmlns:p14="http://schemas.microsoft.com/office/powerpoint/2010/main" val="21754899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FlatMap</a:t>
            </a:r>
            <a:r>
              <a:rPr lang="en-US" dirty="0"/>
              <a:t> applies Map on each</a:t>
            </a:r>
            <a:r>
              <a:rPr lang="en-US" baseline="0" dirty="0"/>
              <a:t> item of the stream, and the result is flattened.</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119</a:t>
            </a:fld>
            <a:endParaRPr lang="en-US"/>
          </a:p>
        </p:txBody>
      </p:sp>
    </p:spTree>
    <p:extLst>
      <p:ext uri="{BB962C8B-B14F-4D97-AF65-F5344CB8AC3E}">
        <p14:creationId xmlns:p14="http://schemas.microsoft.com/office/powerpoint/2010/main" val="31351758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120</a:t>
            </a:fld>
            <a:endParaRPr lang="en-US"/>
          </a:p>
        </p:txBody>
      </p:sp>
    </p:spTree>
    <p:extLst>
      <p:ext uri="{BB962C8B-B14F-4D97-AF65-F5344CB8AC3E}">
        <p14:creationId xmlns:p14="http://schemas.microsoft.com/office/powerpoint/2010/main" val="1803468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121</a:t>
            </a:fld>
            <a:endParaRPr lang="en-US"/>
          </a:p>
        </p:txBody>
      </p:sp>
    </p:spTree>
    <p:extLst>
      <p:ext uri="{BB962C8B-B14F-4D97-AF65-F5344CB8AC3E}">
        <p14:creationId xmlns:p14="http://schemas.microsoft.com/office/powerpoint/2010/main" val="31905395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122</a:t>
            </a:fld>
            <a:endParaRPr lang="en-US"/>
          </a:p>
        </p:txBody>
      </p:sp>
    </p:spTree>
    <p:extLst>
      <p:ext uri="{BB962C8B-B14F-4D97-AF65-F5344CB8AC3E}">
        <p14:creationId xmlns:p14="http://schemas.microsoft.com/office/powerpoint/2010/main" val="38140339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x.stream</a:t>
            </a:r>
            <a:r>
              <a:rPr lang="en-US" dirty="0"/>
              <a:t>()</a:t>
            </a:r>
            <a:r>
              <a:rPr lang="en-US" baseline="0" dirty="0"/>
              <a:t> generates a stream from a Set&lt;String&gt;</a:t>
            </a:r>
          </a:p>
          <a:p>
            <a:r>
              <a:rPr lang="en-US" baseline="0" dirty="0"/>
              <a:t>Applying </a:t>
            </a:r>
            <a:r>
              <a:rPr lang="en-US" baseline="0" dirty="0" err="1"/>
              <a:t>flatMap</a:t>
            </a:r>
            <a:r>
              <a:rPr lang="en-US" baseline="0" dirty="0"/>
              <a:t> will apply map on each item and asking from each Set&lt;String&gt; its stream() and them flattening them into one Stream of Strings</a:t>
            </a:r>
          </a:p>
        </p:txBody>
      </p:sp>
      <p:sp>
        <p:nvSpPr>
          <p:cNvPr id="4" name="Slide Number Placeholder 3"/>
          <p:cNvSpPr>
            <a:spLocks noGrp="1"/>
          </p:cNvSpPr>
          <p:nvPr>
            <p:ph type="sldNum" sz="quarter" idx="10"/>
          </p:nvPr>
        </p:nvSpPr>
        <p:spPr/>
        <p:txBody>
          <a:bodyPr/>
          <a:lstStyle/>
          <a:p>
            <a:fld id="{2CA3AB2B-189A-4C92-A457-C6A3833631A7}" type="slidenum">
              <a:rPr lang="en-US" smtClean="0"/>
              <a:pPr/>
              <a:t>123</a:t>
            </a:fld>
            <a:endParaRPr lang="en-US"/>
          </a:p>
        </p:txBody>
      </p:sp>
    </p:spTree>
    <p:extLst>
      <p:ext uri="{BB962C8B-B14F-4D97-AF65-F5344CB8AC3E}">
        <p14:creationId xmlns:p14="http://schemas.microsoft.com/office/powerpoint/2010/main" val="41767778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124</a:t>
            </a:fld>
            <a:endParaRPr lang="en-US"/>
          </a:p>
        </p:txBody>
      </p:sp>
    </p:spTree>
    <p:extLst>
      <p:ext uri="{BB962C8B-B14F-4D97-AF65-F5344CB8AC3E}">
        <p14:creationId xmlns:p14="http://schemas.microsoft.com/office/powerpoint/2010/main" val="1704265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Intro to OOP with Java, C. Thomas Wu</a:t>
            </a:r>
          </a:p>
        </p:txBody>
      </p:sp>
      <p:sp>
        <p:nvSpPr>
          <p:cNvPr id="563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©The McGraw-Hill Companies, Inc.</a:t>
            </a:r>
          </a:p>
        </p:txBody>
      </p:sp>
      <p:sp>
        <p:nvSpPr>
          <p:cNvPr id="563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fld id="{4FC6AE15-973D-2644-A61C-C5A16495FAB1}" type="slidenum">
              <a:rPr lang="en-US" altLang="en-US" sz="1200"/>
              <a:pPr eaLnBrk="1" hangingPunct="1"/>
              <a:t>12</a:t>
            </a:fld>
            <a:endParaRPr lang="en-US" altLang="en-US" sz="1200"/>
          </a:p>
        </p:txBody>
      </p:sp>
      <p:sp>
        <p:nvSpPr>
          <p:cNvPr id="56325" name="Rectangle 2"/>
          <p:cNvSpPr>
            <a:spLocks noGrp="1" noRot="1" noChangeAspect="1" noChangeArrowheads="1" noTextEdit="1"/>
          </p:cNvSpPr>
          <p:nvPr>
            <p:ph type="sldImg"/>
          </p:nvPr>
        </p:nvSpPr>
        <p:spPr>
          <a:ln/>
        </p:spPr>
      </p:sp>
      <p:sp>
        <p:nvSpPr>
          <p:cNvPr id="563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4341247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anyMatch</a:t>
            </a:r>
            <a:r>
              <a:rPr lang="en-US" dirty="0"/>
              <a:t> – any of the elements fulfill the predicate are returned</a:t>
            </a:r>
          </a:p>
          <a:p>
            <a:r>
              <a:rPr lang="en-US" dirty="0" err="1"/>
              <a:t>allMatch</a:t>
            </a:r>
            <a:r>
              <a:rPr lang="en-US" baseline="0" dirty="0"/>
              <a:t> – all of the elements must fulfill the predicate, otherwise not returned.</a:t>
            </a:r>
            <a:endParaRPr lang="en-US" dirty="0"/>
          </a:p>
          <a:p>
            <a:r>
              <a:rPr lang="en-US" dirty="0" err="1"/>
              <a:t>noneMatch</a:t>
            </a:r>
            <a:r>
              <a:rPr lang="en-US" dirty="0"/>
              <a:t> – </a:t>
            </a:r>
            <a:r>
              <a:rPr lang="en-US" baseline="0" dirty="0"/>
              <a:t>none of elements fulfill predicate, otherwise not returned</a:t>
            </a:r>
          </a:p>
          <a:p>
            <a:r>
              <a:rPr lang="en-US" baseline="0" dirty="0" err="1"/>
              <a:t>findAny</a:t>
            </a:r>
            <a:r>
              <a:rPr lang="en-US" baseline="0" dirty="0"/>
              <a:t> – returns a result following maximal performance in parallel operations</a:t>
            </a:r>
          </a:p>
          <a:p>
            <a:endParaRPr lang="en-US" baseline="0" dirty="0"/>
          </a:p>
          <a:p>
            <a:r>
              <a:rPr lang="en-US" dirty="0"/>
              <a:t>Complete API:</a:t>
            </a:r>
            <a:r>
              <a:rPr lang="en-US" baseline="0" dirty="0"/>
              <a:t> </a:t>
            </a:r>
            <a:r>
              <a:rPr lang="en-US" dirty="0"/>
              <a:t>https://docs.oracle.com/javase/8/docs/api/java/util/stream/Stream.html</a:t>
            </a:r>
          </a:p>
        </p:txBody>
      </p:sp>
      <p:sp>
        <p:nvSpPr>
          <p:cNvPr id="4" name="Slide Number Placeholder 3"/>
          <p:cNvSpPr>
            <a:spLocks noGrp="1"/>
          </p:cNvSpPr>
          <p:nvPr>
            <p:ph type="sldNum" sz="quarter" idx="10"/>
          </p:nvPr>
        </p:nvSpPr>
        <p:spPr/>
        <p:txBody>
          <a:bodyPr/>
          <a:lstStyle/>
          <a:p>
            <a:fld id="{2CA3AB2B-189A-4C92-A457-C6A3833631A7}" type="slidenum">
              <a:rPr lang="en-US" smtClean="0"/>
              <a:pPr/>
              <a:t>125</a:t>
            </a:fld>
            <a:endParaRPr lang="en-US"/>
          </a:p>
        </p:txBody>
      </p:sp>
    </p:spTree>
    <p:extLst>
      <p:ext uri="{BB962C8B-B14F-4D97-AF65-F5344CB8AC3E}">
        <p14:creationId xmlns:p14="http://schemas.microsoft.com/office/powerpoint/2010/main" val="8980694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126</a:t>
            </a:fld>
            <a:endParaRPr lang="en-US"/>
          </a:p>
        </p:txBody>
      </p:sp>
    </p:spTree>
    <p:extLst>
      <p:ext uri="{BB962C8B-B14F-4D97-AF65-F5344CB8AC3E}">
        <p14:creationId xmlns:p14="http://schemas.microsoft.com/office/powerpoint/2010/main" val="22580583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https://docs.oracle.com/javase/8/docs/api/java/util/stream/Collectors.html</a:t>
            </a:r>
          </a:p>
        </p:txBody>
      </p:sp>
      <p:sp>
        <p:nvSpPr>
          <p:cNvPr id="4" name="Slide Number Placeholder 3"/>
          <p:cNvSpPr>
            <a:spLocks noGrp="1"/>
          </p:cNvSpPr>
          <p:nvPr>
            <p:ph type="sldNum" sz="quarter" idx="10"/>
          </p:nvPr>
        </p:nvSpPr>
        <p:spPr/>
        <p:txBody>
          <a:bodyPr/>
          <a:lstStyle/>
          <a:p>
            <a:fld id="{2CA3AB2B-189A-4C92-A457-C6A3833631A7}" type="slidenum">
              <a:rPr lang="en-US" smtClean="0"/>
              <a:pPr/>
              <a:t>127</a:t>
            </a:fld>
            <a:endParaRPr lang="en-US"/>
          </a:p>
        </p:txBody>
      </p:sp>
    </p:spTree>
    <p:extLst>
      <p:ext uri="{BB962C8B-B14F-4D97-AF65-F5344CB8AC3E}">
        <p14:creationId xmlns:p14="http://schemas.microsoft.com/office/powerpoint/2010/main" val="12365743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129</a:t>
            </a:fld>
            <a:endParaRPr lang="en-US"/>
          </a:p>
        </p:txBody>
      </p:sp>
    </p:spTree>
    <p:extLst>
      <p:ext uri="{BB962C8B-B14F-4D97-AF65-F5344CB8AC3E}">
        <p14:creationId xmlns:p14="http://schemas.microsoft.com/office/powerpoint/2010/main" val="40644866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130</a:t>
            </a:fld>
            <a:endParaRPr lang="en-US"/>
          </a:p>
        </p:txBody>
      </p:sp>
    </p:spTree>
    <p:extLst>
      <p:ext uri="{BB962C8B-B14F-4D97-AF65-F5344CB8AC3E}">
        <p14:creationId xmlns:p14="http://schemas.microsoft.com/office/powerpoint/2010/main" val="35668028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131</a:t>
            </a:fld>
            <a:endParaRPr lang="en-US"/>
          </a:p>
        </p:txBody>
      </p:sp>
    </p:spTree>
    <p:extLst>
      <p:ext uri="{BB962C8B-B14F-4D97-AF65-F5344CB8AC3E}">
        <p14:creationId xmlns:p14="http://schemas.microsoft.com/office/powerpoint/2010/main" val="18185213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132</a:t>
            </a:fld>
            <a:endParaRPr lang="en-US"/>
          </a:p>
        </p:txBody>
      </p:sp>
    </p:spTree>
    <p:extLst>
      <p:ext uri="{BB962C8B-B14F-4D97-AF65-F5344CB8AC3E}">
        <p14:creationId xmlns:p14="http://schemas.microsoft.com/office/powerpoint/2010/main" val="25907860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133</a:t>
            </a:fld>
            <a:endParaRPr lang="en-US"/>
          </a:p>
        </p:txBody>
      </p:sp>
    </p:spTree>
    <p:extLst>
      <p:ext uri="{BB962C8B-B14F-4D97-AF65-F5344CB8AC3E}">
        <p14:creationId xmlns:p14="http://schemas.microsoft.com/office/powerpoint/2010/main" val="14554464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134</a:t>
            </a:fld>
            <a:endParaRPr lang="en-US"/>
          </a:p>
        </p:txBody>
      </p:sp>
    </p:spTree>
    <p:extLst>
      <p:ext uri="{BB962C8B-B14F-4D97-AF65-F5344CB8AC3E}">
        <p14:creationId xmlns:p14="http://schemas.microsoft.com/office/powerpoint/2010/main" val="1757812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135</a:t>
            </a:fld>
            <a:endParaRPr lang="en-US"/>
          </a:p>
        </p:txBody>
      </p:sp>
    </p:spTree>
    <p:extLst>
      <p:ext uri="{BB962C8B-B14F-4D97-AF65-F5344CB8AC3E}">
        <p14:creationId xmlns:p14="http://schemas.microsoft.com/office/powerpoint/2010/main" val="3618579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Intro to OOP with Java, C. Thomas Wu</a:t>
            </a:r>
          </a:p>
        </p:txBody>
      </p:sp>
      <p:sp>
        <p:nvSpPr>
          <p:cNvPr id="563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©The McGraw-Hill Companies, Inc.</a:t>
            </a:r>
          </a:p>
        </p:txBody>
      </p:sp>
      <p:sp>
        <p:nvSpPr>
          <p:cNvPr id="563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fld id="{4FC6AE15-973D-2644-A61C-C5A16495FAB1}" type="slidenum">
              <a:rPr lang="en-US" altLang="en-US" sz="1200"/>
              <a:pPr eaLnBrk="1" hangingPunct="1"/>
              <a:t>13</a:t>
            </a:fld>
            <a:endParaRPr lang="en-US" altLang="en-US" sz="1200"/>
          </a:p>
        </p:txBody>
      </p:sp>
      <p:sp>
        <p:nvSpPr>
          <p:cNvPr id="56325" name="Rectangle 2"/>
          <p:cNvSpPr>
            <a:spLocks noGrp="1" noRot="1" noChangeAspect="1" noChangeArrowheads="1" noTextEdit="1"/>
          </p:cNvSpPr>
          <p:nvPr>
            <p:ph type="sldImg"/>
          </p:nvPr>
        </p:nvSpPr>
        <p:spPr>
          <a:ln/>
        </p:spPr>
      </p:sp>
      <p:sp>
        <p:nvSpPr>
          <p:cNvPr id="563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7799734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136</a:t>
            </a:fld>
            <a:endParaRPr lang="en-US"/>
          </a:p>
        </p:txBody>
      </p:sp>
    </p:spTree>
    <p:extLst>
      <p:ext uri="{BB962C8B-B14F-4D97-AF65-F5344CB8AC3E}">
        <p14:creationId xmlns:p14="http://schemas.microsoft.com/office/powerpoint/2010/main" val="29493293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137</a:t>
            </a:fld>
            <a:endParaRPr lang="en-US"/>
          </a:p>
        </p:txBody>
      </p:sp>
    </p:spTree>
    <p:extLst>
      <p:ext uri="{BB962C8B-B14F-4D97-AF65-F5344CB8AC3E}">
        <p14:creationId xmlns:p14="http://schemas.microsoft.com/office/powerpoint/2010/main" val="31991822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138</a:t>
            </a:fld>
            <a:endParaRPr lang="en-US"/>
          </a:p>
        </p:txBody>
      </p:sp>
    </p:spTree>
    <p:extLst>
      <p:ext uri="{BB962C8B-B14F-4D97-AF65-F5344CB8AC3E}">
        <p14:creationId xmlns:p14="http://schemas.microsoft.com/office/powerpoint/2010/main" val="23649132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139</a:t>
            </a:fld>
            <a:endParaRPr lang="en-US"/>
          </a:p>
        </p:txBody>
      </p:sp>
    </p:spTree>
    <p:extLst>
      <p:ext uri="{BB962C8B-B14F-4D97-AF65-F5344CB8AC3E}">
        <p14:creationId xmlns:p14="http://schemas.microsoft.com/office/powerpoint/2010/main" val="3706588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140</a:t>
            </a:fld>
            <a:endParaRPr lang="en-US"/>
          </a:p>
        </p:txBody>
      </p:sp>
    </p:spTree>
    <p:extLst>
      <p:ext uri="{BB962C8B-B14F-4D97-AF65-F5344CB8AC3E}">
        <p14:creationId xmlns:p14="http://schemas.microsoft.com/office/powerpoint/2010/main" val="35946185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141</a:t>
            </a:fld>
            <a:endParaRPr lang="en-US"/>
          </a:p>
        </p:txBody>
      </p:sp>
    </p:spTree>
    <p:extLst>
      <p:ext uri="{BB962C8B-B14F-4D97-AF65-F5344CB8AC3E}">
        <p14:creationId xmlns:p14="http://schemas.microsoft.com/office/powerpoint/2010/main" val="35033488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142</a:t>
            </a:fld>
            <a:endParaRPr lang="en-US"/>
          </a:p>
        </p:txBody>
      </p:sp>
    </p:spTree>
    <p:extLst>
      <p:ext uri="{BB962C8B-B14F-4D97-AF65-F5344CB8AC3E}">
        <p14:creationId xmlns:p14="http://schemas.microsoft.com/office/powerpoint/2010/main" val="41203470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143</a:t>
            </a:fld>
            <a:endParaRPr lang="en-US"/>
          </a:p>
        </p:txBody>
      </p:sp>
    </p:spTree>
    <p:extLst>
      <p:ext uri="{BB962C8B-B14F-4D97-AF65-F5344CB8AC3E}">
        <p14:creationId xmlns:p14="http://schemas.microsoft.com/office/powerpoint/2010/main" val="24645945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roster is a collection</a:t>
            </a:r>
          </a:p>
        </p:txBody>
      </p:sp>
      <p:sp>
        <p:nvSpPr>
          <p:cNvPr id="4" name="Slide Number Placeholder 3"/>
          <p:cNvSpPr>
            <a:spLocks noGrp="1"/>
          </p:cNvSpPr>
          <p:nvPr>
            <p:ph type="sldNum" sz="quarter" idx="10"/>
          </p:nvPr>
        </p:nvSpPr>
        <p:spPr/>
        <p:txBody>
          <a:bodyPr/>
          <a:lstStyle/>
          <a:p>
            <a:fld id="{2CA3AB2B-189A-4C92-A457-C6A3833631A7}" type="slidenum">
              <a:rPr lang="en-US" smtClean="0"/>
              <a:pPr/>
              <a:t>144</a:t>
            </a:fld>
            <a:endParaRPr lang="en-US"/>
          </a:p>
        </p:txBody>
      </p:sp>
    </p:spTree>
    <p:extLst>
      <p:ext uri="{BB962C8B-B14F-4D97-AF65-F5344CB8AC3E}">
        <p14:creationId xmlns:p14="http://schemas.microsoft.com/office/powerpoint/2010/main" val="10585470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determine the characteristics of a collector, invoke the </a:t>
            </a:r>
            <a:r>
              <a:rPr lang="en-US" dirty="0" err="1"/>
              <a:t>Collector.characteristics</a:t>
            </a:r>
            <a:r>
              <a:rPr lang="en-US"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Indicates that this collector is </a:t>
            </a:r>
            <a:r>
              <a:rPr lang="en-US" i="1" dirty="0"/>
              <a:t>concurrent</a:t>
            </a:r>
            <a:r>
              <a:rPr lang="en-US" dirty="0"/>
              <a:t>, meaning that the result container can support the accumulator function being called concurrently with the same result container from multiple threads.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ensure that the stream is unordered, invoke the </a:t>
            </a:r>
            <a:r>
              <a:rPr lang="en-US" dirty="0" err="1"/>
              <a:t>BaseStream.unordered</a:t>
            </a:r>
            <a:r>
              <a:rPr lang="en-US" dirty="0"/>
              <a:t> 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Indicates that the collection operation does not commit to preserving the encounter order of input elements. (This might be true if the result container has no intrinsic order, such as a </a:t>
            </a:r>
            <a:r>
              <a:rPr lang="en-US" dirty="0">
                <a:hlinkClick r:id="rId3" tooltip="interface in java.util"/>
              </a:rPr>
              <a:t>Set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145</a:t>
            </a:fld>
            <a:endParaRPr lang="en-US"/>
          </a:p>
        </p:txBody>
      </p:sp>
    </p:spTree>
    <p:extLst>
      <p:ext uri="{BB962C8B-B14F-4D97-AF65-F5344CB8AC3E}">
        <p14:creationId xmlns:p14="http://schemas.microsoft.com/office/powerpoint/2010/main" val="2613204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Intro to OOP with Java, C. Thomas Wu</a:t>
            </a:r>
          </a:p>
        </p:txBody>
      </p:sp>
      <p:sp>
        <p:nvSpPr>
          <p:cNvPr id="563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©The McGraw-Hill Companies, Inc.</a:t>
            </a:r>
          </a:p>
        </p:txBody>
      </p:sp>
      <p:sp>
        <p:nvSpPr>
          <p:cNvPr id="563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fld id="{4FC6AE15-973D-2644-A61C-C5A16495FAB1}" type="slidenum">
              <a:rPr lang="en-US" altLang="en-US" sz="1200"/>
              <a:pPr eaLnBrk="1" hangingPunct="1"/>
              <a:t>14</a:t>
            </a:fld>
            <a:endParaRPr lang="en-US" altLang="en-US" sz="1200"/>
          </a:p>
        </p:txBody>
      </p:sp>
      <p:sp>
        <p:nvSpPr>
          <p:cNvPr id="56325" name="Rectangle 2"/>
          <p:cNvSpPr>
            <a:spLocks noGrp="1" noRot="1" noChangeAspect="1" noChangeArrowheads="1" noTextEdit="1"/>
          </p:cNvSpPr>
          <p:nvPr>
            <p:ph type="sldImg"/>
          </p:nvPr>
        </p:nvSpPr>
        <p:spPr>
          <a:ln/>
        </p:spPr>
      </p:sp>
      <p:sp>
        <p:nvSpPr>
          <p:cNvPr id="563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317686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146</a:t>
            </a:fld>
            <a:endParaRPr lang="en-US"/>
          </a:p>
        </p:txBody>
      </p:sp>
    </p:spTree>
    <p:extLst>
      <p:ext uri="{BB962C8B-B14F-4D97-AF65-F5344CB8AC3E}">
        <p14:creationId xmlns:p14="http://schemas.microsoft.com/office/powerpoint/2010/main" val="23970234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147</a:t>
            </a:fld>
            <a:endParaRPr lang="en-US"/>
          </a:p>
        </p:txBody>
      </p:sp>
    </p:spTree>
    <p:extLst>
      <p:ext uri="{BB962C8B-B14F-4D97-AF65-F5344CB8AC3E}">
        <p14:creationId xmlns:p14="http://schemas.microsoft.com/office/powerpoint/2010/main" val="8900670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148</a:t>
            </a:fld>
            <a:endParaRPr lang="en-US"/>
          </a:p>
        </p:txBody>
      </p:sp>
    </p:spTree>
    <p:extLst>
      <p:ext uri="{BB962C8B-B14F-4D97-AF65-F5344CB8AC3E}">
        <p14:creationId xmlns:p14="http://schemas.microsoft.com/office/powerpoint/2010/main" val="5515251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149</a:t>
            </a:fld>
            <a:endParaRPr lang="en-US"/>
          </a:p>
        </p:txBody>
      </p:sp>
    </p:spTree>
    <p:extLst>
      <p:ext uri="{BB962C8B-B14F-4D97-AF65-F5344CB8AC3E}">
        <p14:creationId xmlns:p14="http://schemas.microsoft.com/office/powerpoint/2010/main" val="23406700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150</a:t>
            </a:fld>
            <a:endParaRPr lang="en-US"/>
          </a:p>
        </p:txBody>
      </p:sp>
    </p:spTree>
    <p:extLst>
      <p:ext uri="{BB962C8B-B14F-4D97-AF65-F5344CB8AC3E}">
        <p14:creationId xmlns:p14="http://schemas.microsoft.com/office/powerpoint/2010/main" val="27675767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ConcurrentModificationException</a:t>
            </a:r>
            <a:r>
              <a:rPr lang="en-US" dirty="0"/>
              <a:t> is thrown</a:t>
            </a:r>
          </a:p>
        </p:txBody>
      </p:sp>
      <p:sp>
        <p:nvSpPr>
          <p:cNvPr id="4" name="Slide Number Placeholder 3"/>
          <p:cNvSpPr>
            <a:spLocks noGrp="1"/>
          </p:cNvSpPr>
          <p:nvPr>
            <p:ph type="sldNum" sz="quarter" idx="10"/>
          </p:nvPr>
        </p:nvSpPr>
        <p:spPr/>
        <p:txBody>
          <a:bodyPr/>
          <a:lstStyle/>
          <a:p>
            <a:fld id="{2CA3AB2B-189A-4C92-A457-C6A3833631A7}" type="slidenum">
              <a:rPr lang="en-US" smtClean="0"/>
              <a:pPr/>
              <a:t>151</a:t>
            </a:fld>
            <a:endParaRPr lang="en-US"/>
          </a:p>
        </p:txBody>
      </p:sp>
    </p:spTree>
    <p:extLst>
      <p:ext uri="{BB962C8B-B14F-4D97-AF65-F5344CB8AC3E}">
        <p14:creationId xmlns:p14="http://schemas.microsoft.com/office/powerpoint/2010/main" val="8499361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in line: 6</a:t>
            </a:r>
          </a:p>
        </p:txBody>
      </p:sp>
      <p:sp>
        <p:nvSpPr>
          <p:cNvPr id="4" name="Slide Number Placeholder 3"/>
          <p:cNvSpPr>
            <a:spLocks noGrp="1"/>
          </p:cNvSpPr>
          <p:nvPr>
            <p:ph type="sldNum" sz="quarter" idx="10"/>
          </p:nvPr>
        </p:nvSpPr>
        <p:spPr/>
        <p:txBody>
          <a:bodyPr/>
          <a:lstStyle/>
          <a:p>
            <a:fld id="{2CA3AB2B-189A-4C92-A457-C6A3833631A7}" type="slidenum">
              <a:rPr lang="en-US" smtClean="0"/>
              <a:pPr/>
              <a:t>152</a:t>
            </a:fld>
            <a:endParaRPr lang="en-US"/>
          </a:p>
        </p:txBody>
      </p:sp>
    </p:spTree>
    <p:extLst>
      <p:ext uri="{BB962C8B-B14F-4D97-AF65-F5344CB8AC3E}">
        <p14:creationId xmlns:p14="http://schemas.microsoft.com/office/powerpoint/2010/main" val="13272854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Issues in line: 7</a:t>
            </a:r>
          </a:p>
          <a:p>
            <a:r>
              <a:rPr lang="en-US" dirty="0"/>
              <a:t>The lambda expression e -&gt; { </a:t>
            </a:r>
            <a:r>
              <a:rPr lang="en-US" dirty="0" err="1"/>
              <a:t>parallelStorage.add</a:t>
            </a:r>
            <a:r>
              <a:rPr lang="en-US" dirty="0"/>
              <a:t>(e); return e; } is a </a:t>
            </a:r>
            <a:r>
              <a:rPr lang="en-US" dirty="0" err="1"/>
              <a:t>stateful</a:t>
            </a:r>
            <a:r>
              <a:rPr lang="en-US" dirty="0"/>
              <a:t> lambda expression. Its result can vary every time the code is run. This example prints the following:</a:t>
            </a:r>
          </a:p>
          <a:p>
            <a:r>
              <a:rPr lang="en-US" dirty="0"/>
              <a:t>Serial stream: 8 7 6 5 4 3 2 1 8 7 6 5 4 3 2 1 Parallel stream: 8 7 6 5 4 3 2 1 1 3 6 2 4 5 8 7</a:t>
            </a:r>
          </a:p>
        </p:txBody>
      </p:sp>
      <p:sp>
        <p:nvSpPr>
          <p:cNvPr id="4" name="Slide Number Placeholder 3"/>
          <p:cNvSpPr>
            <a:spLocks noGrp="1"/>
          </p:cNvSpPr>
          <p:nvPr>
            <p:ph type="sldNum" sz="quarter" idx="10"/>
          </p:nvPr>
        </p:nvSpPr>
        <p:spPr/>
        <p:txBody>
          <a:bodyPr/>
          <a:lstStyle/>
          <a:p>
            <a:fld id="{2CA3AB2B-189A-4C92-A457-C6A3833631A7}" type="slidenum">
              <a:rPr lang="en-US" smtClean="0"/>
              <a:pPr/>
              <a:t>153</a:t>
            </a:fld>
            <a:endParaRPr lang="en-US"/>
          </a:p>
        </p:txBody>
      </p:sp>
    </p:spTree>
    <p:extLst>
      <p:ext uri="{BB962C8B-B14F-4D97-AF65-F5344CB8AC3E}">
        <p14:creationId xmlns:p14="http://schemas.microsoft.com/office/powerpoint/2010/main" val="6656323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Example: This code attempts to </a:t>
            </a:r>
            <a:r>
              <a:rPr lang="en-US" b="1" dirty="0"/>
              <a:t>concatenate</a:t>
            </a:r>
            <a:r>
              <a:rPr lang="en-US" dirty="0"/>
              <a:t> the strings contained in the List </a:t>
            </a:r>
            <a:r>
              <a:rPr lang="en-US" dirty="0" err="1"/>
              <a:t>listOfStrings</a:t>
            </a:r>
            <a:r>
              <a:rPr lang="en-US" dirty="0"/>
              <a:t>. However, it throws an exception</a:t>
            </a:r>
          </a:p>
        </p:txBody>
      </p:sp>
      <p:sp>
        <p:nvSpPr>
          <p:cNvPr id="4" name="Slide Number Placeholder 3"/>
          <p:cNvSpPr>
            <a:spLocks noGrp="1"/>
          </p:cNvSpPr>
          <p:nvPr>
            <p:ph type="sldNum" sz="quarter" idx="10"/>
          </p:nvPr>
        </p:nvSpPr>
        <p:spPr/>
        <p:txBody>
          <a:bodyPr/>
          <a:lstStyle/>
          <a:p>
            <a:fld id="{2CA3AB2B-189A-4C92-A457-C6A3833631A7}" type="slidenum">
              <a:rPr lang="en-US" smtClean="0"/>
              <a:pPr/>
              <a:t>154</a:t>
            </a:fld>
            <a:endParaRPr lang="en-US"/>
          </a:p>
        </p:txBody>
      </p:sp>
    </p:spTree>
    <p:extLst>
      <p:ext uri="{BB962C8B-B14F-4D97-AF65-F5344CB8AC3E}">
        <p14:creationId xmlns:p14="http://schemas.microsoft.com/office/powerpoint/2010/main" val="11824859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import java.util.Base64;</a:t>
            </a:r>
          </a:p>
          <a:p>
            <a:r>
              <a:rPr lang="en-US" dirty="0"/>
              <a:t>import </a:t>
            </a:r>
            <a:r>
              <a:rPr lang="en-US" dirty="0" err="1"/>
              <a:t>java.util.UUID</a:t>
            </a:r>
            <a:r>
              <a:rPr lang="en-US" dirty="0"/>
              <a:t>;</a:t>
            </a:r>
          </a:p>
          <a:p>
            <a:r>
              <a:rPr lang="en-US" dirty="0"/>
              <a:t>import </a:t>
            </a:r>
            <a:r>
              <a:rPr lang="en-US" dirty="0" err="1"/>
              <a:t>java.io.UnsupportedEncodingException</a:t>
            </a:r>
            <a:r>
              <a:rPr lang="en-US" dirty="0"/>
              <a:t>;</a:t>
            </a:r>
          </a:p>
          <a:p>
            <a:endParaRPr lang="en-US" dirty="0"/>
          </a:p>
          <a:p>
            <a:r>
              <a:rPr lang="en-US" dirty="0"/>
              <a:t>public class HelloWorld {</a:t>
            </a:r>
          </a:p>
          <a:p>
            <a:endParaRPr lang="en-US" dirty="0"/>
          </a:p>
          <a:p>
            <a:r>
              <a:rPr lang="en-US" dirty="0"/>
              <a:t>   public static void main(String </a:t>
            </a:r>
            <a:r>
              <a:rPr lang="en-US" dirty="0" err="1"/>
              <a:t>args</a:t>
            </a:r>
            <a:r>
              <a:rPr lang="en-US" dirty="0"/>
              <a:t>[]) {</a:t>
            </a:r>
          </a:p>
          <a:p>
            <a:endParaRPr lang="en-US" dirty="0"/>
          </a:p>
          <a:p>
            <a:r>
              <a:rPr lang="en-US" dirty="0"/>
              <a:t>      try {</a:t>
            </a:r>
          </a:p>
          <a:p>
            <a:r>
              <a:rPr lang="en-US" dirty="0"/>
              <a:t>		</a:t>
            </a:r>
          </a:p>
          <a:p>
            <a:r>
              <a:rPr lang="en-US" dirty="0"/>
              <a:t>         // Encode using basic encoder</a:t>
            </a:r>
          </a:p>
          <a:p>
            <a:r>
              <a:rPr lang="en-US" dirty="0"/>
              <a:t>         String base64encodedString = Base64.getEncoder().</a:t>
            </a:r>
            <a:r>
              <a:rPr lang="en-US" dirty="0" err="1"/>
              <a:t>encodeToString</a:t>
            </a:r>
            <a:r>
              <a:rPr lang="en-US" dirty="0"/>
              <a:t>(</a:t>
            </a:r>
          </a:p>
          <a:p>
            <a:r>
              <a:rPr lang="en-US" dirty="0"/>
              <a:t>            "Cognixia.com?java8".getBytes("utf-8"));</a:t>
            </a:r>
          </a:p>
          <a:p>
            <a:r>
              <a:rPr lang="en-US" dirty="0"/>
              <a:t>         </a:t>
            </a:r>
            <a:r>
              <a:rPr lang="en-US" dirty="0" err="1"/>
              <a:t>System.out.println</a:t>
            </a:r>
            <a:r>
              <a:rPr lang="en-US" dirty="0"/>
              <a:t>("Base64 Encoded String (Basic) :" + base64encodedString);</a:t>
            </a:r>
          </a:p>
          <a:p>
            <a:r>
              <a:rPr lang="en-US" dirty="0"/>
              <a:t>		</a:t>
            </a:r>
          </a:p>
          <a:p>
            <a:r>
              <a:rPr lang="en-US" dirty="0"/>
              <a:t>         // Decode</a:t>
            </a:r>
          </a:p>
          <a:p>
            <a:r>
              <a:rPr lang="en-US" dirty="0"/>
              <a:t>         byte[] base64decodedBytes = Base64.getDecoder().decode(base64encodedString);</a:t>
            </a:r>
          </a:p>
          <a:p>
            <a:r>
              <a:rPr lang="en-US" dirty="0"/>
              <a:t>		</a:t>
            </a:r>
          </a:p>
          <a:p>
            <a:r>
              <a:rPr lang="en-US" dirty="0"/>
              <a:t>         </a:t>
            </a:r>
            <a:r>
              <a:rPr lang="en-US" dirty="0" err="1"/>
              <a:t>System.out.println</a:t>
            </a:r>
            <a:r>
              <a:rPr lang="en-US" dirty="0"/>
              <a:t>("Original String: " + new String(base64decodedBytes, "utf-8"));</a:t>
            </a:r>
          </a:p>
          <a:p>
            <a:r>
              <a:rPr lang="en-US" dirty="0"/>
              <a:t>         base64encodedString = Base64.getUrlEncoder().</a:t>
            </a:r>
            <a:r>
              <a:rPr lang="en-US" dirty="0" err="1"/>
              <a:t>encodeToString</a:t>
            </a:r>
            <a:r>
              <a:rPr lang="en-US" dirty="0"/>
              <a:t>(</a:t>
            </a:r>
          </a:p>
          <a:p>
            <a:r>
              <a:rPr lang="en-US" dirty="0"/>
              <a:t>            "Cognixia.com?java8".getBytes("utf-8"));</a:t>
            </a:r>
          </a:p>
          <a:p>
            <a:r>
              <a:rPr lang="en-US" dirty="0"/>
              <a:t>         </a:t>
            </a:r>
            <a:r>
              <a:rPr lang="en-US" dirty="0" err="1"/>
              <a:t>System.out.println</a:t>
            </a:r>
            <a:r>
              <a:rPr lang="en-US" dirty="0"/>
              <a:t>("Base64 Encoded String (URL) :" + base64encodedString);</a:t>
            </a:r>
          </a:p>
          <a:p>
            <a:r>
              <a:rPr lang="en-US" dirty="0"/>
              <a:t>		</a:t>
            </a:r>
          </a:p>
          <a:p>
            <a:r>
              <a:rPr lang="en-US" dirty="0"/>
              <a:t>         </a:t>
            </a:r>
            <a:r>
              <a:rPr lang="en-US" dirty="0" err="1"/>
              <a:t>StringBuilder</a:t>
            </a:r>
            <a:r>
              <a:rPr lang="en-US" dirty="0"/>
              <a:t> </a:t>
            </a:r>
            <a:r>
              <a:rPr lang="en-US" dirty="0" err="1"/>
              <a:t>stringBuilder</a:t>
            </a:r>
            <a:r>
              <a:rPr lang="en-US" dirty="0"/>
              <a:t> = new </a:t>
            </a:r>
            <a:r>
              <a:rPr lang="en-US" dirty="0" err="1"/>
              <a:t>StringBuilder</a:t>
            </a:r>
            <a:r>
              <a:rPr lang="en-US" dirty="0"/>
              <a:t>();</a:t>
            </a:r>
          </a:p>
          <a:p>
            <a:r>
              <a:rPr lang="en-US" dirty="0"/>
              <a:t>		</a:t>
            </a:r>
          </a:p>
          <a:p>
            <a:r>
              <a:rPr lang="en-US" dirty="0"/>
              <a:t>         for (</a:t>
            </a:r>
            <a:r>
              <a:rPr lang="en-US" dirty="0" err="1"/>
              <a:t>int</a:t>
            </a:r>
            <a:r>
              <a:rPr lang="en-US" dirty="0"/>
              <a:t> </a:t>
            </a:r>
            <a:r>
              <a:rPr lang="en-US" dirty="0" err="1"/>
              <a:t>i</a:t>
            </a:r>
            <a:r>
              <a:rPr lang="en-US" dirty="0"/>
              <a:t> = 0; </a:t>
            </a:r>
            <a:r>
              <a:rPr lang="en-US" dirty="0" err="1"/>
              <a:t>i</a:t>
            </a:r>
            <a:r>
              <a:rPr lang="en-US" dirty="0"/>
              <a:t> &lt; 10; ++</a:t>
            </a:r>
            <a:r>
              <a:rPr lang="en-US" dirty="0" err="1"/>
              <a:t>i</a:t>
            </a:r>
            <a:r>
              <a:rPr lang="en-US" dirty="0"/>
              <a:t>) {</a:t>
            </a:r>
          </a:p>
          <a:p>
            <a:r>
              <a:rPr lang="en-US" dirty="0"/>
              <a:t>            </a:t>
            </a:r>
            <a:r>
              <a:rPr lang="en-US" dirty="0" err="1"/>
              <a:t>stringBuilder.append</a:t>
            </a:r>
            <a:r>
              <a:rPr lang="en-US" dirty="0"/>
              <a:t>(</a:t>
            </a:r>
            <a:r>
              <a:rPr lang="en-US" dirty="0" err="1"/>
              <a:t>UUID.randomUUID</a:t>
            </a:r>
            <a:r>
              <a:rPr lang="en-US" dirty="0"/>
              <a:t>().</a:t>
            </a:r>
            <a:r>
              <a:rPr lang="en-US" dirty="0" err="1"/>
              <a:t>toString</a:t>
            </a:r>
            <a:r>
              <a:rPr lang="en-US" dirty="0"/>
              <a:t>());</a:t>
            </a:r>
          </a:p>
          <a:p>
            <a:r>
              <a:rPr lang="en-US" dirty="0"/>
              <a:t>         }</a:t>
            </a:r>
          </a:p>
          <a:p>
            <a:r>
              <a:rPr lang="en-US" dirty="0"/>
              <a:t>		</a:t>
            </a:r>
          </a:p>
          <a:p>
            <a:r>
              <a:rPr lang="en-US" dirty="0"/>
              <a:t>         byte[] </a:t>
            </a:r>
            <a:r>
              <a:rPr lang="en-US" dirty="0" err="1"/>
              <a:t>mimeBytes</a:t>
            </a:r>
            <a:r>
              <a:rPr lang="en-US" dirty="0"/>
              <a:t> = </a:t>
            </a:r>
            <a:r>
              <a:rPr lang="en-US" dirty="0" err="1"/>
              <a:t>stringBuilder.toString</a:t>
            </a:r>
            <a:r>
              <a:rPr lang="en-US" dirty="0"/>
              <a:t>().</a:t>
            </a:r>
            <a:r>
              <a:rPr lang="en-US" dirty="0" err="1"/>
              <a:t>getBytes</a:t>
            </a:r>
            <a:r>
              <a:rPr lang="en-US" dirty="0"/>
              <a:t>("utf-8");</a:t>
            </a:r>
          </a:p>
          <a:p>
            <a:r>
              <a:rPr lang="en-US" dirty="0"/>
              <a:t>         String </a:t>
            </a:r>
            <a:r>
              <a:rPr lang="en-US" dirty="0" err="1"/>
              <a:t>mimeEncodedString</a:t>
            </a:r>
            <a:r>
              <a:rPr lang="en-US" dirty="0"/>
              <a:t> = Base64.getMimeEncoder().</a:t>
            </a:r>
            <a:r>
              <a:rPr lang="en-US" dirty="0" err="1"/>
              <a:t>encodeToString</a:t>
            </a:r>
            <a:r>
              <a:rPr lang="en-US" dirty="0"/>
              <a:t>(</a:t>
            </a:r>
            <a:r>
              <a:rPr lang="en-US" dirty="0" err="1"/>
              <a:t>mimeBytes</a:t>
            </a:r>
            <a:r>
              <a:rPr lang="en-US" dirty="0"/>
              <a:t>);</a:t>
            </a:r>
          </a:p>
          <a:p>
            <a:r>
              <a:rPr lang="en-US" dirty="0"/>
              <a:t>         </a:t>
            </a:r>
            <a:r>
              <a:rPr lang="en-US" dirty="0" err="1"/>
              <a:t>System.out.println</a:t>
            </a:r>
            <a:r>
              <a:rPr lang="en-US" dirty="0"/>
              <a:t>("Base64 Encoded String (MIME) :" + </a:t>
            </a:r>
            <a:r>
              <a:rPr lang="en-US" dirty="0" err="1"/>
              <a:t>mimeEncodedString</a:t>
            </a:r>
            <a:r>
              <a:rPr lang="en-US" dirty="0"/>
              <a:t>);</a:t>
            </a:r>
          </a:p>
          <a:p>
            <a:endParaRPr lang="en-US" dirty="0"/>
          </a:p>
          <a:p>
            <a:r>
              <a:rPr lang="en-US" dirty="0"/>
              <a:t>      } catch(</a:t>
            </a:r>
            <a:r>
              <a:rPr lang="en-US" dirty="0" err="1"/>
              <a:t>UnsupportedEncodingException</a:t>
            </a:r>
            <a:r>
              <a:rPr lang="en-US" dirty="0"/>
              <a:t> e) {</a:t>
            </a:r>
          </a:p>
          <a:p>
            <a:r>
              <a:rPr lang="en-US" dirty="0"/>
              <a:t>         </a:t>
            </a:r>
            <a:r>
              <a:rPr lang="en-US" dirty="0" err="1"/>
              <a:t>System.out.println</a:t>
            </a:r>
            <a:r>
              <a:rPr lang="en-US" dirty="0"/>
              <a:t>("Error :" + </a:t>
            </a:r>
            <a:r>
              <a:rPr lang="en-US" dirty="0" err="1"/>
              <a:t>e.getMessage</a:t>
            </a:r>
            <a:r>
              <a:rPr lang="en-US" dirty="0"/>
              <a:t>());</a:t>
            </a:r>
          </a:p>
          <a:p>
            <a:r>
              <a:rPr lang="en-US" dirty="0"/>
              <a:t>      }</a:t>
            </a:r>
          </a:p>
          <a:p>
            <a:r>
              <a:rPr lang="en-US" dirty="0"/>
              <a:t>   }</a:t>
            </a:r>
          </a:p>
          <a:p>
            <a:r>
              <a:rPr lang="en-US" dirty="0"/>
              <a:t>}</a:t>
            </a:r>
          </a:p>
          <a:p>
            <a:endParaRPr lang="en-US" dirty="0"/>
          </a:p>
        </p:txBody>
      </p:sp>
      <p:sp>
        <p:nvSpPr>
          <p:cNvPr id="4" name="Slide Number Placeholder 3"/>
          <p:cNvSpPr>
            <a:spLocks noGrp="1"/>
          </p:cNvSpPr>
          <p:nvPr>
            <p:ph type="sldNum" sz="quarter" idx="5"/>
          </p:nvPr>
        </p:nvSpPr>
        <p:spPr/>
        <p:txBody>
          <a:bodyPr/>
          <a:lstStyle/>
          <a:p>
            <a:fld id="{8A20157D-E3DA-4C8D-9F23-5856065D7A0A}" type="slidenum">
              <a:rPr lang="en-US" smtClean="0"/>
              <a:pPr/>
              <a:t>155</a:t>
            </a:fld>
            <a:endParaRPr lang="en-US"/>
          </a:p>
        </p:txBody>
      </p:sp>
    </p:spTree>
    <p:extLst>
      <p:ext uri="{BB962C8B-B14F-4D97-AF65-F5344CB8AC3E}">
        <p14:creationId xmlns:p14="http://schemas.microsoft.com/office/powerpoint/2010/main" val="2904246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Intro to OOP with Java, C. Thomas Wu</a:t>
            </a:r>
          </a:p>
        </p:txBody>
      </p:sp>
      <p:sp>
        <p:nvSpPr>
          <p:cNvPr id="563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1200"/>
              <a:t>©The McGraw-Hill Companies, Inc.</a:t>
            </a:r>
          </a:p>
        </p:txBody>
      </p:sp>
      <p:sp>
        <p:nvSpPr>
          <p:cNvPr id="563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fld id="{4FC6AE15-973D-2644-A61C-C5A16495FAB1}" type="slidenum">
              <a:rPr lang="en-US" altLang="en-US" sz="1200"/>
              <a:pPr eaLnBrk="1" hangingPunct="1"/>
              <a:t>15</a:t>
            </a:fld>
            <a:endParaRPr lang="en-US" altLang="en-US" sz="1200"/>
          </a:p>
        </p:txBody>
      </p:sp>
      <p:sp>
        <p:nvSpPr>
          <p:cNvPr id="56325" name="Rectangle 2"/>
          <p:cNvSpPr>
            <a:spLocks noGrp="1" noRot="1" noChangeAspect="1" noChangeArrowheads="1" noTextEdit="1"/>
          </p:cNvSpPr>
          <p:nvPr>
            <p:ph type="sldImg"/>
          </p:nvPr>
        </p:nvSpPr>
        <p:spPr>
          <a:ln/>
        </p:spPr>
      </p:sp>
      <p:sp>
        <p:nvSpPr>
          <p:cNvPr id="563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6153025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class</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LocalDateTimeTest</a:t>
            </a:r>
            <a:r>
              <a:rPr lang="en-IN" sz="1200" kern="1200" dirty="0">
                <a:solidFill>
                  <a:schemeClr val="tx1"/>
                </a:solidFill>
                <a:effectLst/>
                <a:latin typeface="+mn-lt"/>
                <a:ea typeface="+mn-ea"/>
                <a:cs typeface="+mn-cs"/>
              </a:rPr>
              <a:t> {</a:t>
            </a:r>
          </a:p>
          <a:p>
            <a:br>
              <a:rPr lang="en-IN" sz="1200" kern="1200" dirty="0">
                <a:solidFill>
                  <a:schemeClr val="tx1"/>
                </a:solidFill>
                <a:effectLst/>
                <a:latin typeface="+mn-lt"/>
                <a:ea typeface="+mn-ea"/>
                <a:cs typeface="+mn-cs"/>
              </a:rPr>
            </a:b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static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void</a:t>
            </a:r>
            <a:r>
              <a:rPr lang="en-IN" sz="1200" kern="1200" dirty="0">
                <a:solidFill>
                  <a:schemeClr val="tx1"/>
                </a:solidFill>
                <a:effectLst/>
                <a:latin typeface="+mn-lt"/>
                <a:ea typeface="+mn-ea"/>
                <a:cs typeface="+mn-cs"/>
              </a:rPr>
              <a:t> main(String </a:t>
            </a:r>
            <a:r>
              <a:rPr lang="en-IN" sz="1200" kern="1200" dirty="0" err="1">
                <a:solidFill>
                  <a:schemeClr val="tx1"/>
                </a:solidFill>
                <a:effectLst/>
                <a:latin typeface="+mn-lt"/>
                <a:ea typeface="+mn-ea"/>
                <a:cs typeface="+mn-cs"/>
              </a:rPr>
              <a:t>args</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LocalDateTimeTest</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localDateTime</a:t>
            </a:r>
            <a:r>
              <a:rPr lang="en-IN" sz="1200" kern="1200" dirty="0">
                <a:solidFill>
                  <a:schemeClr val="tx1"/>
                </a:solidFill>
                <a:effectLst/>
                <a:latin typeface="+mn-lt"/>
                <a:ea typeface="+mn-ea"/>
                <a:cs typeface="+mn-cs"/>
              </a:rPr>
              <a:t> = </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LocalDateTimeTest</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localDateTime.testLocalDateTime</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void</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testLocalDateTime</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 Get the current date and time</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LocalDateTime</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currentTime</a:t>
            </a:r>
            <a:r>
              <a:rPr lang="en-IN" sz="1200" kern="1200" dirty="0">
                <a:solidFill>
                  <a:schemeClr val="tx1"/>
                </a:solidFill>
                <a:effectLst/>
                <a:latin typeface="+mn-lt"/>
                <a:ea typeface="+mn-ea"/>
                <a:cs typeface="+mn-cs"/>
              </a:rPr>
              <a:t> = </a:t>
            </a:r>
            <a:r>
              <a:rPr lang="en-IN" sz="1200" kern="1200" dirty="0" err="1">
                <a:solidFill>
                  <a:schemeClr val="tx1"/>
                </a:solidFill>
                <a:effectLst/>
                <a:latin typeface="+mn-lt"/>
                <a:ea typeface="+mn-ea"/>
                <a:cs typeface="+mn-cs"/>
              </a:rPr>
              <a:t>LocalDateTime.</a:t>
            </a:r>
            <a:r>
              <a:rPr lang="en-IN" sz="1200" i="1" kern="1200" dirty="0" err="1">
                <a:solidFill>
                  <a:schemeClr val="tx1"/>
                </a:solidFill>
                <a:effectLst/>
                <a:latin typeface="+mn-lt"/>
                <a:ea typeface="+mn-ea"/>
                <a:cs typeface="+mn-cs"/>
              </a:rPr>
              <a:t>now</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("Current </a:t>
            </a:r>
            <a:r>
              <a:rPr lang="en-IN" sz="1200" kern="1200" dirty="0" err="1">
                <a:solidFill>
                  <a:schemeClr val="tx1"/>
                </a:solidFill>
                <a:effectLst/>
                <a:latin typeface="+mn-lt"/>
                <a:ea typeface="+mn-ea"/>
                <a:cs typeface="+mn-cs"/>
              </a:rPr>
              <a:t>DateTime</a:t>
            </a:r>
            <a:r>
              <a:rPr lang="en-IN" sz="1200" kern="1200" dirty="0">
                <a:solidFill>
                  <a:schemeClr val="tx1"/>
                </a:solidFill>
                <a:effectLst/>
                <a:latin typeface="+mn-lt"/>
                <a:ea typeface="+mn-ea"/>
                <a:cs typeface="+mn-cs"/>
              </a:rPr>
              <a:t>: " + </a:t>
            </a:r>
            <a:r>
              <a:rPr lang="en-IN" sz="1200" kern="1200" dirty="0" err="1">
                <a:solidFill>
                  <a:schemeClr val="tx1"/>
                </a:solidFill>
                <a:effectLst/>
                <a:latin typeface="+mn-lt"/>
                <a:ea typeface="+mn-ea"/>
                <a:cs typeface="+mn-cs"/>
              </a:rPr>
              <a:t>currentTime</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LocalDate</a:t>
            </a:r>
            <a:r>
              <a:rPr lang="en-IN" sz="1200" kern="1200" dirty="0">
                <a:solidFill>
                  <a:schemeClr val="tx1"/>
                </a:solidFill>
                <a:effectLst/>
                <a:latin typeface="+mn-lt"/>
                <a:ea typeface="+mn-ea"/>
                <a:cs typeface="+mn-cs"/>
              </a:rPr>
              <a:t> date1 = </a:t>
            </a:r>
            <a:r>
              <a:rPr lang="en-IN" sz="1200" kern="1200" dirty="0" err="1">
                <a:solidFill>
                  <a:schemeClr val="tx1"/>
                </a:solidFill>
                <a:effectLst/>
                <a:latin typeface="+mn-lt"/>
                <a:ea typeface="+mn-ea"/>
                <a:cs typeface="+mn-cs"/>
              </a:rPr>
              <a:t>currentTime.toLocalDate</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("date1: " + date1);</a:t>
            </a:r>
          </a:p>
          <a:p>
            <a:r>
              <a:rPr lang="en-IN" sz="1200" kern="1200" dirty="0">
                <a:solidFill>
                  <a:schemeClr val="tx1"/>
                </a:solidFill>
                <a:effectLst/>
                <a:latin typeface="+mn-lt"/>
                <a:ea typeface="+mn-ea"/>
                <a:cs typeface="+mn-cs"/>
              </a:rPr>
              <a:t>      Month month = </a:t>
            </a:r>
            <a:r>
              <a:rPr lang="en-IN" sz="1200" kern="1200" dirty="0" err="1">
                <a:solidFill>
                  <a:schemeClr val="tx1"/>
                </a:solidFill>
                <a:effectLst/>
                <a:latin typeface="+mn-lt"/>
                <a:ea typeface="+mn-ea"/>
                <a:cs typeface="+mn-cs"/>
              </a:rPr>
              <a:t>currentTime.getMonth</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b="1" kern="1200" dirty="0" err="1">
                <a:solidFill>
                  <a:schemeClr val="tx1"/>
                </a:solidFill>
                <a:effectLst/>
                <a:latin typeface="+mn-lt"/>
                <a:ea typeface="+mn-ea"/>
                <a:cs typeface="+mn-cs"/>
              </a:rPr>
              <a:t>int</a:t>
            </a:r>
            <a:r>
              <a:rPr lang="en-IN" sz="1200" kern="1200" dirty="0">
                <a:solidFill>
                  <a:schemeClr val="tx1"/>
                </a:solidFill>
                <a:effectLst/>
                <a:latin typeface="+mn-lt"/>
                <a:ea typeface="+mn-ea"/>
                <a:cs typeface="+mn-cs"/>
              </a:rPr>
              <a:t> day = </a:t>
            </a:r>
            <a:r>
              <a:rPr lang="en-IN" sz="1200" kern="1200" dirty="0" err="1">
                <a:solidFill>
                  <a:schemeClr val="tx1"/>
                </a:solidFill>
                <a:effectLst/>
                <a:latin typeface="+mn-lt"/>
                <a:ea typeface="+mn-ea"/>
                <a:cs typeface="+mn-cs"/>
              </a:rPr>
              <a:t>currentTime.getDayOfMonth</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b="1" kern="1200" dirty="0" err="1">
                <a:solidFill>
                  <a:schemeClr val="tx1"/>
                </a:solidFill>
                <a:effectLst/>
                <a:latin typeface="+mn-lt"/>
                <a:ea typeface="+mn-ea"/>
                <a:cs typeface="+mn-cs"/>
              </a:rPr>
              <a:t>int</a:t>
            </a:r>
            <a:r>
              <a:rPr lang="en-IN" sz="1200" kern="1200" dirty="0">
                <a:solidFill>
                  <a:schemeClr val="tx1"/>
                </a:solidFill>
                <a:effectLst/>
                <a:latin typeface="+mn-lt"/>
                <a:ea typeface="+mn-ea"/>
                <a:cs typeface="+mn-cs"/>
              </a:rPr>
              <a:t> seconds = </a:t>
            </a:r>
            <a:r>
              <a:rPr lang="en-IN" sz="1200" kern="1200" dirty="0" err="1">
                <a:solidFill>
                  <a:schemeClr val="tx1"/>
                </a:solidFill>
                <a:effectLst/>
                <a:latin typeface="+mn-lt"/>
                <a:ea typeface="+mn-ea"/>
                <a:cs typeface="+mn-cs"/>
              </a:rPr>
              <a:t>currentTime.getSecond</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("Month: " + month +" day: " + day +" seconds: " + seconds);</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LocalDateTime</a:t>
            </a:r>
            <a:r>
              <a:rPr lang="en-IN" sz="1200" kern="1200" dirty="0">
                <a:solidFill>
                  <a:schemeClr val="tx1"/>
                </a:solidFill>
                <a:effectLst/>
                <a:latin typeface="+mn-lt"/>
                <a:ea typeface="+mn-ea"/>
                <a:cs typeface="+mn-cs"/>
              </a:rPr>
              <a:t> date2 = </a:t>
            </a:r>
            <a:r>
              <a:rPr lang="en-IN" sz="1200" kern="1200" dirty="0" err="1">
                <a:solidFill>
                  <a:schemeClr val="tx1"/>
                </a:solidFill>
                <a:effectLst/>
                <a:latin typeface="+mn-lt"/>
                <a:ea typeface="+mn-ea"/>
                <a:cs typeface="+mn-cs"/>
              </a:rPr>
              <a:t>currentTime.withDayOfMonth</a:t>
            </a:r>
            <a:r>
              <a:rPr lang="en-IN" sz="1200" kern="1200" dirty="0">
                <a:solidFill>
                  <a:schemeClr val="tx1"/>
                </a:solidFill>
                <a:effectLst/>
                <a:latin typeface="+mn-lt"/>
                <a:ea typeface="+mn-ea"/>
                <a:cs typeface="+mn-cs"/>
              </a:rPr>
              <a:t>(10).</a:t>
            </a:r>
            <a:r>
              <a:rPr lang="en-IN" sz="1200" kern="1200" dirty="0" err="1">
                <a:solidFill>
                  <a:schemeClr val="tx1"/>
                </a:solidFill>
                <a:effectLst/>
                <a:latin typeface="+mn-lt"/>
                <a:ea typeface="+mn-ea"/>
                <a:cs typeface="+mn-cs"/>
              </a:rPr>
              <a:t>withYear</a:t>
            </a:r>
            <a:r>
              <a:rPr lang="en-IN" sz="1200" kern="1200" dirty="0">
                <a:solidFill>
                  <a:schemeClr val="tx1"/>
                </a:solidFill>
                <a:effectLst/>
                <a:latin typeface="+mn-lt"/>
                <a:ea typeface="+mn-ea"/>
                <a:cs typeface="+mn-cs"/>
              </a:rPr>
              <a:t>(2018);</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("date2: " + date2);</a:t>
            </a:r>
          </a:p>
          <a:p>
            <a:r>
              <a:rPr lang="en-IN" sz="1200" kern="1200" dirty="0">
                <a:solidFill>
                  <a:schemeClr val="tx1"/>
                </a:solidFill>
                <a:effectLst/>
                <a:latin typeface="+mn-lt"/>
                <a:ea typeface="+mn-ea"/>
                <a:cs typeface="+mn-cs"/>
              </a:rPr>
              <a:t>      //12 </a:t>
            </a:r>
            <a:r>
              <a:rPr lang="en-IN" sz="1200" u="sng" kern="1200" dirty="0" err="1">
                <a:solidFill>
                  <a:schemeClr val="tx1"/>
                </a:solidFill>
                <a:effectLst/>
                <a:latin typeface="+mn-lt"/>
                <a:ea typeface="+mn-ea"/>
                <a:cs typeface="+mn-cs"/>
              </a:rPr>
              <a:t>december</a:t>
            </a:r>
            <a:r>
              <a:rPr lang="en-IN" sz="1200" kern="1200" dirty="0">
                <a:solidFill>
                  <a:schemeClr val="tx1"/>
                </a:solidFill>
                <a:effectLst/>
                <a:latin typeface="+mn-lt"/>
                <a:ea typeface="+mn-ea"/>
                <a:cs typeface="+mn-cs"/>
              </a:rPr>
              <a:t> 2014</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LocalDate</a:t>
            </a:r>
            <a:r>
              <a:rPr lang="en-IN" sz="1200" kern="1200" dirty="0">
                <a:solidFill>
                  <a:schemeClr val="tx1"/>
                </a:solidFill>
                <a:effectLst/>
                <a:latin typeface="+mn-lt"/>
                <a:ea typeface="+mn-ea"/>
                <a:cs typeface="+mn-cs"/>
              </a:rPr>
              <a:t> date3 = </a:t>
            </a:r>
            <a:r>
              <a:rPr lang="en-IN" sz="1200" kern="1200" dirty="0" err="1">
                <a:solidFill>
                  <a:schemeClr val="tx1"/>
                </a:solidFill>
                <a:effectLst/>
                <a:latin typeface="+mn-lt"/>
                <a:ea typeface="+mn-ea"/>
                <a:cs typeface="+mn-cs"/>
              </a:rPr>
              <a:t>LocalDate.</a:t>
            </a:r>
            <a:r>
              <a:rPr lang="en-IN" sz="1200" i="1" kern="1200" dirty="0" err="1">
                <a:solidFill>
                  <a:schemeClr val="tx1"/>
                </a:solidFill>
                <a:effectLst/>
                <a:latin typeface="+mn-lt"/>
                <a:ea typeface="+mn-ea"/>
                <a:cs typeface="+mn-cs"/>
              </a:rPr>
              <a:t>of</a:t>
            </a:r>
            <a:r>
              <a:rPr lang="en-IN" sz="1200" kern="1200" dirty="0">
                <a:solidFill>
                  <a:schemeClr val="tx1"/>
                </a:solidFill>
                <a:effectLst/>
                <a:latin typeface="+mn-lt"/>
                <a:ea typeface="+mn-ea"/>
                <a:cs typeface="+mn-cs"/>
              </a:rPr>
              <a:t>(2018, </a:t>
            </a:r>
            <a:r>
              <a:rPr lang="en-IN" sz="1200" kern="1200" dirty="0" err="1">
                <a:solidFill>
                  <a:schemeClr val="tx1"/>
                </a:solidFill>
                <a:effectLst/>
                <a:latin typeface="+mn-lt"/>
                <a:ea typeface="+mn-ea"/>
                <a:cs typeface="+mn-cs"/>
              </a:rPr>
              <a:t>Month.</a:t>
            </a:r>
            <a:r>
              <a:rPr lang="en-IN" sz="1200" b="1" i="1" kern="1200" dirty="0" err="1">
                <a:solidFill>
                  <a:schemeClr val="tx1"/>
                </a:solidFill>
                <a:effectLst/>
                <a:latin typeface="+mn-lt"/>
                <a:ea typeface="+mn-ea"/>
                <a:cs typeface="+mn-cs"/>
              </a:rPr>
              <a:t>DECEMBER</a:t>
            </a:r>
            <a:r>
              <a:rPr lang="en-IN" sz="1200" kern="1200" dirty="0">
                <a:solidFill>
                  <a:schemeClr val="tx1"/>
                </a:solidFill>
                <a:effectLst/>
                <a:latin typeface="+mn-lt"/>
                <a:ea typeface="+mn-ea"/>
                <a:cs typeface="+mn-cs"/>
              </a:rPr>
              <a:t>, 22);</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("date3: " + date3);</a:t>
            </a:r>
          </a:p>
          <a:p>
            <a:r>
              <a:rPr lang="en-IN" sz="1200" kern="1200" dirty="0">
                <a:solidFill>
                  <a:schemeClr val="tx1"/>
                </a:solidFill>
                <a:effectLst/>
                <a:latin typeface="+mn-lt"/>
                <a:ea typeface="+mn-ea"/>
                <a:cs typeface="+mn-cs"/>
              </a:rPr>
              <a:t>      //22 hour 15 minutes</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LocalTime</a:t>
            </a:r>
            <a:r>
              <a:rPr lang="en-IN" sz="1200" kern="1200" dirty="0">
                <a:solidFill>
                  <a:schemeClr val="tx1"/>
                </a:solidFill>
                <a:effectLst/>
                <a:latin typeface="+mn-lt"/>
                <a:ea typeface="+mn-ea"/>
                <a:cs typeface="+mn-cs"/>
              </a:rPr>
              <a:t> date4 = </a:t>
            </a:r>
            <a:r>
              <a:rPr lang="en-IN" sz="1200" kern="1200" dirty="0" err="1">
                <a:solidFill>
                  <a:schemeClr val="tx1"/>
                </a:solidFill>
                <a:effectLst/>
                <a:latin typeface="+mn-lt"/>
                <a:ea typeface="+mn-ea"/>
                <a:cs typeface="+mn-cs"/>
              </a:rPr>
              <a:t>LocalTime.</a:t>
            </a:r>
            <a:r>
              <a:rPr lang="en-IN" sz="1200" i="1" kern="1200" dirty="0" err="1">
                <a:solidFill>
                  <a:schemeClr val="tx1"/>
                </a:solidFill>
                <a:effectLst/>
                <a:latin typeface="+mn-lt"/>
                <a:ea typeface="+mn-ea"/>
                <a:cs typeface="+mn-cs"/>
              </a:rPr>
              <a:t>of</a:t>
            </a:r>
            <a:r>
              <a:rPr lang="en-IN" sz="1200" kern="1200" dirty="0">
                <a:solidFill>
                  <a:schemeClr val="tx1"/>
                </a:solidFill>
                <a:effectLst/>
                <a:latin typeface="+mn-lt"/>
                <a:ea typeface="+mn-ea"/>
                <a:cs typeface="+mn-cs"/>
              </a:rPr>
              <a:t>(22, 15);</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("date4: " + date4);</a:t>
            </a:r>
          </a:p>
          <a:p>
            <a:r>
              <a:rPr lang="en-IN" sz="1200" kern="1200" dirty="0">
                <a:solidFill>
                  <a:schemeClr val="tx1"/>
                </a:solidFill>
                <a:effectLst/>
                <a:latin typeface="+mn-lt"/>
                <a:ea typeface="+mn-ea"/>
                <a:cs typeface="+mn-cs"/>
              </a:rPr>
              <a:t>      //parse a string</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LocalTime</a:t>
            </a:r>
            <a:r>
              <a:rPr lang="en-IN" sz="1200" kern="1200" dirty="0">
                <a:solidFill>
                  <a:schemeClr val="tx1"/>
                </a:solidFill>
                <a:effectLst/>
                <a:latin typeface="+mn-lt"/>
                <a:ea typeface="+mn-ea"/>
                <a:cs typeface="+mn-cs"/>
              </a:rPr>
              <a:t> date5 = </a:t>
            </a:r>
            <a:r>
              <a:rPr lang="en-IN" sz="1200" kern="1200" dirty="0" err="1">
                <a:solidFill>
                  <a:schemeClr val="tx1"/>
                </a:solidFill>
                <a:effectLst/>
                <a:latin typeface="+mn-lt"/>
                <a:ea typeface="+mn-ea"/>
                <a:cs typeface="+mn-cs"/>
              </a:rPr>
              <a:t>LocalTime.</a:t>
            </a:r>
            <a:r>
              <a:rPr lang="en-IN" sz="1200" i="1" kern="1200" dirty="0" err="1">
                <a:solidFill>
                  <a:schemeClr val="tx1"/>
                </a:solidFill>
                <a:effectLst/>
                <a:latin typeface="+mn-lt"/>
                <a:ea typeface="+mn-ea"/>
                <a:cs typeface="+mn-cs"/>
              </a:rPr>
              <a:t>parse</a:t>
            </a:r>
            <a:r>
              <a:rPr lang="en-IN" sz="1200" kern="1200" dirty="0">
                <a:solidFill>
                  <a:schemeClr val="tx1"/>
                </a:solidFill>
                <a:effectLst/>
                <a:latin typeface="+mn-lt"/>
                <a:ea typeface="+mn-ea"/>
                <a:cs typeface="+mn-cs"/>
              </a:rPr>
              <a:t>("20:15:30");</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("date5: " + date5);</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A20157D-E3DA-4C8D-9F23-5856065D7A0A}" type="slidenum">
              <a:rPr lang="en-US" smtClean="0"/>
              <a:pPr/>
              <a:t>156</a:t>
            </a:fld>
            <a:endParaRPr lang="en-US"/>
          </a:p>
        </p:txBody>
      </p:sp>
    </p:spTree>
    <p:extLst>
      <p:ext uri="{BB962C8B-B14F-4D97-AF65-F5344CB8AC3E}">
        <p14:creationId xmlns:p14="http://schemas.microsoft.com/office/powerpoint/2010/main" val="4023491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IN" sz="1200" b="1" kern="1200" dirty="0">
                <a:solidFill>
                  <a:schemeClr val="tx1"/>
                </a:solidFill>
                <a:effectLst/>
                <a:latin typeface="+mn-lt"/>
                <a:ea typeface="+mn-ea"/>
                <a:cs typeface="+mn-cs"/>
              </a:rPr>
              <a:t>import</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java.util.ArrayList</a:t>
            </a:r>
            <a:r>
              <a:rPr lang="en-IN" sz="1200" kern="1200" dirty="0">
                <a:solidFill>
                  <a:schemeClr val="tx1"/>
                </a:solidFill>
                <a:effectLst/>
                <a:latin typeface="+mn-lt"/>
                <a:ea typeface="+mn-ea"/>
                <a:cs typeface="+mn-cs"/>
              </a:rPr>
              <a:t>;</a:t>
            </a:r>
          </a:p>
          <a:p>
            <a:r>
              <a:rPr lang="en-IN" sz="1200" b="1" kern="1200" dirty="0">
                <a:solidFill>
                  <a:schemeClr val="tx1"/>
                </a:solidFill>
                <a:effectLst/>
                <a:latin typeface="+mn-lt"/>
                <a:ea typeface="+mn-ea"/>
                <a:cs typeface="+mn-cs"/>
              </a:rPr>
              <a:t>import</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java.util.List</a:t>
            </a:r>
            <a:r>
              <a:rPr lang="en-IN" sz="1200" kern="1200" dirty="0">
                <a:solidFill>
                  <a:schemeClr val="tx1"/>
                </a:solidFill>
                <a:effectLst/>
                <a:latin typeface="+mn-lt"/>
                <a:ea typeface="+mn-ea"/>
                <a:cs typeface="+mn-cs"/>
              </a:rPr>
              <a:t>;</a:t>
            </a:r>
          </a:p>
          <a:p>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class</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ParallelStream</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static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void</a:t>
            </a:r>
            <a:r>
              <a:rPr lang="en-IN" sz="1200" kern="1200" dirty="0">
                <a:solidFill>
                  <a:schemeClr val="tx1"/>
                </a:solidFill>
                <a:effectLst/>
                <a:latin typeface="+mn-lt"/>
                <a:ea typeface="+mn-ea"/>
                <a:cs typeface="+mn-cs"/>
              </a:rPr>
              <a:t> main(String[] </a:t>
            </a:r>
            <a:r>
              <a:rPr lang="en-IN" sz="1200" kern="1200" dirty="0" err="1">
                <a:solidFill>
                  <a:schemeClr val="tx1"/>
                </a:solidFill>
                <a:effectLst/>
                <a:latin typeface="+mn-lt"/>
                <a:ea typeface="+mn-ea"/>
                <a:cs typeface="+mn-cs"/>
              </a:rPr>
              <a:t>args</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List &lt; Employee &gt; </a:t>
            </a:r>
            <a:r>
              <a:rPr lang="en-IN" sz="1200" kern="1200" dirty="0" err="1">
                <a:solidFill>
                  <a:schemeClr val="tx1"/>
                </a:solidFill>
                <a:effectLst/>
                <a:latin typeface="+mn-lt"/>
                <a:ea typeface="+mn-ea"/>
                <a:cs typeface="+mn-cs"/>
              </a:rPr>
              <a:t>empList</a:t>
            </a:r>
            <a:r>
              <a:rPr lang="en-IN" sz="1200" kern="1200" dirty="0">
                <a:solidFill>
                  <a:schemeClr val="tx1"/>
                </a:solidFill>
                <a:effectLst/>
                <a:latin typeface="+mn-lt"/>
                <a:ea typeface="+mn-ea"/>
                <a:cs typeface="+mn-cs"/>
              </a:rPr>
              <a:t> = </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ArrayList</a:t>
            </a:r>
            <a:r>
              <a:rPr lang="en-IN" sz="1200" kern="1200" dirty="0">
                <a:solidFill>
                  <a:schemeClr val="tx1"/>
                </a:solidFill>
                <a:effectLst/>
                <a:latin typeface="+mn-lt"/>
                <a:ea typeface="+mn-ea"/>
                <a:cs typeface="+mn-cs"/>
              </a:rPr>
              <a:t> &lt; Employee &gt; ();</a:t>
            </a: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for</a:t>
            </a:r>
            <a:r>
              <a:rPr lang="en-IN" sz="1200" kern="1200" dirty="0">
                <a:solidFill>
                  <a:schemeClr val="tx1"/>
                </a:solidFill>
                <a:effectLst/>
                <a:latin typeface="+mn-lt"/>
                <a:ea typeface="+mn-ea"/>
                <a:cs typeface="+mn-cs"/>
              </a:rPr>
              <a:t> (</a:t>
            </a:r>
            <a:r>
              <a:rPr lang="en-IN" sz="1200" b="1" kern="1200" dirty="0" err="1">
                <a:solidFill>
                  <a:schemeClr val="tx1"/>
                </a:solidFill>
                <a:effectLst/>
                <a:latin typeface="+mn-lt"/>
                <a:ea typeface="+mn-ea"/>
                <a:cs typeface="+mn-cs"/>
              </a:rPr>
              <a:t>int</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i</a:t>
            </a:r>
            <a:r>
              <a:rPr lang="en-IN" sz="1200" kern="1200" dirty="0">
                <a:solidFill>
                  <a:schemeClr val="tx1"/>
                </a:solidFill>
                <a:effectLst/>
                <a:latin typeface="+mn-lt"/>
                <a:ea typeface="+mn-ea"/>
                <a:cs typeface="+mn-cs"/>
              </a:rPr>
              <a:t> = 0; </a:t>
            </a:r>
            <a:r>
              <a:rPr lang="en-IN" sz="1200" kern="1200" dirty="0" err="1">
                <a:solidFill>
                  <a:schemeClr val="tx1"/>
                </a:solidFill>
                <a:effectLst/>
                <a:latin typeface="+mn-lt"/>
                <a:ea typeface="+mn-ea"/>
                <a:cs typeface="+mn-cs"/>
              </a:rPr>
              <a:t>i</a:t>
            </a:r>
            <a:r>
              <a:rPr lang="en-IN" sz="1200" kern="1200" dirty="0">
                <a:solidFill>
                  <a:schemeClr val="tx1"/>
                </a:solidFill>
                <a:effectLst/>
                <a:latin typeface="+mn-lt"/>
                <a:ea typeface="+mn-ea"/>
                <a:cs typeface="+mn-cs"/>
              </a:rPr>
              <a:t> &lt; 300; </a:t>
            </a:r>
            <a:r>
              <a:rPr lang="en-IN" sz="1200" kern="1200" dirty="0" err="1">
                <a:solidFill>
                  <a:schemeClr val="tx1"/>
                </a:solidFill>
                <a:effectLst/>
                <a:latin typeface="+mn-lt"/>
                <a:ea typeface="+mn-ea"/>
                <a:cs typeface="+mn-cs"/>
              </a:rPr>
              <a:t>i</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Employee("A", 20000));</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Employee("B", 3000));</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Employee("C", 15002));</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Employee("D", 7856));</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Employee("E", 200));</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Employee("F", 50000));</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long</a:t>
            </a:r>
            <a:r>
              <a:rPr lang="en-IN" sz="1200" kern="1200" dirty="0">
                <a:solidFill>
                  <a:schemeClr val="tx1"/>
                </a:solidFill>
                <a:effectLst/>
                <a:latin typeface="+mn-lt"/>
                <a:ea typeface="+mn-ea"/>
                <a:cs typeface="+mn-cs"/>
              </a:rPr>
              <a:t> t1 = </a:t>
            </a:r>
            <a:r>
              <a:rPr lang="en-IN" sz="1200" kern="1200" dirty="0" err="1">
                <a:solidFill>
                  <a:schemeClr val="tx1"/>
                </a:solidFill>
                <a:effectLst/>
                <a:latin typeface="+mn-lt"/>
                <a:ea typeface="+mn-ea"/>
                <a:cs typeface="+mn-cs"/>
              </a:rPr>
              <a:t>System.</a:t>
            </a:r>
            <a:r>
              <a:rPr lang="en-IN" sz="1200" i="1" kern="1200" dirty="0" err="1">
                <a:solidFill>
                  <a:schemeClr val="tx1"/>
                </a:solidFill>
                <a:effectLst/>
                <a:latin typeface="+mn-lt"/>
                <a:ea typeface="+mn-ea"/>
                <a:cs typeface="+mn-cs"/>
              </a:rPr>
              <a:t>currentTimeMillis</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("Sequential Stream count: " + </a:t>
            </a:r>
            <a:r>
              <a:rPr lang="en-IN" sz="1200" kern="1200" dirty="0" err="1">
                <a:solidFill>
                  <a:schemeClr val="tx1"/>
                </a:solidFill>
                <a:effectLst/>
                <a:latin typeface="+mn-lt"/>
                <a:ea typeface="+mn-ea"/>
                <a:cs typeface="+mn-cs"/>
              </a:rPr>
              <a:t>empList.stream</a:t>
            </a:r>
            <a:r>
              <a:rPr lang="en-IN" sz="1200" kern="1200" dirty="0">
                <a:solidFill>
                  <a:schemeClr val="tx1"/>
                </a:solidFill>
                <a:effectLst/>
                <a:latin typeface="+mn-lt"/>
                <a:ea typeface="+mn-ea"/>
                <a:cs typeface="+mn-cs"/>
              </a:rPr>
              <a:t>().filter(e -&gt; </a:t>
            </a:r>
            <a:r>
              <a:rPr lang="en-IN" sz="1200" kern="1200" dirty="0" err="1">
                <a:solidFill>
                  <a:schemeClr val="tx1"/>
                </a:solidFill>
                <a:effectLst/>
                <a:latin typeface="+mn-lt"/>
                <a:ea typeface="+mn-ea"/>
                <a:cs typeface="+mn-cs"/>
              </a:rPr>
              <a:t>e.getSalary</a:t>
            </a:r>
            <a:r>
              <a:rPr lang="en-IN" sz="1200" kern="1200" dirty="0">
                <a:solidFill>
                  <a:schemeClr val="tx1"/>
                </a:solidFill>
                <a:effectLst/>
                <a:latin typeface="+mn-lt"/>
                <a:ea typeface="+mn-ea"/>
                <a:cs typeface="+mn-cs"/>
              </a:rPr>
              <a:t>() &gt; 15000).count());</a:t>
            </a: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long</a:t>
            </a:r>
            <a:r>
              <a:rPr lang="en-IN" sz="1200" kern="1200" dirty="0">
                <a:solidFill>
                  <a:schemeClr val="tx1"/>
                </a:solidFill>
                <a:effectLst/>
                <a:latin typeface="+mn-lt"/>
                <a:ea typeface="+mn-ea"/>
                <a:cs typeface="+mn-cs"/>
              </a:rPr>
              <a:t> t2 = </a:t>
            </a:r>
            <a:r>
              <a:rPr lang="en-IN" sz="1200" kern="1200" dirty="0" err="1">
                <a:solidFill>
                  <a:schemeClr val="tx1"/>
                </a:solidFill>
                <a:effectLst/>
                <a:latin typeface="+mn-lt"/>
                <a:ea typeface="+mn-ea"/>
                <a:cs typeface="+mn-cs"/>
              </a:rPr>
              <a:t>System.</a:t>
            </a:r>
            <a:r>
              <a:rPr lang="en-IN" sz="1200" i="1" kern="1200" dirty="0" err="1">
                <a:solidFill>
                  <a:schemeClr val="tx1"/>
                </a:solidFill>
                <a:effectLst/>
                <a:latin typeface="+mn-lt"/>
                <a:ea typeface="+mn-ea"/>
                <a:cs typeface="+mn-cs"/>
              </a:rPr>
              <a:t>currentTimeMillis</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("Sequential Stream Time taken:" + (t2 - t1));</a:t>
            </a:r>
          </a:p>
          <a:p>
            <a:r>
              <a:rPr lang="en-IN" sz="1200" kern="1200" dirty="0">
                <a:solidFill>
                  <a:schemeClr val="tx1"/>
                </a:solidFill>
                <a:effectLst/>
                <a:latin typeface="+mn-lt"/>
                <a:ea typeface="+mn-ea"/>
                <a:cs typeface="+mn-cs"/>
              </a:rPr>
              <a:t>  t1 = </a:t>
            </a:r>
            <a:r>
              <a:rPr lang="en-IN" sz="1200" kern="1200" dirty="0" err="1">
                <a:solidFill>
                  <a:schemeClr val="tx1"/>
                </a:solidFill>
                <a:effectLst/>
                <a:latin typeface="+mn-lt"/>
                <a:ea typeface="+mn-ea"/>
                <a:cs typeface="+mn-cs"/>
              </a:rPr>
              <a:t>System.</a:t>
            </a:r>
            <a:r>
              <a:rPr lang="en-IN" sz="1200" i="1" kern="1200" dirty="0" err="1">
                <a:solidFill>
                  <a:schemeClr val="tx1"/>
                </a:solidFill>
                <a:effectLst/>
                <a:latin typeface="+mn-lt"/>
                <a:ea typeface="+mn-ea"/>
                <a:cs typeface="+mn-cs"/>
              </a:rPr>
              <a:t>currentTimeMillis</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("Parallel Stream count: " + </a:t>
            </a:r>
            <a:r>
              <a:rPr lang="en-IN" sz="1200" kern="1200" dirty="0" err="1">
                <a:solidFill>
                  <a:schemeClr val="tx1"/>
                </a:solidFill>
                <a:effectLst/>
                <a:latin typeface="+mn-lt"/>
                <a:ea typeface="+mn-ea"/>
                <a:cs typeface="+mn-cs"/>
              </a:rPr>
              <a:t>empList.parallelStream</a:t>
            </a:r>
            <a:r>
              <a:rPr lang="en-IN" sz="1200" kern="1200" dirty="0">
                <a:solidFill>
                  <a:schemeClr val="tx1"/>
                </a:solidFill>
                <a:effectLst/>
                <a:latin typeface="+mn-lt"/>
                <a:ea typeface="+mn-ea"/>
                <a:cs typeface="+mn-cs"/>
              </a:rPr>
              <a:t>().filter(e -&gt; </a:t>
            </a:r>
            <a:r>
              <a:rPr lang="en-IN" sz="1200" kern="1200" dirty="0" err="1">
                <a:solidFill>
                  <a:schemeClr val="tx1"/>
                </a:solidFill>
                <a:effectLst/>
                <a:latin typeface="+mn-lt"/>
                <a:ea typeface="+mn-ea"/>
                <a:cs typeface="+mn-cs"/>
              </a:rPr>
              <a:t>e.getSalary</a:t>
            </a:r>
            <a:r>
              <a:rPr lang="en-IN" sz="1200" kern="1200" dirty="0">
                <a:solidFill>
                  <a:schemeClr val="tx1"/>
                </a:solidFill>
                <a:effectLst/>
                <a:latin typeface="+mn-lt"/>
                <a:ea typeface="+mn-ea"/>
                <a:cs typeface="+mn-cs"/>
              </a:rPr>
              <a:t>() &gt; 15000).count());</a:t>
            </a:r>
          </a:p>
          <a:p>
            <a:r>
              <a:rPr lang="en-IN" sz="1200" kern="1200" dirty="0">
                <a:solidFill>
                  <a:schemeClr val="tx1"/>
                </a:solidFill>
                <a:effectLst/>
                <a:latin typeface="+mn-lt"/>
                <a:ea typeface="+mn-ea"/>
                <a:cs typeface="+mn-cs"/>
              </a:rPr>
              <a:t>  t2 = </a:t>
            </a:r>
            <a:r>
              <a:rPr lang="en-IN" sz="1200" kern="1200" dirty="0" err="1">
                <a:solidFill>
                  <a:schemeClr val="tx1"/>
                </a:solidFill>
                <a:effectLst/>
                <a:latin typeface="+mn-lt"/>
                <a:ea typeface="+mn-ea"/>
                <a:cs typeface="+mn-cs"/>
              </a:rPr>
              <a:t>System.</a:t>
            </a:r>
            <a:r>
              <a:rPr lang="en-IN" sz="1200" i="1" kern="1200" dirty="0" err="1">
                <a:solidFill>
                  <a:schemeClr val="tx1"/>
                </a:solidFill>
                <a:effectLst/>
                <a:latin typeface="+mn-lt"/>
                <a:ea typeface="+mn-ea"/>
                <a:cs typeface="+mn-cs"/>
              </a:rPr>
              <a:t>currentTimeMillis</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("Parallel Stream Time taken:" + (t2 - t1));</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8A20157D-E3DA-4C8D-9F23-5856065D7A0A}" type="slidenum">
              <a:rPr lang="en-US" smtClean="0"/>
              <a:pPr/>
              <a:t>157</a:t>
            </a:fld>
            <a:endParaRPr lang="en-US"/>
          </a:p>
        </p:txBody>
      </p:sp>
    </p:spTree>
    <p:extLst>
      <p:ext uri="{BB962C8B-B14F-4D97-AF65-F5344CB8AC3E}">
        <p14:creationId xmlns:p14="http://schemas.microsoft.com/office/powerpoint/2010/main" val="41301933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IN" sz="1200" b="1" kern="1200" dirty="0">
                <a:solidFill>
                  <a:schemeClr val="tx1"/>
                </a:solidFill>
                <a:effectLst/>
                <a:latin typeface="+mn-lt"/>
                <a:ea typeface="+mn-ea"/>
                <a:cs typeface="+mn-cs"/>
              </a:rPr>
              <a:t>import</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java.util.ArrayList</a:t>
            </a:r>
            <a:r>
              <a:rPr lang="en-IN" sz="1200" kern="1200" dirty="0">
                <a:solidFill>
                  <a:schemeClr val="tx1"/>
                </a:solidFill>
                <a:effectLst/>
                <a:latin typeface="+mn-lt"/>
                <a:ea typeface="+mn-ea"/>
                <a:cs typeface="+mn-cs"/>
              </a:rPr>
              <a:t>;</a:t>
            </a:r>
          </a:p>
          <a:p>
            <a:r>
              <a:rPr lang="en-IN" sz="1200" b="1" kern="1200" dirty="0">
                <a:solidFill>
                  <a:schemeClr val="tx1"/>
                </a:solidFill>
                <a:effectLst/>
                <a:latin typeface="+mn-lt"/>
                <a:ea typeface="+mn-ea"/>
                <a:cs typeface="+mn-cs"/>
              </a:rPr>
              <a:t>import</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java.util.List</a:t>
            </a:r>
            <a:r>
              <a:rPr lang="en-IN" sz="1200" kern="1200" dirty="0">
                <a:solidFill>
                  <a:schemeClr val="tx1"/>
                </a:solidFill>
                <a:effectLst/>
                <a:latin typeface="+mn-lt"/>
                <a:ea typeface="+mn-ea"/>
                <a:cs typeface="+mn-cs"/>
              </a:rPr>
              <a:t>;</a:t>
            </a:r>
          </a:p>
          <a:p>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class</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ParallelStream</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public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static</a:t>
            </a:r>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void</a:t>
            </a:r>
            <a:r>
              <a:rPr lang="en-IN" sz="1200" kern="1200" dirty="0">
                <a:solidFill>
                  <a:schemeClr val="tx1"/>
                </a:solidFill>
                <a:effectLst/>
                <a:latin typeface="+mn-lt"/>
                <a:ea typeface="+mn-ea"/>
                <a:cs typeface="+mn-cs"/>
              </a:rPr>
              <a:t> main(String[] </a:t>
            </a:r>
            <a:r>
              <a:rPr lang="en-IN" sz="1200" kern="1200" dirty="0" err="1">
                <a:solidFill>
                  <a:schemeClr val="tx1"/>
                </a:solidFill>
                <a:effectLst/>
                <a:latin typeface="+mn-lt"/>
                <a:ea typeface="+mn-ea"/>
                <a:cs typeface="+mn-cs"/>
              </a:rPr>
              <a:t>args</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List &lt; Employee &gt; </a:t>
            </a:r>
            <a:r>
              <a:rPr lang="en-IN" sz="1200" kern="1200" dirty="0" err="1">
                <a:solidFill>
                  <a:schemeClr val="tx1"/>
                </a:solidFill>
                <a:effectLst/>
                <a:latin typeface="+mn-lt"/>
                <a:ea typeface="+mn-ea"/>
                <a:cs typeface="+mn-cs"/>
              </a:rPr>
              <a:t>empList</a:t>
            </a:r>
            <a:r>
              <a:rPr lang="en-IN" sz="1200" kern="1200" dirty="0">
                <a:solidFill>
                  <a:schemeClr val="tx1"/>
                </a:solidFill>
                <a:effectLst/>
                <a:latin typeface="+mn-lt"/>
                <a:ea typeface="+mn-ea"/>
                <a:cs typeface="+mn-cs"/>
              </a:rPr>
              <a:t> = </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ArrayList</a:t>
            </a:r>
            <a:r>
              <a:rPr lang="en-IN" sz="1200" kern="1200" dirty="0">
                <a:solidFill>
                  <a:schemeClr val="tx1"/>
                </a:solidFill>
                <a:effectLst/>
                <a:latin typeface="+mn-lt"/>
                <a:ea typeface="+mn-ea"/>
                <a:cs typeface="+mn-cs"/>
              </a:rPr>
              <a:t> &lt; Employee &gt; ();</a:t>
            </a: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for</a:t>
            </a:r>
            <a:r>
              <a:rPr lang="en-IN" sz="1200" kern="1200" dirty="0">
                <a:solidFill>
                  <a:schemeClr val="tx1"/>
                </a:solidFill>
                <a:effectLst/>
                <a:latin typeface="+mn-lt"/>
                <a:ea typeface="+mn-ea"/>
                <a:cs typeface="+mn-cs"/>
              </a:rPr>
              <a:t> (</a:t>
            </a:r>
            <a:r>
              <a:rPr lang="en-IN" sz="1200" b="1" kern="1200" dirty="0" err="1">
                <a:solidFill>
                  <a:schemeClr val="tx1"/>
                </a:solidFill>
                <a:effectLst/>
                <a:latin typeface="+mn-lt"/>
                <a:ea typeface="+mn-ea"/>
                <a:cs typeface="+mn-cs"/>
              </a:rPr>
              <a:t>int</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i</a:t>
            </a:r>
            <a:r>
              <a:rPr lang="en-IN" sz="1200" kern="1200" dirty="0">
                <a:solidFill>
                  <a:schemeClr val="tx1"/>
                </a:solidFill>
                <a:effectLst/>
                <a:latin typeface="+mn-lt"/>
                <a:ea typeface="+mn-ea"/>
                <a:cs typeface="+mn-cs"/>
              </a:rPr>
              <a:t> = 0; </a:t>
            </a:r>
            <a:r>
              <a:rPr lang="en-IN" sz="1200" kern="1200" dirty="0" err="1">
                <a:solidFill>
                  <a:schemeClr val="tx1"/>
                </a:solidFill>
                <a:effectLst/>
                <a:latin typeface="+mn-lt"/>
                <a:ea typeface="+mn-ea"/>
                <a:cs typeface="+mn-cs"/>
              </a:rPr>
              <a:t>i</a:t>
            </a:r>
            <a:r>
              <a:rPr lang="en-IN" sz="1200" kern="1200" dirty="0">
                <a:solidFill>
                  <a:schemeClr val="tx1"/>
                </a:solidFill>
                <a:effectLst/>
                <a:latin typeface="+mn-lt"/>
                <a:ea typeface="+mn-ea"/>
                <a:cs typeface="+mn-cs"/>
              </a:rPr>
              <a:t> &lt; 300; </a:t>
            </a:r>
            <a:r>
              <a:rPr lang="en-IN" sz="1200" kern="1200" dirty="0" err="1">
                <a:solidFill>
                  <a:schemeClr val="tx1"/>
                </a:solidFill>
                <a:effectLst/>
                <a:latin typeface="+mn-lt"/>
                <a:ea typeface="+mn-ea"/>
                <a:cs typeface="+mn-cs"/>
              </a:rPr>
              <a:t>i</a:t>
            </a:r>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Employee("A", 20000));</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Employee("B", 3000));</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Employee("C", 15002));</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Employee("D", 7856));</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Employee("E", 200));</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empList.add</a:t>
            </a:r>
            <a:r>
              <a:rPr lang="en-IN" sz="1200" kern="1200" dirty="0">
                <a:solidFill>
                  <a:schemeClr val="tx1"/>
                </a:solidFill>
                <a:effectLst/>
                <a:latin typeface="+mn-lt"/>
                <a:ea typeface="+mn-ea"/>
                <a:cs typeface="+mn-cs"/>
              </a:rPr>
              <a:t>(</a:t>
            </a:r>
            <a:r>
              <a:rPr lang="en-IN" sz="1200" b="1" kern="1200" dirty="0">
                <a:solidFill>
                  <a:schemeClr val="tx1"/>
                </a:solidFill>
                <a:effectLst/>
                <a:latin typeface="+mn-lt"/>
                <a:ea typeface="+mn-ea"/>
                <a:cs typeface="+mn-cs"/>
              </a:rPr>
              <a:t>new</a:t>
            </a:r>
            <a:r>
              <a:rPr lang="en-IN" sz="1200" kern="1200" dirty="0">
                <a:solidFill>
                  <a:schemeClr val="tx1"/>
                </a:solidFill>
                <a:effectLst/>
                <a:latin typeface="+mn-lt"/>
                <a:ea typeface="+mn-ea"/>
                <a:cs typeface="+mn-cs"/>
              </a:rPr>
              <a:t> Employee("F", 50000));</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long</a:t>
            </a:r>
            <a:r>
              <a:rPr lang="en-IN" sz="1200" kern="1200" dirty="0">
                <a:solidFill>
                  <a:schemeClr val="tx1"/>
                </a:solidFill>
                <a:effectLst/>
                <a:latin typeface="+mn-lt"/>
                <a:ea typeface="+mn-ea"/>
                <a:cs typeface="+mn-cs"/>
              </a:rPr>
              <a:t> t1 = </a:t>
            </a:r>
            <a:r>
              <a:rPr lang="en-IN" sz="1200" kern="1200" dirty="0" err="1">
                <a:solidFill>
                  <a:schemeClr val="tx1"/>
                </a:solidFill>
                <a:effectLst/>
                <a:latin typeface="+mn-lt"/>
                <a:ea typeface="+mn-ea"/>
                <a:cs typeface="+mn-cs"/>
              </a:rPr>
              <a:t>System.</a:t>
            </a:r>
            <a:r>
              <a:rPr lang="en-IN" sz="1200" i="1" kern="1200" dirty="0" err="1">
                <a:solidFill>
                  <a:schemeClr val="tx1"/>
                </a:solidFill>
                <a:effectLst/>
                <a:latin typeface="+mn-lt"/>
                <a:ea typeface="+mn-ea"/>
                <a:cs typeface="+mn-cs"/>
              </a:rPr>
              <a:t>currentTimeMillis</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("Sequential Stream count: " + </a:t>
            </a:r>
            <a:r>
              <a:rPr lang="en-IN" sz="1200" kern="1200" dirty="0" err="1">
                <a:solidFill>
                  <a:schemeClr val="tx1"/>
                </a:solidFill>
                <a:effectLst/>
                <a:latin typeface="+mn-lt"/>
                <a:ea typeface="+mn-ea"/>
                <a:cs typeface="+mn-cs"/>
              </a:rPr>
              <a:t>empList.stream</a:t>
            </a:r>
            <a:r>
              <a:rPr lang="en-IN" sz="1200" kern="1200" dirty="0">
                <a:solidFill>
                  <a:schemeClr val="tx1"/>
                </a:solidFill>
                <a:effectLst/>
                <a:latin typeface="+mn-lt"/>
                <a:ea typeface="+mn-ea"/>
                <a:cs typeface="+mn-cs"/>
              </a:rPr>
              <a:t>().filter(e -&gt; </a:t>
            </a:r>
            <a:r>
              <a:rPr lang="en-IN" sz="1200" kern="1200" dirty="0" err="1">
                <a:solidFill>
                  <a:schemeClr val="tx1"/>
                </a:solidFill>
                <a:effectLst/>
                <a:latin typeface="+mn-lt"/>
                <a:ea typeface="+mn-ea"/>
                <a:cs typeface="+mn-cs"/>
              </a:rPr>
              <a:t>e.getSalary</a:t>
            </a:r>
            <a:r>
              <a:rPr lang="en-IN" sz="1200" kern="1200" dirty="0">
                <a:solidFill>
                  <a:schemeClr val="tx1"/>
                </a:solidFill>
                <a:effectLst/>
                <a:latin typeface="+mn-lt"/>
                <a:ea typeface="+mn-ea"/>
                <a:cs typeface="+mn-cs"/>
              </a:rPr>
              <a:t>() &gt; 15000).count());</a:t>
            </a:r>
          </a:p>
          <a:p>
            <a:r>
              <a:rPr lang="en-IN" sz="1200" kern="1200" dirty="0">
                <a:solidFill>
                  <a:schemeClr val="tx1"/>
                </a:solidFill>
                <a:effectLst/>
                <a:latin typeface="+mn-lt"/>
                <a:ea typeface="+mn-ea"/>
                <a:cs typeface="+mn-cs"/>
              </a:rPr>
              <a:t>  </a:t>
            </a:r>
            <a:r>
              <a:rPr lang="en-IN" sz="1200" b="1" kern="1200" dirty="0">
                <a:solidFill>
                  <a:schemeClr val="tx1"/>
                </a:solidFill>
                <a:effectLst/>
                <a:latin typeface="+mn-lt"/>
                <a:ea typeface="+mn-ea"/>
                <a:cs typeface="+mn-cs"/>
              </a:rPr>
              <a:t>long</a:t>
            </a:r>
            <a:r>
              <a:rPr lang="en-IN" sz="1200" kern="1200" dirty="0">
                <a:solidFill>
                  <a:schemeClr val="tx1"/>
                </a:solidFill>
                <a:effectLst/>
                <a:latin typeface="+mn-lt"/>
                <a:ea typeface="+mn-ea"/>
                <a:cs typeface="+mn-cs"/>
              </a:rPr>
              <a:t> t2 = </a:t>
            </a:r>
            <a:r>
              <a:rPr lang="en-IN" sz="1200" kern="1200" dirty="0" err="1">
                <a:solidFill>
                  <a:schemeClr val="tx1"/>
                </a:solidFill>
                <a:effectLst/>
                <a:latin typeface="+mn-lt"/>
                <a:ea typeface="+mn-ea"/>
                <a:cs typeface="+mn-cs"/>
              </a:rPr>
              <a:t>System.</a:t>
            </a:r>
            <a:r>
              <a:rPr lang="en-IN" sz="1200" i="1" kern="1200" dirty="0" err="1">
                <a:solidFill>
                  <a:schemeClr val="tx1"/>
                </a:solidFill>
                <a:effectLst/>
                <a:latin typeface="+mn-lt"/>
                <a:ea typeface="+mn-ea"/>
                <a:cs typeface="+mn-cs"/>
              </a:rPr>
              <a:t>currentTimeMillis</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("Sequential Stream Time taken:" + (t2 - t1));</a:t>
            </a:r>
          </a:p>
          <a:p>
            <a:r>
              <a:rPr lang="en-IN" sz="1200" kern="1200" dirty="0">
                <a:solidFill>
                  <a:schemeClr val="tx1"/>
                </a:solidFill>
                <a:effectLst/>
                <a:latin typeface="+mn-lt"/>
                <a:ea typeface="+mn-ea"/>
                <a:cs typeface="+mn-cs"/>
              </a:rPr>
              <a:t>  t1 = </a:t>
            </a:r>
            <a:r>
              <a:rPr lang="en-IN" sz="1200" kern="1200" dirty="0" err="1">
                <a:solidFill>
                  <a:schemeClr val="tx1"/>
                </a:solidFill>
                <a:effectLst/>
                <a:latin typeface="+mn-lt"/>
                <a:ea typeface="+mn-ea"/>
                <a:cs typeface="+mn-cs"/>
              </a:rPr>
              <a:t>System.</a:t>
            </a:r>
            <a:r>
              <a:rPr lang="en-IN" sz="1200" i="1" kern="1200" dirty="0" err="1">
                <a:solidFill>
                  <a:schemeClr val="tx1"/>
                </a:solidFill>
                <a:effectLst/>
                <a:latin typeface="+mn-lt"/>
                <a:ea typeface="+mn-ea"/>
                <a:cs typeface="+mn-cs"/>
              </a:rPr>
              <a:t>currentTimeMillis</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("Parallel Stream count: " + </a:t>
            </a:r>
            <a:r>
              <a:rPr lang="en-IN" sz="1200" kern="1200" dirty="0" err="1">
                <a:solidFill>
                  <a:schemeClr val="tx1"/>
                </a:solidFill>
                <a:effectLst/>
                <a:latin typeface="+mn-lt"/>
                <a:ea typeface="+mn-ea"/>
                <a:cs typeface="+mn-cs"/>
              </a:rPr>
              <a:t>empList.parallelStream</a:t>
            </a:r>
            <a:r>
              <a:rPr lang="en-IN" sz="1200" kern="1200" dirty="0">
                <a:solidFill>
                  <a:schemeClr val="tx1"/>
                </a:solidFill>
                <a:effectLst/>
                <a:latin typeface="+mn-lt"/>
                <a:ea typeface="+mn-ea"/>
                <a:cs typeface="+mn-cs"/>
              </a:rPr>
              <a:t>().filter(e -&gt; </a:t>
            </a:r>
            <a:r>
              <a:rPr lang="en-IN" sz="1200" kern="1200" dirty="0" err="1">
                <a:solidFill>
                  <a:schemeClr val="tx1"/>
                </a:solidFill>
                <a:effectLst/>
                <a:latin typeface="+mn-lt"/>
                <a:ea typeface="+mn-ea"/>
                <a:cs typeface="+mn-cs"/>
              </a:rPr>
              <a:t>e.getSalary</a:t>
            </a:r>
            <a:r>
              <a:rPr lang="en-IN" sz="1200" kern="1200" dirty="0">
                <a:solidFill>
                  <a:schemeClr val="tx1"/>
                </a:solidFill>
                <a:effectLst/>
                <a:latin typeface="+mn-lt"/>
                <a:ea typeface="+mn-ea"/>
                <a:cs typeface="+mn-cs"/>
              </a:rPr>
              <a:t>() &gt; 15000).count());</a:t>
            </a:r>
          </a:p>
          <a:p>
            <a:r>
              <a:rPr lang="en-IN" sz="1200" kern="1200" dirty="0">
                <a:solidFill>
                  <a:schemeClr val="tx1"/>
                </a:solidFill>
                <a:effectLst/>
                <a:latin typeface="+mn-lt"/>
                <a:ea typeface="+mn-ea"/>
                <a:cs typeface="+mn-cs"/>
              </a:rPr>
              <a:t>  t2 = </a:t>
            </a:r>
            <a:r>
              <a:rPr lang="en-IN" sz="1200" kern="1200" dirty="0" err="1">
                <a:solidFill>
                  <a:schemeClr val="tx1"/>
                </a:solidFill>
                <a:effectLst/>
                <a:latin typeface="+mn-lt"/>
                <a:ea typeface="+mn-ea"/>
                <a:cs typeface="+mn-cs"/>
              </a:rPr>
              <a:t>System.</a:t>
            </a:r>
            <a:r>
              <a:rPr lang="en-IN" sz="1200" i="1" kern="1200" dirty="0" err="1">
                <a:solidFill>
                  <a:schemeClr val="tx1"/>
                </a:solidFill>
                <a:effectLst/>
                <a:latin typeface="+mn-lt"/>
                <a:ea typeface="+mn-ea"/>
                <a:cs typeface="+mn-cs"/>
              </a:rPr>
              <a:t>currentTimeMillis</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System.</a:t>
            </a:r>
            <a:r>
              <a:rPr lang="en-IN" sz="1200" b="1" i="1" kern="1200" dirty="0" err="1">
                <a:solidFill>
                  <a:schemeClr val="tx1"/>
                </a:solidFill>
                <a:effectLst/>
                <a:latin typeface="+mn-lt"/>
                <a:ea typeface="+mn-ea"/>
                <a:cs typeface="+mn-cs"/>
              </a:rPr>
              <a:t>out</a:t>
            </a:r>
            <a:r>
              <a:rPr lang="en-IN" sz="1200" kern="1200" dirty="0" err="1">
                <a:solidFill>
                  <a:schemeClr val="tx1"/>
                </a:solidFill>
                <a:effectLst/>
                <a:latin typeface="+mn-lt"/>
                <a:ea typeface="+mn-ea"/>
                <a:cs typeface="+mn-cs"/>
              </a:rPr>
              <a:t>.println</a:t>
            </a:r>
            <a:r>
              <a:rPr lang="en-IN" sz="1200" kern="1200" dirty="0">
                <a:solidFill>
                  <a:schemeClr val="tx1"/>
                </a:solidFill>
                <a:effectLst/>
                <a:latin typeface="+mn-lt"/>
                <a:ea typeface="+mn-ea"/>
                <a:cs typeface="+mn-cs"/>
              </a:rPr>
              <a:t>("Parallel Stream Time taken:" + (t2 - t1));</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8A20157D-E3DA-4C8D-9F23-5856065D7A0A}" type="slidenum">
              <a:rPr lang="en-US" smtClean="0"/>
              <a:pPr/>
              <a:t>158</a:t>
            </a:fld>
            <a:endParaRPr lang="en-US"/>
          </a:p>
        </p:txBody>
      </p:sp>
    </p:spTree>
    <p:extLst>
      <p:ext uri="{BB962C8B-B14F-4D97-AF65-F5344CB8AC3E}">
        <p14:creationId xmlns:p14="http://schemas.microsoft.com/office/powerpoint/2010/main" val="969584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C:\Users\parth.patel\Desktop\Master 1-01.jpg"/>
          <p:cNvPicPr>
            <a:picLocks noChangeAspect="1" noChangeArrowheads="1"/>
          </p:cNvPicPr>
          <p:nvPr userDrawn="1"/>
        </p:nvPicPr>
        <p:blipFill>
          <a:blip r:embed="rId2" cstate="print"/>
          <a:srcRect/>
          <a:stretch>
            <a:fillRect/>
          </a:stretch>
        </p:blipFill>
        <p:spPr bwMode="auto">
          <a:xfrm>
            <a:off x="0" y="0"/>
            <a:ext cx="9144000" cy="5145088"/>
          </a:xfrm>
          <a:prstGeom prst="rect">
            <a:avLst/>
          </a:prstGeom>
          <a:noFill/>
        </p:spPr>
      </p:pic>
      <p:sp>
        <p:nvSpPr>
          <p:cNvPr id="6" name="TextBox 5"/>
          <p:cNvSpPr txBox="1"/>
          <p:nvPr userDrawn="1"/>
        </p:nvSpPr>
        <p:spPr>
          <a:xfrm>
            <a:off x="7623776" y="4809351"/>
            <a:ext cx="1520224" cy="276999"/>
          </a:xfrm>
          <a:prstGeom prst="rect">
            <a:avLst/>
          </a:prstGeom>
          <a:noFill/>
        </p:spPr>
        <p:txBody>
          <a:bodyPr wrap="none" rtlCol="0">
            <a:spAutoFit/>
          </a:bodyPr>
          <a:lstStyle/>
          <a:p>
            <a:r>
              <a:rPr lang="en-US" sz="1200" dirty="0">
                <a:latin typeface="Open Sans" pitchFamily="34" charset="0"/>
                <a:ea typeface="Open Sans" pitchFamily="34" charset="0"/>
                <a:cs typeface="Open Sans" pitchFamily="34" charset="0"/>
              </a:rPr>
              <a:t>www.cognixia.com</a:t>
            </a:r>
            <a:endParaRPr lang="en-IN" sz="1200" dirty="0">
              <a:latin typeface="Open Sans" pitchFamily="34" charset="0"/>
              <a:ea typeface="Open Sans" pitchFamily="34" charset="0"/>
              <a:cs typeface="Open Sans" pitchFamily="34" charset="0"/>
            </a:endParaRP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496" y="101318"/>
            <a:ext cx="3962034" cy="1386712"/>
          </a:xfrm>
          <a:prstGeom prst="rect">
            <a:avLst/>
          </a:prstGeom>
        </p:spPr>
      </p:pic>
      <p:sp>
        <p:nvSpPr>
          <p:cNvPr id="7" name="Subtitle 2">
            <a:extLst>
              <a:ext uri="{FF2B5EF4-FFF2-40B4-BE49-F238E27FC236}">
                <a16:creationId xmlns:a16="http://schemas.microsoft.com/office/drawing/2014/main" id="{B5C8EC5F-35CC-944B-9ADA-B3C428B84BA5}"/>
              </a:ext>
            </a:extLst>
          </p:cNvPr>
          <p:cNvSpPr txBox="1">
            <a:spLocks/>
          </p:cNvSpPr>
          <p:nvPr userDrawn="1"/>
        </p:nvSpPr>
        <p:spPr>
          <a:xfrm>
            <a:off x="0" y="2211710"/>
            <a:ext cx="6228184" cy="936617"/>
          </a:xfrm>
          <a:prstGeom prst="rect">
            <a:avLst/>
          </a:prstGeom>
        </p:spPr>
        <p:txBody>
          <a:bodyPr vert="horz" lIns="91440" tIns="45720" rIns="91440" bIns="45720" rtlCol="0" anchor="ctr">
            <a:noAutofit/>
          </a:bodyPr>
          <a:lstStyle/>
          <a:p>
            <a:pPr>
              <a:lnSpc>
                <a:spcPts val="2800"/>
              </a:lnSpc>
              <a:spcBef>
                <a:spcPct val="20000"/>
              </a:spcBef>
              <a:defRPr/>
            </a:pPr>
            <a:endParaRPr lang="en-US" sz="2800" b="1" dirty="0">
              <a:solidFill>
                <a:schemeClr val="bg1"/>
              </a:solidFill>
              <a:latin typeface="+mj-lt"/>
            </a:endParaRPr>
          </a:p>
        </p:txBody>
      </p:sp>
      <p:sp>
        <p:nvSpPr>
          <p:cNvPr id="8" name="Title 1">
            <a:extLst>
              <a:ext uri="{FF2B5EF4-FFF2-40B4-BE49-F238E27FC236}">
                <a16:creationId xmlns:a16="http://schemas.microsoft.com/office/drawing/2014/main" id="{1B61CF70-AD92-1849-B668-C4A897B82171}"/>
              </a:ext>
            </a:extLst>
          </p:cNvPr>
          <p:cNvSpPr>
            <a:spLocks noGrp="1"/>
          </p:cNvSpPr>
          <p:nvPr>
            <p:ph type="title"/>
          </p:nvPr>
        </p:nvSpPr>
        <p:spPr>
          <a:xfrm>
            <a:off x="0" y="2211709"/>
            <a:ext cx="5724128" cy="936617"/>
          </a:xfrm>
          <a:prstGeom prst="rect">
            <a:avLst/>
          </a:prstGeom>
        </p:spPr>
        <p:txBody>
          <a:bodyPr anchor="ctr"/>
          <a:lstStyle>
            <a:lvl1pPr algn="l">
              <a:defRPr lang="en-US" sz="4000" b="1" kern="1200" dirty="0">
                <a:solidFill>
                  <a:schemeClr val="bg1"/>
                </a:solidFill>
                <a:latin typeface="+mj-lt"/>
                <a:ea typeface="+mn-ea"/>
                <a:cs typeface="+mn-cs"/>
              </a:defRPr>
            </a:lvl1p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563271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924225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879100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4824046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986169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363184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260094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759587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2788821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208672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CDDC-6A96-2445-8E00-6E169274DEC2}"/>
              </a:ext>
            </a:extLst>
          </p:cNvPr>
          <p:cNvSpPr>
            <a:spLocks noGrp="1"/>
          </p:cNvSpPr>
          <p:nvPr>
            <p:ph type="title"/>
          </p:nvPr>
        </p:nvSpPr>
        <p:spPr>
          <a:xfrm>
            <a:off x="0" y="123478"/>
            <a:ext cx="5292080" cy="504056"/>
          </a:xfrm>
          <a:prstGeom prst="rect">
            <a:avLst/>
          </a:prstGeom>
        </p:spPr>
        <p:txBody>
          <a:bodyPr/>
          <a:lstStyle>
            <a:lvl1pPr algn="l">
              <a:defRPr lang="en-US" sz="2800" b="1" kern="1200" dirty="0">
                <a:solidFill>
                  <a:schemeClr val="bg1"/>
                </a:solidFill>
                <a:latin typeface="+mj-lt"/>
                <a:ea typeface="+mn-ea"/>
                <a:cs typeface="+mn-cs"/>
              </a:defRPr>
            </a:lvl1pPr>
          </a:lstStyle>
          <a:p>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6645398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090539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9735410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9044408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2880668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93258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4005496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3798063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3008159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562454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26" name="Picture 2" descr="C:\Users\parth.patel\Desktop\Master-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51640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parth.patel\Desktop\Master-2-01.png"/>
          <p:cNvPicPr>
            <a:picLocks noChangeAspect="1" noChangeArrowheads="1"/>
          </p:cNvPicPr>
          <p:nvPr userDrawn="1"/>
        </p:nvPicPr>
        <p:blipFill>
          <a:blip r:embed="rId3" cstate="print"/>
          <a:srcRect/>
          <a:stretch>
            <a:fillRect/>
          </a:stretch>
        </p:blipFill>
        <p:spPr bwMode="auto">
          <a:xfrm>
            <a:off x="0" y="0"/>
            <a:ext cx="9144000" cy="5145088"/>
          </a:xfrm>
          <a:prstGeom prst="rect">
            <a:avLst/>
          </a:prstGeom>
          <a:noFill/>
        </p:spPr>
      </p:pic>
      <p:pic>
        <p:nvPicPr>
          <p:cNvPr id="4" name="Picture 3" descr="C:\Users\parth.patel\Desktop\Master-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51640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userDrawn="1"/>
        </p:nvSpPr>
        <p:spPr>
          <a:xfrm>
            <a:off x="596441" y="1851670"/>
            <a:ext cx="2485232" cy="646331"/>
          </a:xfrm>
          <a:prstGeom prst="rect">
            <a:avLst/>
          </a:prstGeom>
          <a:noFill/>
        </p:spPr>
        <p:txBody>
          <a:bodyPr wrap="none" rtlCol="0">
            <a:spAutoFit/>
          </a:bodyPr>
          <a:lstStyle/>
          <a:p>
            <a:r>
              <a:rPr lang="en-GB" sz="3600" b="1" dirty="0">
                <a:solidFill>
                  <a:srgbClr val="00B0F0"/>
                </a:solidFill>
              </a:rPr>
              <a:t>THANK YOU</a:t>
            </a:r>
            <a:endParaRPr lang="en-IN" sz="3600" b="1" dirty="0">
              <a:solidFill>
                <a:srgbClr val="00B0F0"/>
              </a:solidFill>
            </a:endParaRPr>
          </a:p>
        </p:txBody>
      </p:sp>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504" y="8266"/>
            <a:ext cx="4032448" cy="1411356"/>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6269075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4201314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0582096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3786370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4998051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4136518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5920531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8869315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94520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4283981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A01CDD-04CA-124C-8189-628050299E11}" type="datetimeFigureOut">
              <a:rPr lang="en-US" smtClean="0"/>
              <a:pPr/>
              <a:t>3/10/20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31E1766-7457-4747-B845-37C57A64FC7A}" type="slidenum">
              <a:rPr lang="en-US" smtClean="0"/>
              <a:pPr/>
              <a:t>‹#›</a:t>
            </a:fld>
            <a:endParaRPr lang="en-US" dirty="0"/>
          </a:p>
        </p:txBody>
      </p:sp>
    </p:spTree>
    <p:extLst>
      <p:ext uri="{BB962C8B-B14F-4D97-AF65-F5344CB8AC3E}">
        <p14:creationId xmlns:p14="http://schemas.microsoft.com/office/powerpoint/2010/main" val="21886901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3098104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8624827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2640607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9599703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6490416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5434347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0803559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9430800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6442891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416213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91678"/>
            <a:ext cx="7772400" cy="76557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914400" y="1234678"/>
            <a:ext cx="6400800" cy="3394472"/>
          </a:xfrm>
        </p:spPr>
        <p:txBody>
          <a:bodyPr/>
          <a:lstStyle>
            <a:lvl1pPr marL="0" indent="0">
              <a:spcAft>
                <a:spcPts val="900"/>
              </a:spcAft>
              <a:buNone/>
              <a:defRPr sz="1650">
                <a:solidFill>
                  <a:schemeClr val="tx1"/>
                </a:solidFill>
              </a:defRPr>
            </a:lvl1pPr>
            <a:lvl2pPr marL="346472" indent="-3572">
              <a:spcAft>
                <a:spcPts val="900"/>
              </a:spcAft>
              <a:buNone/>
              <a:defRPr sz="1500">
                <a:solidFill>
                  <a:schemeClr val="tx1"/>
                </a:solidFill>
              </a:defRPr>
            </a:lvl2pPr>
            <a:lvl3pPr marL="685800" indent="0">
              <a:buNone/>
              <a:defRPr sz="1350">
                <a:solidFill>
                  <a:schemeClr val="tx1"/>
                </a:solidFill>
              </a:defRPr>
            </a:lvl3pPr>
            <a:lvl4pPr marL="1032272" indent="-3572">
              <a:buNone/>
              <a:defRPr sz="1200">
                <a:solidFill>
                  <a:schemeClr val="tx1"/>
                </a:solidFill>
              </a:defRPr>
            </a:lvl4pPr>
            <a:lvl5pPr marL="1371600"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628650"/>
            <a:ext cx="6400800" cy="228600"/>
          </a:xfrm>
        </p:spPr>
        <p:txBody>
          <a:bodyPr>
            <a:normAutofit/>
          </a:bodyPr>
          <a:lstStyle>
            <a:lvl1pPr>
              <a:buNone/>
              <a:defRPr sz="1125">
                <a:latin typeface="Rockwell" pitchFamily="18" charset="0"/>
              </a:defRPr>
            </a:lvl1pPr>
          </a:lstStyle>
          <a:p>
            <a:pPr lvl="0"/>
            <a:r>
              <a:rPr lang="en-US" dirty="0"/>
              <a:t>Enter subtitle</a:t>
            </a:r>
          </a:p>
        </p:txBody>
      </p:sp>
    </p:spTree>
    <p:extLst>
      <p:ext uri="{BB962C8B-B14F-4D97-AF65-F5344CB8AC3E}">
        <p14:creationId xmlns:p14="http://schemas.microsoft.com/office/powerpoint/2010/main" val="24074746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9932912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4875589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9051586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33929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9032476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41895276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5916294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8638909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8262658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216029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8732019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6419151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556232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9124214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9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9961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60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5468835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61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4467502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62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41300554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63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6246468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4_Title and Content">
    <p:spTree>
      <p:nvGrpSpPr>
        <p:cNvPr id="1" name=""/>
        <p:cNvGrpSpPr/>
        <p:nvPr/>
      </p:nvGrpSpPr>
      <p:grpSpPr>
        <a:xfrm>
          <a:off x="0" y="0"/>
          <a:ext cx="0" cy="0"/>
          <a:chOff x="0" y="0"/>
          <a:chExt cx="0" cy="0"/>
        </a:xfrm>
      </p:grpSpPr>
      <p:pic>
        <p:nvPicPr>
          <p:cNvPr id="2050" name="Picture 2" descr="C:\Users\parth.patel\Desktop\Master-3-01.jpg"/>
          <p:cNvPicPr>
            <a:picLocks noChangeAspect="1" noChangeArrowheads="1"/>
          </p:cNvPicPr>
          <p:nvPr userDrawn="1"/>
        </p:nvPicPr>
        <p:blipFill>
          <a:blip r:embed="rId2" cstate="print"/>
          <a:srcRect/>
          <a:stretch>
            <a:fillRect/>
          </a:stretch>
        </p:blipFill>
        <p:spPr bwMode="auto">
          <a:xfrm>
            <a:off x="0" y="0"/>
            <a:ext cx="9144000" cy="5145088"/>
          </a:xfrm>
          <a:prstGeom prst="rect">
            <a:avLst/>
          </a:prstGeom>
          <a:noFill/>
        </p:spPr>
      </p:pic>
      <p:grpSp>
        <p:nvGrpSpPr>
          <p:cNvPr id="13" name="Group 12"/>
          <p:cNvGrpSpPr/>
          <p:nvPr userDrawn="1"/>
        </p:nvGrpSpPr>
        <p:grpSpPr>
          <a:xfrm>
            <a:off x="277530" y="4904750"/>
            <a:ext cx="4675470" cy="246221"/>
            <a:chOff x="277530" y="4904750"/>
            <a:chExt cx="4675470" cy="246221"/>
          </a:xfrm>
        </p:grpSpPr>
        <p:pic>
          <p:nvPicPr>
            <p:cNvPr id="9" name="Picture 8" descr="D:\IMAGES\usflag.jpg"/>
            <p:cNvPicPr>
              <a:picLocks noChangeAspect="1" noChangeArrowheads="1"/>
            </p:cNvPicPr>
            <p:nvPr userDrawn="1"/>
          </p:nvPicPr>
          <p:blipFill>
            <a:blip r:embed="rId3" cstate="print"/>
            <a:srcRect/>
            <a:stretch>
              <a:fillRect/>
            </a:stretch>
          </p:blipFill>
          <p:spPr bwMode="auto">
            <a:xfrm>
              <a:off x="2452405" y="5000578"/>
              <a:ext cx="165100" cy="90011"/>
            </a:xfrm>
            <a:prstGeom prst="rect">
              <a:avLst/>
            </a:prstGeom>
            <a:noFill/>
          </p:spPr>
        </p:pic>
        <p:pic>
          <p:nvPicPr>
            <p:cNvPr id="10" name="Picture 9" descr="D:\IMAGES\indiaflag.jpg"/>
            <p:cNvPicPr>
              <a:picLocks noChangeAspect="1" noChangeArrowheads="1"/>
            </p:cNvPicPr>
            <p:nvPr userDrawn="1"/>
          </p:nvPicPr>
          <p:blipFill>
            <a:blip r:embed="rId4" cstate="print"/>
            <a:srcRect/>
            <a:stretch>
              <a:fillRect/>
            </a:stretch>
          </p:blipFill>
          <p:spPr bwMode="auto">
            <a:xfrm>
              <a:off x="277530" y="4996006"/>
              <a:ext cx="161925" cy="98583"/>
            </a:xfrm>
            <a:prstGeom prst="rect">
              <a:avLst/>
            </a:prstGeom>
            <a:noFill/>
          </p:spPr>
        </p:pic>
        <p:pic>
          <p:nvPicPr>
            <p:cNvPr id="17" name="Picture 2" descr="C:\Users\janesh.joshi\Desktop\singapore-flag-222-p_1.jpg"/>
            <p:cNvPicPr>
              <a:picLocks noChangeAspect="1" noChangeArrowheads="1"/>
            </p:cNvPicPr>
            <p:nvPr userDrawn="1"/>
          </p:nvPicPr>
          <p:blipFill>
            <a:blip r:embed="rId5" cstate="print"/>
            <a:srcRect/>
            <a:stretch>
              <a:fillRect/>
            </a:stretch>
          </p:blipFill>
          <p:spPr bwMode="auto">
            <a:xfrm>
              <a:off x="1368143" y="4972705"/>
              <a:ext cx="195262" cy="107295"/>
            </a:xfrm>
            <a:prstGeom prst="rect">
              <a:avLst/>
            </a:prstGeom>
            <a:noFill/>
          </p:spPr>
        </p:pic>
        <p:sp>
          <p:nvSpPr>
            <p:cNvPr id="18" name="Rectangle 17"/>
            <p:cNvSpPr/>
            <p:nvPr userDrawn="1"/>
          </p:nvSpPr>
          <p:spPr>
            <a:xfrm>
              <a:off x="387350" y="4904750"/>
              <a:ext cx="4565650" cy="246221"/>
            </a:xfrm>
            <a:prstGeom prst="rect">
              <a:avLst/>
            </a:prstGeom>
          </p:spPr>
          <p:txBody>
            <a:bodyPr wrap="square">
              <a:spAutoFit/>
            </a:bodyPr>
            <a:lstStyle/>
            <a:p>
              <a:pPr algn="l"/>
              <a:r>
                <a:rPr lang="en-US" sz="1000" dirty="0">
                  <a:solidFill>
                    <a:schemeClr val="bg1"/>
                  </a:solidFill>
                </a:rPr>
                <a:t>18008338228              +65 31586636           +1(973) 598-3969           44 203-808-4216</a:t>
              </a:r>
            </a:p>
          </p:txBody>
        </p:sp>
        <p:pic>
          <p:nvPicPr>
            <p:cNvPr id="11" name="Picture 10" descr="D:\IMAGES\ukflag.jpg"/>
            <p:cNvPicPr>
              <a:picLocks noChangeAspect="1" noChangeArrowheads="1"/>
            </p:cNvPicPr>
            <p:nvPr userDrawn="1"/>
          </p:nvPicPr>
          <p:blipFill>
            <a:blip r:embed="rId6" cstate="print"/>
            <a:srcRect/>
            <a:stretch>
              <a:fillRect/>
            </a:stretch>
          </p:blipFill>
          <p:spPr bwMode="auto">
            <a:xfrm>
              <a:off x="3663950" y="4992007"/>
              <a:ext cx="165100" cy="87153"/>
            </a:xfrm>
            <a:prstGeom prst="rect">
              <a:avLst/>
            </a:prstGeom>
            <a:noFill/>
          </p:spPr>
        </p:pic>
      </p:grpSp>
      <p:sp>
        <p:nvSpPr>
          <p:cNvPr id="12" name="TextBox 11"/>
          <p:cNvSpPr txBox="1"/>
          <p:nvPr userDrawn="1"/>
        </p:nvSpPr>
        <p:spPr>
          <a:xfrm>
            <a:off x="5105400" y="4781550"/>
            <a:ext cx="4648200" cy="369332"/>
          </a:xfrm>
          <a:prstGeom prst="rect">
            <a:avLst/>
          </a:prstGeom>
          <a:noFill/>
        </p:spPr>
        <p:txBody>
          <a:bodyPr wrap="square" rtlCol="0">
            <a:spAutoFit/>
          </a:bodyPr>
          <a:lstStyle/>
          <a:p>
            <a:r>
              <a:rPr lang="en-US" dirty="0">
                <a:solidFill>
                  <a:schemeClr val="bg1"/>
                </a:solidFill>
              </a:rPr>
              <a:t>www.cognixia.com • bdg@cognixia.com</a:t>
            </a:r>
          </a:p>
        </p:txBody>
      </p:sp>
    </p:spTree>
    <p:extLst>
      <p:ext uri="{BB962C8B-B14F-4D97-AF65-F5344CB8AC3E}">
        <p14:creationId xmlns:p14="http://schemas.microsoft.com/office/powerpoint/2010/main" val="6070869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Quote" userDrawn="1">
  <p:cSld name="Quote">
    <p:spTree>
      <p:nvGrpSpPr>
        <p:cNvPr id="1" name="Shape 29"/>
        <p:cNvGrpSpPr/>
        <p:nvPr/>
      </p:nvGrpSpPr>
      <p:grpSpPr>
        <a:xfrm>
          <a:off x="0" y="0"/>
          <a:ext cx="0" cy="0"/>
          <a:chOff x="0" y="0"/>
          <a:chExt cx="0" cy="0"/>
        </a:xfrm>
      </p:grpSpPr>
      <p:sp>
        <p:nvSpPr>
          <p:cNvPr id="31" name="Google Shape;31;p6"/>
          <p:cNvSpPr/>
          <p:nvPr userDrawn="1"/>
        </p:nvSpPr>
        <p:spPr>
          <a:xfrm rot="10800000" flipH="1">
            <a:off x="0" y="-10440"/>
            <a:ext cx="9144000" cy="5164387"/>
          </a:xfrm>
          <a:custGeom>
            <a:avLst/>
            <a:gdLst>
              <a:gd name="connsiteX0" fmla="*/ 0 w 328450"/>
              <a:gd name="connsiteY0" fmla="*/ 0 h 206122"/>
              <a:gd name="connsiteX1" fmla="*/ 0 w 328450"/>
              <a:gd name="connsiteY1" fmla="*/ 206122 h 206122"/>
              <a:gd name="connsiteX2" fmla="*/ 328450 w 328450"/>
              <a:gd name="connsiteY2" fmla="*/ 206122 h 206122"/>
              <a:gd name="connsiteX3" fmla="*/ 273309 w 328450"/>
              <a:gd name="connsiteY3" fmla="*/ 331 h 206122"/>
              <a:gd name="connsiteX4" fmla="*/ 0 w 328450"/>
              <a:gd name="connsiteY4" fmla="*/ 0 h 206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450" h="206122" extrusionOk="0">
                <a:moveTo>
                  <a:pt x="0" y="0"/>
                </a:moveTo>
                <a:lnTo>
                  <a:pt x="0" y="206122"/>
                </a:lnTo>
                <a:lnTo>
                  <a:pt x="328450" y="206122"/>
                </a:lnTo>
                <a:cubicBezTo>
                  <a:pt x="310070" y="137525"/>
                  <a:pt x="337817" y="2109"/>
                  <a:pt x="273309" y="331"/>
                </a:cubicBezTo>
                <a:lnTo>
                  <a:pt x="0" y="0"/>
                </a:lnTo>
                <a:close/>
              </a:path>
            </a:pathLst>
          </a:custGeom>
          <a:solidFill>
            <a:srgbClr val="FFFFFF"/>
          </a:solidFill>
          <a:ln>
            <a:noFill/>
          </a:ln>
        </p:spPr>
      </p:sp>
      <p:sp>
        <p:nvSpPr>
          <p:cNvPr id="34" name="Google Shape;34;p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dirty="0"/>
          </a:p>
        </p:txBody>
      </p:sp>
      <p:pic>
        <p:nvPicPr>
          <p:cNvPr id="7" name="Picture 6">
            <a:extLst>
              <a:ext uri="{FF2B5EF4-FFF2-40B4-BE49-F238E27FC236}">
                <a16:creationId xmlns:a16="http://schemas.microsoft.com/office/drawing/2014/main" id="{581800DC-7EC9-7042-B7C7-93B62B2D5D92}"/>
              </a:ext>
            </a:extLst>
          </p:cNvPr>
          <p:cNvPicPr>
            <a:picLocks noChangeAspect="1"/>
          </p:cNvPicPr>
          <p:nvPr userDrawn="1"/>
        </p:nvPicPr>
        <p:blipFill>
          <a:blip r:embed="rId2">
            <a:alphaModFix amt="85000"/>
          </a:blip>
          <a:stretch>
            <a:fillRect/>
          </a:stretch>
        </p:blipFill>
        <p:spPr>
          <a:xfrm>
            <a:off x="8727169" y="4107468"/>
            <a:ext cx="364758" cy="558661"/>
          </a:xfrm>
          <a:prstGeom prst="rect">
            <a:avLst/>
          </a:prstGeom>
        </p:spPr>
      </p:pic>
      <p:sp>
        <p:nvSpPr>
          <p:cNvPr id="8" name="Google Shape;38;p7">
            <a:extLst>
              <a:ext uri="{FF2B5EF4-FFF2-40B4-BE49-F238E27FC236}">
                <a16:creationId xmlns:a16="http://schemas.microsoft.com/office/drawing/2014/main" id="{11A4FF6C-3BF2-B54E-8414-552BB9D87648}"/>
              </a:ext>
            </a:extLst>
          </p:cNvPr>
          <p:cNvSpPr txBox="1">
            <a:spLocks noGrp="1"/>
          </p:cNvSpPr>
          <p:nvPr>
            <p:ph type="title"/>
          </p:nvPr>
        </p:nvSpPr>
        <p:spPr>
          <a:xfrm>
            <a:off x="253408" y="440519"/>
            <a:ext cx="8171174" cy="485700"/>
          </a:xfrm>
          <a:prstGeom prst="rect">
            <a:avLst/>
          </a:prstGeom>
        </p:spPr>
        <p:txBody>
          <a:bodyPr spcFirstLastPara="1" wrap="square" lIns="91425" tIns="91425" rIns="91425" bIns="91425" anchor="b" anchorCtr="0"/>
          <a:lstStyle>
            <a:lvl1pPr lvl="0">
              <a:spcBef>
                <a:spcPts val="0"/>
              </a:spcBef>
              <a:spcAft>
                <a:spcPts val="0"/>
              </a:spcAft>
              <a:buSzPts val="2400"/>
              <a:buNone/>
              <a:defRPr>
                <a:solidFill>
                  <a:schemeClr val="tx1">
                    <a:lumMod val="75000"/>
                    <a:lumOff val="25000"/>
                  </a:schemeClr>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dirty="0"/>
          </a:p>
        </p:txBody>
      </p:sp>
      <p:sp>
        <p:nvSpPr>
          <p:cNvPr id="9" name="Google Shape;39;p7">
            <a:extLst>
              <a:ext uri="{FF2B5EF4-FFF2-40B4-BE49-F238E27FC236}">
                <a16:creationId xmlns:a16="http://schemas.microsoft.com/office/drawing/2014/main" id="{2352EBA3-9EA3-CB4A-969F-79363B8C8143}"/>
              </a:ext>
            </a:extLst>
          </p:cNvPr>
          <p:cNvSpPr txBox="1">
            <a:spLocks noGrp="1"/>
          </p:cNvSpPr>
          <p:nvPr>
            <p:ph type="body" idx="1"/>
          </p:nvPr>
        </p:nvSpPr>
        <p:spPr>
          <a:xfrm>
            <a:off x="253408" y="1205237"/>
            <a:ext cx="8171174" cy="3544614"/>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1600">
                <a:solidFill>
                  <a:schemeClr val="tx1">
                    <a:lumMod val="75000"/>
                    <a:lumOff val="25000"/>
                  </a:schemeClr>
                </a:solidFill>
                <a:latin typeface="Calibri" panose="020F0502020204030204" pitchFamily="34" charset="0"/>
                <a:cs typeface="Calibri" panose="020F0502020204030204" pitchFamily="34" charset="0"/>
              </a:defRPr>
            </a:lvl1pPr>
            <a:lvl2pPr marL="914400" lvl="1" indent="-355600">
              <a:spcBef>
                <a:spcPts val="0"/>
              </a:spcBef>
              <a:spcAft>
                <a:spcPts val="0"/>
              </a:spcAft>
              <a:buSzPts val="2000"/>
              <a:buChar char="▹"/>
              <a:defRPr sz="1400">
                <a:latin typeface="Calibri" panose="020F0502020204030204" pitchFamily="34" charset="0"/>
                <a:cs typeface="Calibri" panose="020F0502020204030204" pitchFamily="34" charset="0"/>
              </a:defRPr>
            </a:lvl2pPr>
            <a:lvl3pPr marL="1371600" lvl="2" indent="-355600">
              <a:spcBef>
                <a:spcPts val="0"/>
              </a:spcBef>
              <a:spcAft>
                <a:spcPts val="0"/>
              </a:spcAft>
              <a:buSzPts val="2000"/>
              <a:buChar char="▹"/>
              <a:defRPr sz="1200">
                <a:latin typeface="Calibri" panose="020F0502020204030204" pitchFamily="34" charset="0"/>
                <a:cs typeface="Calibri" panose="020F0502020204030204" pitchFamily="34" charset="0"/>
              </a:defRPr>
            </a:lvl3pPr>
            <a:lvl4pPr marL="1828800" lvl="3" indent="-355600">
              <a:spcBef>
                <a:spcPts val="0"/>
              </a:spcBef>
              <a:spcAft>
                <a:spcPts val="0"/>
              </a:spcAft>
              <a:buSzPts val="2000"/>
              <a:buChar char="●"/>
              <a:defRPr sz="1200" b="0" i="0" baseline="0">
                <a:latin typeface="Calibri" panose="020F0502020204030204" pitchFamily="34" charset="0"/>
              </a:defRPr>
            </a:lvl4pPr>
            <a:lvl5pPr marL="2286000" lvl="4" indent="-355600">
              <a:spcBef>
                <a:spcPts val="0"/>
              </a:spcBef>
              <a:spcAft>
                <a:spcPts val="0"/>
              </a:spcAft>
              <a:buSzPts val="2000"/>
              <a:buChar char="○"/>
              <a:defRPr sz="1000">
                <a:latin typeface="Calibri" panose="020F0502020204030204" pitchFamily="34" charset="0"/>
                <a:cs typeface="Calibri" panose="020F0502020204030204" pitchFamily="34" charset="0"/>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dirty="0"/>
          </a:p>
        </p:txBody>
      </p:sp>
    </p:spTree>
    <p:extLst>
      <p:ext uri="{BB962C8B-B14F-4D97-AF65-F5344CB8AC3E}">
        <p14:creationId xmlns:p14="http://schemas.microsoft.com/office/powerpoint/2010/main" val="1737717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7904643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6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0A415-7571-E442-8F87-4A48FB0D28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96B7C2-B9B3-C849-B046-CB10C746162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989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545888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3/10/20</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1374407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1.jpe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userDrawn="1"/>
        </p:nvSpPr>
        <p:spPr>
          <a:xfrm>
            <a:off x="7176871" y="4777773"/>
            <a:ext cx="1948803"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www.cognixia.com</a:t>
            </a:r>
          </a:p>
        </p:txBody>
      </p:sp>
      <p:pic>
        <p:nvPicPr>
          <p:cNvPr id="2" name="Picture 1"/>
          <p:cNvPicPr>
            <a:picLocks noChangeAspect="1"/>
          </p:cNvPicPr>
          <p:nvPr userDrawn="1"/>
        </p:nvPicPr>
        <p:blipFill>
          <a:blip r:embed="rId72" cstate="print">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3" name="TextBox 2"/>
          <p:cNvSpPr txBox="1"/>
          <p:nvPr userDrawn="1"/>
        </p:nvSpPr>
        <p:spPr>
          <a:xfrm>
            <a:off x="5292080" y="4777773"/>
            <a:ext cx="3312368" cy="369332"/>
          </a:xfrm>
          <a:prstGeom prst="rect">
            <a:avLst/>
          </a:prstGeom>
          <a:noFill/>
        </p:spPr>
        <p:txBody>
          <a:bodyPr wrap="square" rtlCol="0">
            <a:spAutoFit/>
          </a:bodyPr>
          <a:lstStyle/>
          <a:p>
            <a:pPr algn="r"/>
            <a:r>
              <a:rPr lang="en-IN" dirty="0"/>
              <a:t>www.cognixia.com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9" r:id="rId69"/>
    <p:sldLayoutId id="2147483721" r:id="rId7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tutorials.jenkov.com/java-collections/iterator.html"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docs.oracle.com/javase/8/docs/api/java/util/stream/Stream.html"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s://docs.oracle.com/javase/8/docs/api/java/util/Collection.html" TargetMode="External"/><Relationship Id="rId4" Type="http://schemas.openxmlformats.org/officeDocument/2006/relationships/hyperlink" Target="https://docs.oracle.com/javase/8/docs/api/java/util/function/Supplier.html"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s://docs.oracle.com/javase/8/docs/api/java/util/stream/Stream.html"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docs.oracle.com/javase/8/docs/api/java/util/function/UnaryOperator.html" TargetMode="External"/><Relationship Id="rId5" Type="http://schemas.openxmlformats.org/officeDocument/2006/relationships/hyperlink" Target="https://docs.oracle.com/javase/8/docs/api/java/lang/CharSequence.html" TargetMode="External"/><Relationship Id="rId4" Type="http://schemas.openxmlformats.org/officeDocument/2006/relationships/hyperlink" Target="https://docs.oracle.com/javase/8/docs/api/java/lang/String.html" TargetMode="Externa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hyperlink" Target="https://docs.oracle.com/javase/8/docs/api/java/util/function/Predicate.html#negate--" TargetMode="External"/><Relationship Id="rId3" Type="http://schemas.openxmlformats.org/officeDocument/2006/relationships/hyperlink" Target="https://docs.oracle.com/javase/8/docs/api/java/util/function/Predicate.html" TargetMode="External"/><Relationship Id="rId7" Type="http://schemas.openxmlformats.org/officeDocument/2006/relationships/hyperlink" Target="https://docs.oracle.com/javase/8/docs/api/java/util/Objects.html#equals-java.lang.Object-java.lang.Object-"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docs.oracle.com/javase/8/docs/api/java/lang/Object.html" TargetMode="External"/><Relationship Id="rId5" Type="http://schemas.openxmlformats.org/officeDocument/2006/relationships/hyperlink" Target="https://docs.oracle.com/javase/8/docs/api/java/util/function/Predicate.html#isEqual-java.lang.Object-" TargetMode="External"/><Relationship Id="rId10" Type="http://schemas.openxmlformats.org/officeDocument/2006/relationships/hyperlink" Target="https://docs.oracle.com/javase/8/docs/api/java/util/function/Predicate.html#test-T-" TargetMode="External"/><Relationship Id="rId4" Type="http://schemas.openxmlformats.org/officeDocument/2006/relationships/hyperlink" Target="https://docs.oracle.com/javase/8/docs/api/java/util/function/Predicate.html#and-java.util.function.Predicate-" TargetMode="External"/><Relationship Id="rId9" Type="http://schemas.openxmlformats.org/officeDocument/2006/relationships/hyperlink" Target="https://docs.oracle.com/javase/8/docs/api/java/util/function/Predicate.html#or-java.util.function.Predicate-"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docs.oracle.com/javase/8/docs/api/java/util/function/Function.html" TargetMode="External"/><Relationship Id="rId7" Type="http://schemas.openxmlformats.org/officeDocument/2006/relationships/hyperlink" Target="https://docs.oracle.com/javase/8/docs/api/java/util/function/Function.html#identity--"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docs.oracle.com/javase/8/docs/api/java/util/function/Function.html#compose-java.util.function.Function-" TargetMode="External"/><Relationship Id="rId5" Type="http://schemas.openxmlformats.org/officeDocument/2006/relationships/hyperlink" Target="https://docs.oracle.com/javase/8/docs/api/java/util/function/Function.html#apply-T-" TargetMode="External"/><Relationship Id="rId4" Type="http://schemas.openxmlformats.org/officeDocument/2006/relationships/hyperlink" Target="https://docs.oracle.com/javase/8/docs/api/java/util/function/Function.html#andThen-java.util.function.Function-"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E2EE66-E2D3-1645-BFA5-7E2AE8EB17AD}"/>
              </a:ext>
            </a:extLst>
          </p:cNvPr>
          <p:cNvSpPr>
            <a:spLocks noGrp="1"/>
          </p:cNvSpPr>
          <p:nvPr>
            <p:ph type="title"/>
          </p:nvPr>
        </p:nvSpPr>
        <p:spPr/>
        <p:txBody>
          <a:bodyPr/>
          <a:lstStyle/>
          <a:p>
            <a:r>
              <a:rPr lang="en-US" sz="3200" dirty="0"/>
              <a:t>Advanced Java Concepts</a:t>
            </a:r>
          </a:p>
        </p:txBody>
      </p:sp>
    </p:spTree>
    <p:extLst>
      <p:ext uri="{BB962C8B-B14F-4D97-AF65-F5344CB8AC3E}">
        <p14:creationId xmlns:p14="http://schemas.microsoft.com/office/powerpoint/2010/main" val="1569470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r>
              <a:rPr lang="en-US" altLang="en-US" sz="3600" dirty="0">
                <a:solidFill>
                  <a:schemeClr val="bg1"/>
                </a:solidFill>
              </a:rPr>
              <a:t>Threads</a:t>
            </a:r>
          </a:p>
        </p:txBody>
      </p:sp>
      <p:sp>
        <p:nvSpPr>
          <p:cNvPr id="13315" name="Rectangle 3"/>
          <p:cNvSpPr>
            <a:spLocks noGrp="1" noChangeArrowheads="1"/>
          </p:cNvSpPr>
          <p:nvPr>
            <p:ph type="body" idx="4294967295"/>
          </p:nvPr>
        </p:nvSpPr>
        <p:spPr>
          <a:xfrm>
            <a:off x="395536" y="843558"/>
            <a:ext cx="8424936" cy="2833688"/>
          </a:xfrm>
        </p:spPr>
        <p:txBody>
          <a:bodyPr>
            <a:normAutofit/>
          </a:bodyPr>
          <a:lstStyle/>
          <a:p>
            <a:r>
              <a:rPr lang="en-US" altLang="en-US" sz="1800" dirty="0">
                <a:cs typeface="Arial" panose="020B0604020202020204" pitchFamily="34" charset="0"/>
              </a:rPr>
              <a:t>Threads allow the program to run tasks in parallel</a:t>
            </a:r>
          </a:p>
          <a:p>
            <a:r>
              <a:rPr lang="en-US" altLang="en-US" sz="1800" dirty="0">
                <a:cs typeface="Arial" panose="020B0604020202020204" pitchFamily="34" charset="0"/>
              </a:rPr>
              <a:t>In many cases threads need to be synchronized, that is, be kept not to handle the same data in memory concurrently</a:t>
            </a:r>
          </a:p>
          <a:p>
            <a:r>
              <a:rPr lang="en-US" altLang="en-US" sz="1800" dirty="0">
                <a:cs typeface="Arial" panose="020B0604020202020204" pitchFamily="34" charset="0"/>
              </a:rPr>
              <a:t>There are cases in which a thread needs to wait for another thread before proceeding</a:t>
            </a:r>
          </a:p>
          <a:p>
            <a:pPr lvl="2">
              <a:buFontTx/>
              <a:buNone/>
            </a:pPr>
            <a:endParaRPr lang="en-US" altLang="en-US" sz="1800" dirty="0">
              <a:cs typeface="Arial" panose="020B0604020202020204" pitchFamily="34" charset="0"/>
            </a:endParaRPr>
          </a:p>
          <a:p>
            <a:pPr lvl="2">
              <a:buFontTx/>
              <a:buNone/>
            </a:pPr>
            <a:endParaRPr lang="en-US" altLang="en-US" sz="1800" dirty="0">
              <a:cs typeface="Arial" panose="020B0604020202020204" pitchFamily="34" charset="0"/>
            </a:endParaRPr>
          </a:p>
        </p:txBody>
      </p:sp>
    </p:spTree>
    <p:extLst>
      <p:ext uri="{BB962C8B-B14F-4D97-AF65-F5344CB8AC3E}">
        <p14:creationId xmlns:p14="http://schemas.microsoft.com/office/powerpoint/2010/main" val="665649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3478"/>
            <a:ext cx="6804248" cy="504056"/>
          </a:xfrm>
        </p:spPr>
        <p:txBody>
          <a:bodyPr/>
          <a:lstStyle/>
          <a:p>
            <a:r>
              <a:rPr lang="en-US" dirty="0"/>
              <a:t>Function Composition Example: </a:t>
            </a:r>
            <a:r>
              <a:rPr lang="en-US" b="1" dirty="0" err="1"/>
              <a:t>andThen</a:t>
            </a:r>
            <a:endParaRPr lang="en-US" dirty="0"/>
          </a:p>
        </p:txBody>
      </p:sp>
      <p:sp>
        <p:nvSpPr>
          <p:cNvPr id="5" name="Content Placeholder 4"/>
          <p:cNvSpPr>
            <a:spLocks noGrp="1"/>
          </p:cNvSpPr>
          <p:nvPr>
            <p:ph idx="4294967295"/>
          </p:nvPr>
        </p:nvSpPr>
        <p:spPr>
          <a:xfrm>
            <a:off x="610777" y="627534"/>
            <a:ext cx="7886700" cy="1133475"/>
          </a:xfrm>
        </p:spPr>
        <p:txBody>
          <a:bodyPr>
            <a:noAutofit/>
          </a:bodyPr>
          <a:lstStyle/>
          <a:p>
            <a:r>
              <a:rPr lang="en-US" sz="1600" dirty="0" err="1"/>
              <a:t>andThen</a:t>
            </a:r>
            <a:r>
              <a:rPr lang="en-US" sz="1600" dirty="0"/>
              <a:t>() method works </a:t>
            </a:r>
            <a:r>
              <a:rPr lang="en-US" sz="1600" b="1" dirty="0"/>
              <a:t>opposite</a:t>
            </a:r>
            <a:r>
              <a:rPr lang="en-US" sz="1600" dirty="0"/>
              <a:t> of the compose() method:</a:t>
            </a:r>
          </a:p>
          <a:p>
            <a:pPr lvl="1"/>
            <a:r>
              <a:rPr lang="en-US" sz="1600" dirty="0" err="1"/>
              <a:t>a.andThen</a:t>
            </a:r>
            <a:r>
              <a:rPr lang="en-US" sz="1600" dirty="0"/>
              <a:t>(b) is the same as calling </a:t>
            </a:r>
            <a:r>
              <a:rPr lang="en-US" sz="1600" dirty="0" err="1"/>
              <a:t>b.compose</a:t>
            </a:r>
            <a:r>
              <a:rPr lang="en-US" sz="1600" dirty="0"/>
              <a:t>(a) . </a:t>
            </a:r>
          </a:p>
          <a:p>
            <a:r>
              <a:rPr lang="en-US" sz="1600" dirty="0"/>
              <a:t>A Function composed with </a:t>
            </a:r>
            <a:r>
              <a:rPr lang="en-US" sz="1600" dirty="0" err="1"/>
              <a:t>andThen</a:t>
            </a:r>
            <a:r>
              <a:rPr lang="en-US" sz="1600" dirty="0"/>
              <a:t>() will </a:t>
            </a:r>
            <a:r>
              <a:rPr lang="en-US" sz="1600" b="1" dirty="0"/>
              <a:t>first</a:t>
            </a:r>
            <a:r>
              <a:rPr lang="en-US" sz="1600" dirty="0"/>
              <a:t> call the Function that </a:t>
            </a:r>
            <a:r>
              <a:rPr lang="en-US" sz="1600" dirty="0" err="1"/>
              <a:t>andThen</a:t>
            </a:r>
            <a:r>
              <a:rPr lang="en-US" sz="1600" dirty="0"/>
              <a:t>() was called on, </a:t>
            </a:r>
          </a:p>
          <a:p>
            <a:pPr lvl="1"/>
            <a:r>
              <a:rPr lang="en-US" sz="1600" dirty="0"/>
              <a:t>and then it will call the Function passed as parameter to the </a:t>
            </a:r>
            <a:r>
              <a:rPr lang="en-US" sz="1600" dirty="0" err="1"/>
              <a:t>andThen</a:t>
            </a:r>
            <a:r>
              <a:rPr lang="en-US" sz="1600" dirty="0"/>
              <a:t>() method</a:t>
            </a:r>
          </a:p>
        </p:txBody>
      </p:sp>
      <p:sp>
        <p:nvSpPr>
          <p:cNvPr id="8" name="Slide Number Placeholder 7"/>
          <p:cNvSpPr>
            <a:spLocks noGrp="1"/>
          </p:cNvSpPr>
          <p:nvPr>
            <p:ph type="sldNum" sz="quarter" idx="12"/>
          </p:nvPr>
        </p:nvSpPr>
        <p:spPr/>
        <p:txBody>
          <a:bodyPr/>
          <a:lstStyle/>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593930969"/>
              </p:ext>
            </p:extLst>
          </p:nvPr>
        </p:nvGraphicFramePr>
        <p:xfrm>
          <a:off x="604419" y="2139702"/>
          <a:ext cx="7893058" cy="1636336"/>
        </p:xfrm>
        <a:graphic>
          <a:graphicData uri="http://schemas.openxmlformats.org/drawingml/2006/table">
            <a:tbl>
              <a:tblPr/>
              <a:tblGrid>
                <a:gridCol w="168216">
                  <a:extLst>
                    <a:ext uri="{9D8B030D-6E8A-4147-A177-3AD203B41FA5}">
                      <a16:colId xmlns:a16="http://schemas.microsoft.com/office/drawing/2014/main" val="20000"/>
                    </a:ext>
                  </a:extLst>
                </a:gridCol>
                <a:gridCol w="7724842">
                  <a:extLst>
                    <a:ext uri="{9D8B030D-6E8A-4147-A177-3AD203B41FA5}">
                      <a16:colId xmlns:a16="http://schemas.microsoft.com/office/drawing/2014/main" val="20001"/>
                    </a:ext>
                  </a:extLst>
                </a:gridCol>
              </a:tblGrid>
              <a:tr h="1582997">
                <a:tc>
                  <a:txBody>
                    <a:bodyPr/>
                    <a:lstStyle/>
                    <a:p>
                      <a:pPr algn="r" fontAlgn="t"/>
                      <a:r>
                        <a:rPr lang="en-US" sz="1400" dirty="0">
                          <a:effectLst/>
                          <a:latin typeface="Consolas" panose="020B0609020204030204" pitchFamily="49" charset="0"/>
                        </a:rPr>
                        <a:t>1 2 3 4 5 6 7 </a:t>
                      </a:r>
                    </a:p>
                  </a:txBody>
                  <a:tcPr marL="71408" marR="71408" marT="71408" marB="71408">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tc>
                  <a:txBody>
                    <a:bodyPr/>
                    <a:lstStyle/>
                    <a:p>
                      <a:pPr algn="l" fontAlgn="t"/>
                      <a:r>
                        <a:rPr lang="en-US" sz="1400" dirty="0">
                          <a:effectLst/>
                          <a:latin typeface="Consolas" panose="020B0609020204030204" pitchFamily="49" charset="0"/>
                        </a:rPr>
                        <a:t>Function&lt;Integer, Integer&gt; multiply = (value) -&gt; value * </a:t>
                      </a:r>
                      <a:r>
                        <a:rPr lang="en-US" sz="1400" dirty="0">
                          <a:solidFill>
                            <a:srgbClr val="000000"/>
                          </a:solidFill>
                          <a:effectLst/>
                          <a:latin typeface="Consolas" panose="020B0609020204030204" pitchFamily="49" charset="0"/>
                        </a:rPr>
                        <a:t>2</a:t>
                      </a:r>
                      <a:r>
                        <a:rPr lang="en-US" sz="1400" dirty="0">
                          <a:effectLst/>
                          <a:latin typeface="Consolas" panose="020B0609020204030204" pitchFamily="49" charset="0"/>
                        </a:rPr>
                        <a:t>; </a:t>
                      </a:r>
                    </a:p>
                    <a:p>
                      <a:pPr algn="l" fontAlgn="t"/>
                      <a:r>
                        <a:rPr lang="en-US" sz="1400" dirty="0">
                          <a:effectLst/>
                          <a:latin typeface="Consolas" panose="020B0609020204030204" pitchFamily="49" charset="0"/>
                        </a:rPr>
                        <a:t>Function&lt;Integer, Integer&gt; add = (value) -&gt; value + </a:t>
                      </a:r>
                      <a:r>
                        <a:rPr lang="en-US" sz="1400" dirty="0">
                          <a:solidFill>
                            <a:srgbClr val="000000"/>
                          </a:solidFill>
                          <a:effectLst/>
                          <a:latin typeface="Consolas" panose="020B0609020204030204" pitchFamily="49" charset="0"/>
                        </a:rPr>
                        <a:t>3</a:t>
                      </a:r>
                      <a:r>
                        <a:rPr lang="en-US" sz="1400" dirty="0">
                          <a:effectLst/>
                          <a:latin typeface="Consolas" panose="020B0609020204030204" pitchFamily="49" charset="0"/>
                        </a:rPr>
                        <a:t>; </a:t>
                      </a:r>
                    </a:p>
                    <a:p>
                      <a:pPr algn="l" fontAlgn="t"/>
                      <a:endParaRPr lang="en-US" sz="1400" dirty="0">
                        <a:effectLst/>
                        <a:latin typeface="Consolas" panose="020B0609020204030204" pitchFamily="49" charset="0"/>
                      </a:endParaRPr>
                    </a:p>
                    <a:p>
                      <a:pPr algn="l" fontAlgn="t"/>
                      <a:r>
                        <a:rPr lang="en-US" sz="1400" dirty="0">
                          <a:effectLst/>
                          <a:latin typeface="Consolas" panose="020B0609020204030204" pitchFamily="49" charset="0"/>
                        </a:rPr>
                        <a:t>Function&lt;Integer, Integer&gt; </a:t>
                      </a:r>
                      <a:r>
                        <a:rPr lang="en-US" sz="1400" dirty="0" err="1">
                          <a:effectLst/>
                          <a:latin typeface="Consolas" panose="020B0609020204030204" pitchFamily="49" charset="0"/>
                        </a:rPr>
                        <a:t>multiplyThenAdd</a:t>
                      </a:r>
                      <a:r>
                        <a:rPr lang="en-US" sz="1400" dirty="0">
                          <a:effectLst/>
                          <a:latin typeface="Consolas" panose="020B0609020204030204" pitchFamily="49" charset="0"/>
                        </a:rPr>
                        <a:t> = </a:t>
                      </a:r>
                      <a:r>
                        <a:rPr lang="en-US" sz="1400" dirty="0" err="1">
                          <a:effectLst/>
                          <a:latin typeface="Consolas" panose="020B0609020204030204" pitchFamily="49" charset="0"/>
                        </a:rPr>
                        <a:t>multiply.</a:t>
                      </a:r>
                      <a:r>
                        <a:rPr lang="en-US" sz="1400" b="1" dirty="0" err="1">
                          <a:effectLst/>
                          <a:latin typeface="Consolas" panose="020B0609020204030204" pitchFamily="49" charset="0"/>
                        </a:rPr>
                        <a:t>andThen</a:t>
                      </a:r>
                      <a:r>
                        <a:rPr lang="en-US" sz="1400" dirty="0">
                          <a:effectLst/>
                          <a:latin typeface="Consolas" panose="020B0609020204030204" pitchFamily="49" charset="0"/>
                        </a:rPr>
                        <a:t>(add); </a:t>
                      </a:r>
                    </a:p>
                    <a:p>
                      <a:pPr algn="l" fontAlgn="t"/>
                      <a:endParaRPr lang="en-US" sz="1400" dirty="0">
                        <a:effectLst/>
                        <a:latin typeface="Consolas" panose="020B0609020204030204" pitchFamily="49" charset="0"/>
                      </a:endParaRPr>
                    </a:p>
                    <a:p>
                      <a:pPr algn="l" fontAlgn="t"/>
                      <a:r>
                        <a:rPr lang="en-US" sz="1400" dirty="0">
                          <a:effectLst/>
                          <a:latin typeface="Consolas" panose="020B0609020204030204" pitchFamily="49" charset="0"/>
                        </a:rPr>
                        <a:t>Integer result2 = </a:t>
                      </a:r>
                      <a:r>
                        <a:rPr lang="en-US" sz="1400" dirty="0" err="1">
                          <a:effectLst/>
                          <a:latin typeface="Consolas" panose="020B0609020204030204" pitchFamily="49" charset="0"/>
                        </a:rPr>
                        <a:t>multiplyThenAdd.apply</a:t>
                      </a:r>
                      <a:r>
                        <a:rPr lang="en-US" sz="1400" dirty="0">
                          <a:effectLst/>
                          <a:latin typeface="Consolas" panose="020B0609020204030204" pitchFamily="49" charset="0"/>
                        </a:rPr>
                        <a:t>(</a:t>
                      </a:r>
                      <a:r>
                        <a:rPr lang="en-US" sz="1400" dirty="0">
                          <a:solidFill>
                            <a:srgbClr val="000000"/>
                          </a:solidFill>
                          <a:effectLst/>
                          <a:latin typeface="Consolas" panose="020B0609020204030204" pitchFamily="49" charset="0"/>
                        </a:rPr>
                        <a:t>3</a:t>
                      </a:r>
                      <a:r>
                        <a:rPr lang="en-US" sz="1400" dirty="0">
                          <a:effectLst/>
                          <a:latin typeface="Consolas" panose="020B0609020204030204" pitchFamily="49" charset="0"/>
                        </a:rPr>
                        <a:t>); </a:t>
                      </a:r>
                    </a:p>
                    <a:p>
                      <a:pPr algn="l" fontAlgn="t"/>
                      <a:r>
                        <a:rPr lang="en-US" sz="1400" dirty="0" err="1">
                          <a:effectLst/>
                          <a:latin typeface="Consolas" panose="020B0609020204030204" pitchFamily="49" charset="0"/>
                        </a:rPr>
                        <a:t>System.out.println</a:t>
                      </a:r>
                      <a:r>
                        <a:rPr lang="en-US" sz="1400" dirty="0">
                          <a:effectLst/>
                          <a:latin typeface="Consolas" panose="020B0609020204030204" pitchFamily="49" charset="0"/>
                        </a:rPr>
                        <a:t>(result2);</a:t>
                      </a:r>
                    </a:p>
                  </a:txBody>
                  <a:tcPr marL="71408" marR="71408" marT="71408" marB="71408">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0"/>
                  </a:ext>
                </a:extLst>
              </a:tr>
            </a:tbl>
          </a:graphicData>
        </a:graphic>
      </p:graphicFrame>
      <p:sp>
        <p:nvSpPr>
          <p:cNvPr id="9" name="TextBox 8"/>
          <p:cNvSpPr txBox="1"/>
          <p:nvPr/>
        </p:nvSpPr>
        <p:spPr>
          <a:xfrm>
            <a:off x="604419" y="3848046"/>
            <a:ext cx="8257484" cy="1077218"/>
          </a:xfrm>
          <a:prstGeom prst="rect">
            <a:avLst/>
          </a:prstGeom>
          <a:noFill/>
        </p:spPr>
        <p:txBody>
          <a:bodyPr wrap="square" rtlCol="0">
            <a:spAutoFit/>
          </a:bodyPr>
          <a:lstStyle/>
          <a:p>
            <a:pPr marL="214313" indent="-214313">
              <a:buFont typeface="Arial" panose="020B0604020202020204" pitchFamily="34" charset="0"/>
              <a:buChar char="•"/>
            </a:pPr>
            <a:r>
              <a:rPr lang="en-US" sz="1600" dirty="0" err="1"/>
              <a:t>andThen</a:t>
            </a:r>
            <a:r>
              <a:rPr lang="en-US" sz="1600" dirty="0"/>
              <a:t>() method is called on the multiply Function to compose a new Function, </a:t>
            </a:r>
          </a:p>
          <a:p>
            <a:pPr marL="557213" lvl="1" indent="-214313">
              <a:buFont typeface="Arial" panose="020B0604020202020204" pitchFamily="34" charset="0"/>
              <a:buChar char="•"/>
            </a:pPr>
            <a:r>
              <a:rPr lang="en-US" sz="1600" dirty="0"/>
              <a:t>passing the add Function as parameter to </a:t>
            </a:r>
            <a:r>
              <a:rPr lang="en-US" sz="1600" dirty="0" err="1"/>
              <a:t>andThen</a:t>
            </a:r>
            <a:r>
              <a:rPr lang="en-US" sz="1600" dirty="0"/>
              <a:t>().</a:t>
            </a:r>
          </a:p>
          <a:p>
            <a:pPr marL="214313" indent="-214313">
              <a:buFont typeface="Arial" panose="020B0604020202020204" pitchFamily="34" charset="0"/>
              <a:buChar char="•"/>
            </a:pPr>
            <a:r>
              <a:rPr lang="en-US" sz="1600" dirty="0"/>
              <a:t>Calling the Function composed by </a:t>
            </a:r>
            <a:r>
              <a:rPr lang="en-US" sz="1600" dirty="0" err="1"/>
              <a:t>andThen</a:t>
            </a:r>
            <a:r>
              <a:rPr lang="en-US" sz="1600" dirty="0"/>
              <a:t>() with the value 3 will result in:</a:t>
            </a:r>
          </a:p>
          <a:p>
            <a:pPr marL="557213" lvl="1" indent="-214313">
              <a:buFont typeface="Arial" panose="020B0604020202020204" pitchFamily="34" charset="0"/>
              <a:buChar char="•"/>
            </a:pPr>
            <a:r>
              <a:rPr lang="en-US" sz="1600" dirty="0"/>
              <a:t>3 * 2 + 3 = 9.</a:t>
            </a:r>
          </a:p>
        </p:txBody>
      </p:sp>
    </p:spTree>
    <p:extLst>
      <p:ext uri="{BB962C8B-B14F-4D97-AF65-F5344CB8AC3E}">
        <p14:creationId xmlns:p14="http://schemas.microsoft.com/office/powerpoint/2010/main" val="294473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3478"/>
            <a:ext cx="5940152" cy="504056"/>
          </a:xfrm>
        </p:spPr>
        <p:txBody>
          <a:bodyPr/>
          <a:lstStyle/>
          <a:p>
            <a:r>
              <a:rPr lang="en-US" dirty="0"/>
              <a:t>Java Consumer/Supplier Interfaces</a:t>
            </a:r>
          </a:p>
        </p:txBody>
      </p:sp>
      <p:sp>
        <p:nvSpPr>
          <p:cNvPr id="5" name="Content Placeholder 4"/>
          <p:cNvSpPr>
            <a:spLocks noGrp="1"/>
          </p:cNvSpPr>
          <p:nvPr>
            <p:ph idx="4294967295"/>
          </p:nvPr>
        </p:nvSpPr>
        <p:spPr>
          <a:xfrm>
            <a:off x="323528" y="843558"/>
            <a:ext cx="7886700" cy="3262312"/>
          </a:xfrm>
        </p:spPr>
        <p:txBody>
          <a:bodyPr>
            <a:noAutofit/>
          </a:bodyPr>
          <a:lstStyle/>
          <a:p>
            <a:r>
              <a:rPr lang="en-US" sz="1800" dirty="0"/>
              <a:t>Two Interfaces that follow the producer-consumer paradigm.</a:t>
            </a:r>
          </a:p>
          <a:p>
            <a:r>
              <a:rPr lang="en-US" sz="1800" dirty="0"/>
              <a:t>Consumer&lt;T&gt;: (</a:t>
            </a:r>
            <a:r>
              <a:rPr lang="en-US" sz="1800" dirty="0" err="1"/>
              <a:t>BiConsumer</a:t>
            </a:r>
            <a:r>
              <a:rPr lang="en-US" sz="1800" dirty="0"/>
              <a:t>&lt;T,R&gt;)</a:t>
            </a:r>
          </a:p>
          <a:p>
            <a:pPr lvl="1"/>
            <a:r>
              <a:rPr lang="en-US" sz="1800" dirty="0"/>
              <a:t>Represents an operation that accepts a single input argument and returns no result.</a:t>
            </a:r>
          </a:p>
          <a:p>
            <a:pPr lvl="1"/>
            <a:r>
              <a:rPr lang="en-US" sz="1800" dirty="0"/>
              <a:t>Since the interface does not return a result, the item is ‘consumed’</a:t>
            </a:r>
          </a:p>
          <a:p>
            <a:pPr lvl="1"/>
            <a:r>
              <a:rPr lang="en-US" sz="1800" dirty="0"/>
              <a:t>Function: void accept(T t) (void accept(T </a:t>
            </a:r>
            <a:r>
              <a:rPr lang="en-US" sz="1800" dirty="0" err="1"/>
              <a:t>t</a:t>
            </a:r>
            <a:r>
              <a:rPr lang="en-US" sz="1800" dirty="0"/>
              <a:t>, U u))</a:t>
            </a:r>
          </a:p>
          <a:p>
            <a:r>
              <a:rPr lang="en-US" sz="1800" dirty="0"/>
              <a:t>Supplier&lt;T&gt;:</a:t>
            </a:r>
          </a:p>
          <a:p>
            <a:pPr lvl="1"/>
            <a:r>
              <a:rPr lang="en-US" sz="1800" dirty="0"/>
              <a:t>Represents a supplier of results. </a:t>
            </a:r>
          </a:p>
          <a:p>
            <a:pPr lvl="1"/>
            <a:r>
              <a:rPr lang="en-US" sz="1800" dirty="0"/>
              <a:t>Execution of get() generates T and returns it.</a:t>
            </a:r>
          </a:p>
          <a:p>
            <a:pPr lvl="1"/>
            <a:r>
              <a:rPr lang="en-US" sz="1800" dirty="0"/>
              <a:t>Function: T get()</a:t>
            </a:r>
          </a:p>
        </p:txBody>
      </p:sp>
      <p:sp>
        <p:nvSpPr>
          <p:cNvPr id="8" name="Slide Number Placeholder 7"/>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21652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Supplier/Consumer Example</a:t>
            </a:r>
          </a:p>
        </p:txBody>
      </p:sp>
      <p:sp>
        <p:nvSpPr>
          <p:cNvPr id="8" name="Slide Number Placeholder 7"/>
          <p:cNvSpPr>
            <a:spLocks noGrp="1"/>
          </p:cNvSpPr>
          <p:nvPr>
            <p:ph type="sldNum" sz="quarter" idx="12"/>
          </p:nvPr>
        </p:nvSpPr>
        <p:spPr/>
        <p:txBody>
          <a:bodyPr/>
          <a:lstStyle/>
          <a:p>
            <a:endParaRPr lang="en-US" dirty="0"/>
          </a:p>
        </p:txBody>
      </p:sp>
      <p:sp>
        <p:nvSpPr>
          <p:cNvPr id="2" name="Content Placeholder 1"/>
          <p:cNvSpPr>
            <a:spLocks noGrp="1" noChangeArrowheads="1"/>
          </p:cNvSpPr>
          <p:nvPr>
            <p:ph idx="4294967295"/>
          </p:nvPr>
        </p:nvSpPr>
        <p:spPr bwMode="auto">
          <a:xfrm>
            <a:off x="1115616" y="771550"/>
            <a:ext cx="7640637" cy="3810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indent="0" defTabSz="685800" eaLnBrk="0" fontAlgn="base" hangingPunct="0">
              <a:spcBef>
                <a:spcPct val="0"/>
              </a:spcBef>
              <a:spcAft>
                <a:spcPct val="0"/>
              </a:spcAft>
              <a:buNone/>
            </a:pPr>
            <a:r>
              <a:rPr lang="en-US" altLang="en-US" sz="1350" i="1" dirty="0">
                <a:solidFill>
                  <a:srgbClr val="808080"/>
                </a:solidFill>
                <a:latin typeface="Courier New" panose="02070309020205020404" pitchFamily="49" charset="0"/>
                <a:cs typeface="Courier New" panose="02070309020205020404" pitchFamily="49" charset="0"/>
              </a:rPr>
              <a:t>//Supplier implemented to generate Fibonacci sequence</a:t>
            </a:r>
            <a:br>
              <a:rPr lang="en-US" altLang="en-US" sz="1350" i="1" dirty="0">
                <a:solidFill>
                  <a:srgbClr val="808080"/>
                </a:solidFill>
                <a:latin typeface="Courier New" panose="02070309020205020404" pitchFamily="49" charset="0"/>
                <a:cs typeface="Courier New" panose="02070309020205020404" pitchFamily="49" charset="0"/>
              </a:rPr>
            </a:br>
            <a:r>
              <a:rPr lang="en-US" altLang="en-US" sz="1350" dirty="0">
                <a:solidFill>
                  <a:srgbClr val="000000"/>
                </a:solidFill>
                <a:latin typeface="Courier New" panose="02070309020205020404" pitchFamily="49" charset="0"/>
                <a:cs typeface="Courier New" panose="02070309020205020404" pitchFamily="49" charset="0"/>
              </a:rPr>
              <a:t>Supplier&lt;Long&gt; </a:t>
            </a:r>
            <a:r>
              <a:rPr lang="en-US" altLang="en-US" sz="1350" dirty="0" err="1">
                <a:solidFill>
                  <a:srgbClr val="000000"/>
                </a:solidFill>
                <a:latin typeface="Courier New" panose="02070309020205020404" pitchFamily="49" charset="0"/>
                <a:cs typeface="Courier New" panose="02070309020205020404" pitchFamily="49" charset="0"/>
              </a:rPr>
              <a:t>fibonacciSupplier</a:t>
            </a:r>
            <a:r>
              <a:rPr lang="en-US" altLang="en-US" sz="1350" dirty="0">
                <a:solidFill>
                  <a:srgbClr val="000000"/>
                </a:solidFill>
                <a:latin typeface="Courier New" panose="02070309020205020404" pitchFamily="49" charset="0"/>
                <a:cs typeface="Courier New" panose="02070309020205020404" pitchFamily="49" charset="0"/>
              </a:rPr>
              <a:t> = </a:t>
            </a:r>
            <a:r>
              <a:rPr lang="en-US" altLang="en-US" sz="1350" b="1" dirty="0">
                <a:solidFill>
                  <a:srgbClr val="000080"/>
                </a:solidFill>
                <a:latin typeface="Courier New" panose="02070309020205020404" pitchFamily="49" charset="0"/>
                <a:cs typeface="Courier New" panose="02070309020205020404" pitchFamily="49" charset="0"/>
              </a:rPr>
              <a:t>new </a:t>
            </a:r>
            <a:r>
              <a:rPr lang="en-US" altLang="en-US" sz="1350" dirty="0">
                <a:solidFill>
                  <a:srgbClr val="000000"/>
                </a:solidFill>
                <a:latin typeface="Courier New" panose="02070309020205020404" pitchFamily="49" charset="0"/>
                <a:cs typeface="Courier New" panose="02070309020205020404" pitchFamily="49" charset="0"/>
              </a:rPr>
              <a:t>Supplier&lt;Long&gt;() {</a:t>
            </a:r>
            <a:br>
              <a:rPr lang="en-US" altLang="en-US" sz="1350" dirty="0">
                <a:solidFill>
                  <a:srgbClr val="000000"/>
                </a:solidFill>
                <a:latin typeface="Courier New" panose="02070309020205020404" pitchFamily="49" charset="0"/>
                <a:cs typeface="Courier New" panose="02070309020205020404" pitchFamily="49" charset="0"/>
              </a:rPr>
            </a:br>
            <a:r>
              <a:rPr lang="en-US" altLang="en-US" sz="1350" dirty="0">
                <a:solidFill>
                  <a:srgbClr val="000000"/>
                </a:solidFill>
                <a:latin typeface="Courier New" panose="02070309020205020404" pitchFamily="49" charset="0"/>
                <a:cs typeface="Courier New" panose="02070309020205020404" pitchFamily="49" charset="0"/>
              </a:rPr>
              <a:t>    </a:t>
            </a:r>
            <a:r>
              <a:rPr lang="en-US" altLang="en-US" sz="1350" b="1" dirty="0">
                <a:solidFill>
                  <a:srgbClr val="000080"/>
                </a:solidFill>
                <a:latin typeface="Courier New" panose="02070309020205020404" pitchFamily="49" charset="0"/>
                <a:cs typeface="Courier New" panose="02070309020205020404" pitchFamily="49" charset="0"/>
              </a:rPr>
              <a:t>long </a:t>
            </a:r>
            <a:r>
              <a:rPr lang="en-US" altLang="en-US" sz="1350" b="1" dirty="0">
                <a:solidFill>
                  <a:srgbClr val="660E7A"/>
                </a:solidFill>
                <a:latin typeface="Courier New" panose="02070309020205020404" pitchFamily="49" charset="0"/>
                <a:cs typeface="Courier New" panose="02070309020205020404" pitchFamily="49" charset="0"/>
              </a:rPr>
              <a:t>n1 </a:t>
            </a:r>
            <a:r>
              <a:rPr lang="en-US" altLang="en-US" sz="1350" dirty="0">
                <a:solidFill>
                  <a:srgbClr val="000000"/>
                </a:solidFill>
                <a:latin typeface="Courier New" panose="02070309020205020404" pitchFamily="49" charset="0"/>
                <a:cs typeface="Courier New" panose="02070309020205020404" pitchFamily="49" charset="0"/>
              </a:rPr>
              <a:t>= </a:t>
            </a:r>
            <a:r>
              <a:rPr lang="en-US" altLang="en-US" sz="1350" dirty="0">
                <a:solidFill>
                  <a:srgbClr val="0000FF"/>
                </a:solidFill>
                <a:latin typeface="Courier New" panose="02070309020205020404" pitchFamily="49" charset="0"/>
                <a:cs typeface="Courier New" panose="02070309020205020404" pitchFamily="49" charset="0"/>
              </a:rPr>
              <a:t>1</a:t>
            </a:r>
            <a:r>
              <a:rPr lang="en-US" altLang="en-US" sz="1350" dirty="0">
                <a:solidFill>
                  <a:srgbClr val="000000"/>
                </a:solidFill>
                <a:latin typeface="Courier New" panose="02070309020205020404" pitchFamily="49" charset="0"/>
                <a:cs typeface="Courier New" panose="02070309020205020404" pitchFamily="49" charset="0"/>
              </a:rPr>
              <a:t>;</a:t>
            </a:r>
            <a:br>
              <a:rPr lang="en-US" altLang="en-US" sz="1350" dirty="0">
                <a:solidFill>
                  <a:srgbClr val="000000"/>
                </a:solidFill>
                <a:latin typeface="Courier New" panose="02070309020205020404" pitchFamily="49" charset="0"/>
                <a:cs typeface="Courier New" panose="02070309020205020404" pitchFamily="49" charset="0"/>
              </a:rPr>
            </a:br>
            <a:r>
              <a:rPr lang="en-US" altLang="en-US" sz="1350" dirty="0">
                <a:solidFill>
                  <a:srgbClr val="000000"/>
                </a:solidFill>
                <a:latin typeface="Courier New" panose="02070309020205020404" pitchFamily="49" charset="0"/>
                <a:cs typeface="Courier New" panose="02070309020205020404" pitchFamily="49" charset="0"/>
              </a:rPr>
              <a:t>    </a:t>
            </a:r>
            <a:r>
              <a:rPr lang="en-US" altLang="en-US" sz="1350" b="1" dirty="0">
                <a:solidFill>
                  <a:srgbClr val="000080"/>
                </a:solidFill>
                <a:latin typeface="Courier New" panose="02070309020205020404" pitchFamily="49" charset="0"/>
                <a:cs typeface="Courier New" panose="02070309020205020404" pitchFamily="49" charset="0"/>
              </a:rPr>
              <a:t>long </a:t>
            </a:r>
            <a:r>
              <a:rPr lang="en-US" altLang="en-US" sz="1350" b="1" dirty="0">
                <a:solidFill>
                  <a:srgbClr val="660E7A"/>
                </a:solidFill>
                <a:latin typeface="Courier New" panose="02070309020205020404" pitchFamily="49" charset="0"/>
                <a:cs typeface="Courier New" panose="02070309020205020404" pitchFamily="49" charset="0"/>
              </a:rPr>
              <a:t>n2 </a:t>
            </a:r>
            <a:r>
              <a:rPr lang="en-US" altLang="en-US" sz="1350" dirty="0">
                <a:solidFill>
                  <a:srgbClr val="000000"/>
                </a:solidFill>
                <a:latin typeface="Courier New" panose="02070309020205020404" pitchFamily="49" charset="0"/>
                <a:cs typeface="Courier New" panose="02070309020205020404" pitchFamily="49" charset="0"/>
              </a:rPr>
              <a:t>= </a:t>
            </a:r>
            <a:r>
              <a:rPr lang="en-US" altLang="en-US" sz="1350" dirty="0">
                <a:solidFill>
                  <a:srgbClr val="0000FF"/>
                </a:solidFill>
                <a:latin typeface="Courier New" panose="02070309020205020404" pitchFamily="49" charset="0"/>
                <a:cs typeface="Courier New" panose="02070309020205020404" pitchFamily="49" charset="0"/>
              </a:rPr>
              <a:t>1</a:t>
            </a:r>
            <a:r>
              <a:rPr lang="en-US" altLang="en-US" sz="1350" dirty="0">
                <a:solidFill>
                  <a:srgbClr val="000000"/>
                </a:solidFill>
                <a:latin typeface="Courier New" panose="02070309020205020404" pitchFamily="49" charset="0"/>
                <a:cs typeface="Courier New" panose="02070309020205020404" pitchFamily="49" charset="0"/>
              </a:rPr>
              <a:t>;</a:t>
            </a:r>
            <a:br>
              <a:rPr lang="en-US" altLang="en-US" sz="1350" dirty="0">
                <a:solidFill>
                  <a:srgbClr val="000000"/>
                </a:solidFill>
                <a:latin typeface="Courier New" panose="02070309020205020404" pitchFamily="49" charset="0"/>
                <a:cs typeface="Courier New" panose="02070309020205020404" pitchFamily="49" charset="0"/>
              </a:rPr>
            </a:br>
            <a:r>
              <a:rPr lang="en-US" altLang="en-US" sz="1350" dirty="0">
                <a:solidFill>
                  <a:srgbClr val="000000"/>
                </a:solidFill>
                <a:latin typeface="Courier New" panose="02070309020205020404" pitchFamily="49" charset="0"/>
                <a:cs typeface="Courier New" panose="02070309020205020404" pitchFamily="49" charset="0"/>
              </a:rPr>
              <a:t>    </a:t>
            </a:r>
            <a:r>
              <a:rPr lang="en-US" altLang="en-US" sz="1350" dirty="0">
                <a:solidFill>
                  <a:srgbClr val="808000"/>
                </a:solidFill>
                <a:latin typeface="Courier New" panose="02070309020205020404" pitchFamily="49" charset="0"/>
                <a:cs typeface="Courier New" panose="02070309020205020404" pitchFamily="49" charset="0"/>
              </a:rPr>
              <a:t>@Override</a:t>
            </a:r>
            <a:br>
              <a:rPr lang="en-US" altLang="en-US" sz="1350" dirty="0">
                <a:solidFill>
                  <a:srgbClr val="808000"/>
                </a:solidFill>
                <a:latin typeface="Courier New" panose="02070309020205020404" pitchFamily="49" charset="0"/>
                <a:cs typeface="Courier New" panose="02070309020205020404" pitchFamily="49" charset="0"/>
              </a:rPr>
            </a:br>
            <a:r>
              <a:rPr lang="en-US" altLang="en-US" sz="1350" dirty="0">
                <a:solidFill>
                  <a:srgbClr val="808000"/>
                </a:solidFill>
                <a:latin typeface="Courier New" panose="02070309020205020404" pitchFamily="49" charset="0"/>
                <a:cs typeface="Courier New" panose="02070309020205020404" pitchFamily="49" charset="0"/>
              </a:rPr>
              <a:t>    </a:t>
            </a:r>
            <a:r>
              <a:rPr lang="en-US" altLang="en-US" sz="1350" b="1" dirty="0">
                <a:solidFill>
                  <a:srgbClr val="000080"/>
                </a:solidFill>
                <a:latin typeface="Courier New" panose="02070309020205020404" pitchFamily="49" charset="0"/>
                <a:cs typeface="Courier New" panose="02070309020205020404" pitchFamily="49" charset="0"/>
              </a:rPr>
              <a:t>public </a:t>
            </a:r>
            <a:r>
              <a:rPr lang="en-US" altLang="en-US" sz="1350" dirty="0">
                <a:solidFill>
                  <a:srgbClr val="000000"/>
                </a:solidFill>
                <a:latin typeface="Courier New" panose="02070309020205020404" pitchFamily="49" charset="0"/>
                <a:cs typeface="Courier New" panose="02070309020205020404" pitchFamily="49" charset="0"/>
              </a:rPr>
              <a:t>Long get() {</a:t>
            </a:r>
            <a:br>
              <a:rPr lang="en-US" altLang="en-US" sz="1350" dirty="0">
                <a:solidFill>
                  <a:srgbClr val="000000"/>
                </a:solidFill>
                <a:latin typeface="Courier New" panose="02070309020205020404" pitchFamily="49" charset="0"/>
                <a:cs typeface="Courier New" panose="02070309020205020404" pitchFamily="49" charset="0"/>
              </a:rPr>
            </a:br>
            <a:r>
              <a:rPr lang="en-US" altLang="en-US" sz="1350" dirty="0">
                <a:solidFill>
                  <a:srgbClr val="000000"/>
                </a:solidFill>
                <a:latin typeface="Courier New" panose="02070309020205020404" pitchFamily="49" charset="0"/>
                <a:cs typeface="Courier New" panose="02070309020205020404" pitchFamily="49" charset="0"/>
              </a:rPr>
              <a:t>        </a:t>
            </a:r>
            <a:r>
              <a:rPr lang="en-US" altLang="en-US" sz="1350" b="1" dirty="0">
                <a:solidFill>
                  <a:srgbClr val="000080"/>
                </a:solidFill>
                <a:latin typeface="Courier New" panose="02070309020205020404" pitchFamily="49" charset="0"/>
                <a:cs typeface="Courier New" panose="02070309020205020404" pitchFamily="49" charset="0"/>
              </a:rPr>
              <a:t>long </a:t>
            </a:r>
            <a:r>
              <a:rPr lang="en-US" altLang="en-US" sz="1350" dirty="0" err="1">
                <a:solidFill>
                  <a:srgbClr val="000000"/>
                </a:solidFill>
                <a:latin typeface="Courier New" panose="02070309020205020404" pitchFamily="49" charset="0"/>
                <a:cs typeface="Courier New" panose="02070309020205020404" pitchFamily="49" charset="0"/>
              </a:rPr>
              <a:t>fibonacci</a:t>
            </a:r>
            <a:r>
              <a:rPr lang="en-US" altLang="en-US" sz="1350" dirty="0">
                <a:solidFill>
                  <a:srgbClr val="000000"/>
                </a:solidFill>
                <a:latin typeface="Courier New" panose="02070309020205020404" pitchFamily="49" charset="0"/>
                <a:cs typeface="Courier New" panose="02070309020205020404" pitchFamily="49" charset="0"/>
              </a:rPr>
              <a:t> = </a:t>
            </a:r>
            <a:r>
              <a:rPr lang="en-US" altLang="en-US" sz="1350" b="1" dirty="0">
                <a:solidFill>
                  <a:srgbClr val="660E7A"/>
                </a:solidFill>
                <a:latin typeface="Courier New" panose="02070309020205020404" pitchFamily="49" charset="0"/>
                <a:cs typeface="Courier New" panose="02070309020205020404" pitchFamily="49" charset="0"/>
              </a:rPr>
              <a:t>n1</a:t>
            </a:r>
            <a:r>
              <a:rPr lang="en-US" altLang="en-US" sz="1350" dirty="0">
                <a:solidFill>
                  <a:srgbClr val="000000"/>
                </a:solidFill>
                <a:latin typeface="Courier New" panose="02070309020205020404" pitchFamily="49" charset="0"/>
                <a:cs typeface="Courier New" panose="02070309020205020404" pitchFamily="49" charset="0"/>
              </a:rPr>
              <a:t>;</a:t>
            </a:r>
            <a:br>
              <a:rPr lang="en-US" altLang="en-US" sz="1350" dirty="0">
                <a:solidFill>
                  <a:srgbClr val="000000"/>
                </a:solidFill>
                <a:latin typeface="Courier New" panose="02070309020205020404" pitchFamily="49" charset="0"/>
                <a:cs typeface="Courier New" panose="02070309020205020404" pitchFamily="49" charset="0"/>
              </a:rPr>
            </a:br>
            <a:r>
              <a:rPr lang="en-US" altLang="en-US" sz="1350" dirty="0">
                <a:solidFill>
                  <a:srgbClr val="000000"/>
                </a:solidFill>
                <a:latin typeface="Courier New" panose="02070309020205020404" pitchFamily="49" charset="0"/>
                <a:cs typeface="Courier New" panose="02070309020205020404" pitchFamily="49" charset="0"/>
              </a:rPr>
              <a:t>        </a:t>
            </a:r>
            <a:r>
              <a:rPr lang="en-US" altLang="en-US" sz="1350" b="1" dirty="0">
                <a:solidFill>
                  <a:srgbClr val="000080"/>
                </a:solidFill>
                <a:latin typeface="Courier New" panose="02070309020205020404" pitchFamily="49" charset="0"/>
                <a:cs typeface="Courier New" panose="02070309020205020404" pitchFamily="49" charset="0"/>
              </a:rPr>
              <a:t>long </a:t>
            </a:r>
            <a:r>
              <a:rPr lang="en-US" altLang="en-US" sz="1350" dirty="0">
                <a:solidFill>
                  <a:srgbClr val="000000"/>
                </a:solidFill>
                <a:latin typeface="Courier New" panose="02070309020205020404" pitchFamily="49" charset="0"/>
                <a:cs typeface="Courier New" panose="02070309020205020404" pitchFamily="49" charset="0"/>
              </a:rPr>
              <a:t>n3 = </a:t>
            </a:r>
            <a:r>
              <a:rPr lang="en-US" altLang="en-US" sz="1350" b="1" dirty="0">
                <a:solidFill>
                  <a:srgbClr val="660E7A"/>
                </a:solidFill>
                <a:latin typeface="Courier New" panose="02070309020205020404" pitchFamily="49" charset="0"/>
                <a:cs typeface="Courier New" panose="02070309020205020404" pitchFamily="49" charset="0"/>
              </a:rPr>
              <a:t>n2 </a:t>
            </a:r>
            <a:r>
              <a:rPr lang="en-US" altLang="en-US" sz="1350" dirty="0">
                <a:solidFill>
                  <a:srgbClr val="000000"/>
                </a:solidFill>
                <a:latin typeface="Courier New" panose="02070309020205020404" pitchFamily="49" charset="0"/>
                <a:cs typeface="Courier New" panose="02070309020205020404" pitchFamily="49" charset="0"/>
              </a:rPr>
              <a:t>+ </a:t>
            </a:r>
            <a:r>
              <a:rPr lang="en-US" altLang="en-US" sz="1350" b="1" dirty="0">
                <a:solidFill>
                  <a:srgbClr val="660E7A"/>
                </a:solidFill>
                <a:latin typeface="Courier New" panose="02070309020205020404" pitchFamily="49" charset="0"/>
                <a:cs typeface="Courier New" panose="02070309020205020404" pitchFamily="49" charset="0"/>
              </a:rPr>
              <a:t>n1</a:t>
            </a:r>
            <a:r>
              <a:rPr lang="en-US" altLang="en-US" sz="1350" dirty="0">
                <a:solidFill>
                  <a:srgbClr val="000000"/>
                </a:solidFill>
                <a:latin typeface="Courier New" panose="02070309020205020404" pitchFamily="49" charset="0"/>
                <a:cs typeface="Courier New" panose="02070309020205020404" pitchFamily="49" charset="0"/>
              </a:rPr>
              <a:t>;</a:t>
            </a:r>
            <a:br>
              <a:rPr lang="en-US" altLang="en-US" sz="1350" dirty="0">
                <a:solidFill>
                  <a:srgbClr val="000000"/>
                </a:solidFill>
                <a:latin typeface="Courier New" panose="02070309020205020404" pitchFamily="49" charset="0"/>
                <a:cs typeface="Courier New" panose="02070309020205020404" pitchFamily="49" charset="0"/>
              </a:rPr>
            </a:br>
            <a:r>
              <a:rPr lang="en-US" altLang="en-US" sz="1350" dirty="0">
                <a:solidFill>
                  <a:srgbClr val="000000"/>
                </a:solidFill>
                <a:latin typeface="Courier New" panose="02070309020205020404" pitchFamily="49" charset="0"/>
                <a:cs typeface="Courier New" panose="02070309020205020404" pitchFamily="49" charset="0"/>
              </a:rPr>
              <a:t>        </a:t>
            </a:r>
            <a:r>
              <a:rPr lang="en-US" altLang="en-US" sz="1350" b="1" dirty="0">
                <a:solidFill>
                  <a:srgbClr val="660E7A"/>
                </a:solidFill>
                <a:latin typeface="Courier New" panose="02070309020205020404" pitchFamily="49" charset="0"/>
                <a:cs typeface="Courier New" panose="02070309020205020404" pitchFamily="49" charset="0"/>
              </a:rPr>
              <a:t>n1 </a:t>
            </a:r>
            <a:r>
              <a:rPr lang="en-US" altLang="en-US" sz="1350" dirty="0">
                <a:solidFill>
                  <a:srgbClr val="000000"/>
                </a:solidFill>
                <a:latin typeface="Courier New" panose="02070309020205020404" pitchFamily="49" charset="0"/>
                <a:cs typeface="Courier New" panose="02070309020205020404" pitchFamily="49" charset="0"/>
              </a:rPr>
              <a:t>= </a:t>
            </a:r>
            <a:r>
              <a:rPr lang="en-US" altLang="en-US" sz="1350" b="1" dirty="0">
                <a:solidFill>
                  <a:srgbClr val="660E7A"/>
                </a:solidFill>
                <a:latin typeface="Courier New" panose="02070309020205020404" pitchFamily="49" charset="0"/>
                <a:cs typeface="Courier New" panose="02070309020205020404" pitchFamily="49" charset="0"/>
              </a:rPr>
              <a:t>n2</a:t>
            </a:r>
            <a:r>
              <a:rPr lang="en-US" altLang="en-US" sz="1350" dirty="0">
                <a:solidFill>
                  <a:srgbClr val="000000"/>
                </a:solidFill>
                <a:latin typeface="Courier New" panose="02070309020205020404" pitchFamily="49" charset="0"/>
                <a:cs typeface="Courier New" panose="02070309020205020404" pitchFamily="49" charset="0"/>
              </a:rPr>
              <a:t>;</a:t>
            </a:r>
            <a:br>
              <a:rPr lang="en-US" altLang="en-US" sz="1350" dirty="0">
                <a:solidFill>
                  <a:srgbClr val="000000"/>
                </a:solidFill>
                <a:latin typeface="Courier New" panose="02070309020205020404" pitchFamily="49" charset="0"/>
                <a:cs typeface="Courier New" panose="02070309020205020404" pitchFamily="49" charset="0"/>
              </a:rPr>
            </a:br>
            <a:r>
              <a:rPr lang="en-US" altLang="en-US" sz="1350" dirty="0">
                <a:solidFill>
                  <a:srgbClr val="000000"/>
                </a:solidFill>
                <a:latin typeface="Courier New" panose="02070309020205020404" pitchFamily="49" charset="0"/>
                <a:cs typeface="Courier New" panose="02070309020205020404" pitchFamily="49" charset="0"/>
              </a:rPr>
              <a:t>        </a:t>
            </a:r>
            <a:r>
              <a:rPr lang="en-US" altLang="en-US" sz="1350" b="1" dirty="0">
                <a:solidFill>
                  <a:srgbClr val="660E7A"/>
                </a:solidFill>
                <a:latin typeface="Courier New" panose="02070309020205020404" pitchFamily="49" charset="0"/>
                <a:cs typeface="Courier New" panose="02070309020205020404" pitchFamily="49" charset="0"/>
              </a:rPr>
              <a:t>n2 </a:t>
            </a:r>
            <a:r>
              <a:rPr lang="en-US" altLang="en-US" sz="1350" dirty="0">
                <a:solidFill>
                  <a:srgbClr val="000000"/>
                </a:solidFill>
                <a:latin typeface="Courier New" panose="02070309020205020404" pitchFamily="49" charset="0"/>
                <a:cs typeface="Courier New" panose="02070309020205020404" pitchFamily="49" charset="0"/>
              </a:rPr>
              <a:t>= n3;</a:t>
            </a:r>
            <a:br>
              <a:rPr lang="en-US" altLang="en-US" sz="1350" dirty="0">
                <a:solidFill>
                  <a:srgbClr val="000000"/>
                </a:solidFill>
                <a:latin typeface="Courier New" panose="02070309020205020404" pitchFamily="49" charset="0"/>
                <a:cs typeface="Courier New" panose="02070309020205020404" pitchFamily="49" charset="0"/>
              </a:rPr>
            </a:br>
            <a:r>
              <a:rPr lang="en-US" altLang="en-US" sz="1350" dirty="0">
                <a:solidFill>
                  <a:srgbClr val="000000"/>
                </a:solidFill>
                <a:latin typeface="Courier New" panose="02070309020205020404" pitchFamily="49" charset="0"/>
                <a:cs typeface="Courier New" panose="02070309020205020404" pitchFamily="49" charset="0"/>
              </a:rPr>
              <a:t>        </a:t>
            </a:r>
            <a:r>
              <a:rPr lang="en-US" altLang="en-US" sz="1350" b="1" dirty="0">
                <a:solidFill>
                  <a:srgbClr val="000080"/>
                </a:solidFill>
                <a:latin typeface="Courier New" panose="02070309020205020404" pitchFamily="49" charset="0"/>
                <a:cs typeface="Courier New" panose="02070309020205020404" pitchFamily="49" charset="0"/>
              </a:rPr>
              <a:t>return </a:t>
            </a:r>
            <a:r>
              <a:rPr lang="en-US" altLang="en-US" sz="1350" dirty="0" err="1">
                <a:solidFill>
                  <a:srgbClr val="000000"/>
                </a:solidFill>
                <a:latin typeface="Courier New" panose="02070309020205020404" pitchFamily="49" charset="0"/>
                <a:cs typeface="Courier New" panose="02070309020205020404" pitchFamily="49" charset="0"/>
              </a:rPr>
              <a:t>fibonacci</a:t>
            </a:r>
            <a:r>
              <a:rPr lang="en-US" altLang="en-US" sz="1350" dirty="0">
                <a:solidFill>
                  <a:srgbClr val="000000"/>
                </a:solidFill>
                <a:latin typeface="Courier New" panose="02070309020205020404" pitchFamily="49" charset="0"/>
                <a:cs typeface="Courier New" panose="02070309020205020404" pitchFamily="49" charset="0"/>
              </a:rPr>
              <a:t>;</a:t>
            </a:r>
            <a:br>
              <a:rPr lang="en-US" altLang="en-US" sz="1350" dirty="0">
                <a:solidFill>
                  <a:srgbClr val="000000"/>
                </a:solidFill>
                <a:latin typeface="Courier New" panose="02070309020205020404" pitchFamily="49" charset="0"/>
                <a:cs typeface="Courier New" panose="02070309020205020404" pitchFamily="49" charset="0"/>
              </a:rPr>
            </a:br>
            <a:r>
              <a:rPr lang="en-US" altLang="en-US" sz="1350" dirty="0">
                <a:solidFill>
                  <a:srgbClr val="000000"/>
                </a:solidFill>
                <a:latin typeface="Courier New" panose="02070309020205020404" pitchFamily="49" charset="0"/>
                <a:cs typeface="Courier New" panose="02070309020205020404" pitchFamily="49" charset="0"/>
              </a:rPr>
              <a:t>    }</a:t>
            </a:r>
            <a:br>
              <a:rPr lang="en-US" altLang="en-US" sz="1350" dirty="0">
                <a:solidFill>
                  <a:srgbClr val="000000"/>
                </a:solidFill>
                <a:latin typeface="Courier New" panose="02070309020205020404" pitchFamily="49" charset="0"/>
                <a:cs typeface="Courier New" panose="02070309020205020404" pitchFamily="49" charset="0"/>
              </a:rPr>
            </a:br>
            <a:r>
              <a:rPr lang="en-US" altLang="en-US" sz="1350" dirty="0">
                <a:solidFill>
                  <a:srgbClr val="000000"/>
                </a:solidFill>
                <a:latin typeface="Courier New" panose="02070309020205020404" pitchFamily="49" charset="0"/>
                <a:cs typeface="Courier New" panose="02070309020205020404" pitchFamily="49" charset="0"/>
              </a:rPr>
              <a:t>};</a:t>
            </a:r>
            <a:br>
              <a:rPr lang="en-US" altLang="en-US" sz="1350" dirty="0">
                <a:solidFill>
                  <a:srgbClr val="000000"/>
                </a:solidFill>
                <a:latin typeface="Courier New" panose="02070309020205020404" pitchFamily="49" charset="0"/>
                <a:cs typeface="Courier New" panose="02070309020205020404" pitchFamily="49" charset="0"/>
              </a:rPr>
            </a:br>
            <a:r>
              <a:rPr lang="en-US" altLang="en-US" sz="1350" i="1" dirty="0">
                <a:solidFill>
                  <a:srgbClr val="808080"/>
                </a:solidFill>
                <a:latin typeface="Courier New" panose="02070309020205020404" pitchFamily="49" charset="0"/>
                <a:cs typeface="Courier New" panose="02070309020205020404" pitchFamily="49" charset="0"/>
              </a:rPr>
              <a:t>//Consumer implemented to printout received values</a:t>
            </a:r>
            <a:br>
              <a:rPr lang="en-US" altLang="en-US" sz="1350" i="1" dirty="0">
                <a:solidFill>
                  <a:srgbClr val="808080"/>
                </a:solidFill>
                <a:latin typeface="Courier New" panose="02070309020205020404" pitchFamily="49" charset="0"/>
                <a:cs typeface="Courier New" panose="02070309020205020404" pitchFamily="49" charset="0"/>
              </a:rPr>
            </a:br>
            <a:r>
              <a:rPr lang="en-US" altLang="en-US" sz="1350" dirty="0">
                <a:solidFill>
                  <a:srgbClr val="000000"/>
                </a:solidFill>
                <a:latin typeface="Courier New" panose="02070309020205020404" pitchFamily="49" charset="0"/>
                <a:cs typeface="Courier New" panose="02070309020205020404" pitchFamily="49" charset="0"/>
              </a:rPr>
              <a:t>Consumer&lt;Long&gt; </a:t>
            </a:r>
            <a:r>
              <a:rPr lang="en-US" altLang="en-US" sz="1350" dirty="0" err="1">
                <a:solidFill>
                  <a:srgbClr val="000000"/>
                </a:solidFill>
                <a:latin typeface="Courier New" panose="02070309020205020404" pitchFamily="49" charset="0"/>
                <a:cs typeface="Courier New" panose="02070309020205020404" pitchFamily="49" charset="0"/>
              </a:rPr>
              <a:t>beautifulConsumer</a:t>
            </a:r>
            <a:r>
              <a:rPr lang="en-US" altLang="en-US" sz="1350" dirty="0">
                <a:solidFill>
                  <a:srgbClr val="000000"/>
                </a:solidFill>
                <a:latin typeface="Courier New" panose="02070309020205020404" pitchFamily="49" charset="0"/>
                <a:cs typeface="Courier New" panose="02070309020205020404" pitchFamily="49" charset="0"/>
              </a:rPr>
              <a:t> = o -&gt; </a:t>
            </a:r>
            <a:r>
              <a:rPr lang="en-US" altLang="en-US" sz="1350" dirty="0" err="1">
                <a:solidFill>
                  <a:srgbClr val="000000"/>
                </a:solidFill>
                <a:latin typeface="Courier New" panose="02070309020205020404" pitchFamily="49" charset="0"/>
                <a:cs typeface="Courier New" panose="02070309020205020404" pitchFamily="49" charset="0"/>
              </a:rPr>
              <a:t>System.</a:t>
            </a:r>
            <a:r>
              <a:rPr lang="en-US" altLang="en-US" sz="1350" b="1" i="1" dirty="0" err="1">
                <a:solidFill>
                  <a:srgbClr val="660E7A"/>
                </a:solidFill>
                <a:latin typeface="Courier New" panose="02070309020205020404" pitchFamily="49" charset="0"/>
                <a:cs typeface="Courier New" panose="02070309020205020404" pitchFamily="49" charset="0"/>
              </a:rPr>
              <a:t>out</a:t>
            </a:r>
            <a:r>
              <a:rPr lang="en-US" altLang="en-US" sz="1350" dirty="0" err="1">
                <a:solidFill>
                  <a:srgbClr val="000000"/>
                </a:solidFill>
                <a:latin typeface="Courier New" panose="02070309020205020404" pitchFamily="49" charset="0"/>
                <a:cs typeface="Courier New" panose="02070309020205020404" pitchFamily="49" charset="0"/>
              </a:rPr>
              <a:t>.print</a:t>
            </a:r>
            <a:r>
              <a:rPr lang="en-US" altLang="en-US" sz="1350" dirty="0">
                <a:solidFill>
                  <a:srgbClr val="000000"/>
                </a:solidFill>
                <a:latin typeface="Courier New" panose="02070309020205020404" pitchFamily="49" charset="0"/>
                <a:cs typeface="Courier New" panose="02070309020205020404" pitchFamily="49" charset="0"/>
              </a:rPr>
              <a:t>(o + </a:t>
            </a:r>
            <a:r>
              <a:rPr lang="en-US" altLang="en-US" sz="1350" b="1" dirty="0">
                <a:solidFill>
                  <a:srgbClr val="008000"/>
                </a:solidFill>
                <a:latin typeface="Courier New" panose="02070309020205020404" pitchFamily="49" charset="0"/>
                <a:cs typeface="Courier New" panose="02070309020205020404" pitchFamily="49" charset="0"/>
              </a:rPr>
              <a:t>"</a:t>
            </a:r>
            <a:r>
              <a:rPr lang="en-US" altLang="en-US" sz="1350" b="1" dirty="0">
                <a:solidFill>
                  <a:srgbClr val="000080"/>
                </a:solidFill>
                <a:latin typeface="Courier New" panose="02070309020205020404" pitchFamily="49" charset="0"/>
                <a:cs typeface="Courier New" panose="02070309020205020404" pitchFamily="49" charset="0"/>
              </a:rPr>
              <a:t>\t</a:t>
            </a:r>
            <a:r>
              <a:rPr lang="en-US" altLang="en-US" sz="1350" b="1" dirty="0">
                <a:solidFill>
                  <a:srgbClr val="008000"/>
                </a:solidFill>
                <a:latin typeface="Courier New" panose="02070309020205020404" pitchFamily="49" charset="0"/>
                <a:cs typeface="Courier New" panose="02070309020205020404" pitchFamily="49" charset="0"/>
              </a:rPr>
              <a:t>"</a:t>
            </a:r>
            <a:r>
              <a:rPr lang="en-US" altLang="en-US" sz="1350" dirty="0">
                <a:solidFill>
                  <a:srgbClr val="000000"/>
                </a:solidFill>
                <a:latin typeface="Courier New" panose="02070309020205020404" pitchFamily="49" charset="0"/>
                <a:cs typeface="Courier New" panose="02070309020205020404" pitchFamily="49" charset="0"/>
              </a:rPr>
              <a:t>);</a:t>
            </a:r>
            <a:br>
              <a:rPr lang="en-US" altLang="en-US" sz="1350" dirty="0">
                <a:solidFill>
                  <a:srgbClr val="000000"/>
                </a:solidFill>
                <a:latin typeface="Courier New" panose="02070309020205020404" pitchFamily="49" charset="0"/>
                <a:cs typeface="Courier New" panose="02070309020205020404" pitchFamily="49" charset="0"/>
              </a:rPr>
            </a:br>
            <a:r>
              <a:rPr lang="en-US" altLang="en-US" sz="1350" i="1" dirty="0">
                <a:solidFill>
                  <a:srgbClr val="808080"/>
                </a:solidFill>
                <a:latin typeface="Courier New" panose="02070309020205020404" pitchFamily="49" charset="0"/>
                <a:cs typeface="Courier New" panose="02070309020205020404" pitchFamily="49" charset="0"/>
              </a:rPr>
              <a:t>//Stream uses Supplier to generate 50 items, </a:t>
            </a:r>
          </a:p>
          <a:p>
            <a:pPr marL="0" indent="0" defTabSz="685800" eaLnBrk="0" fontAlgn="base" hangingPunct="0">
              <a:spcBef>
                <a:spcPct val="0"/>
              </a:spcBef>
              <a:spcAft>
                <a:spcPct val="0"/>
              </a:spcAft>
              <a:buNone/>
            </a:pPr>
            <a:r>
              <a:rPr lang="en-US" altLang="en-US" sz="1350" i="1" dirty="0">
                <a:solidFill>
                  <a:srgbClr val="808080"/>
                </a:solidFill>
                <a:latin typeface="Courier New" panose="02070309020205020404" pitchFamily="49" charset="0"/>
                <a:cs typeface="Courier New" panose="02070309020205020404" pitchFamily="49" charset="0"/>
              </a:rPr>
              <a:t>// and applies Consumer on each item using </a:t>
            </a:r>
            <a:r>
              <a:rPr lang="en-US" altLang="en-US" sz="1350" i="1" dirty="0" err="1">
                <a:solidFill>
                  <a:srgbClr val="808080"/>
                </a:solidFill>
                <a:latin typeface="Courier New" panose="02070309020205020404" pitchFamily="49" charset="0"/>
                <a:cs typeface="Courier New" panose="02070309020205020404" pitchFamily="49" charset="0"/>
              </a:rPr>
              <a:t>forEach</a:t>
            </a:r>
            <a:br>
              <a:rPr lang="en-US" altLang="en-US" sz="1350" i="1" dirty="0">
                <a:solidFill>
                  <a:srgbClr val="808080"/>
                </a:solidFill>
                <a:latin typeface="Courier New" panose="02070309020205020404" pitchFamily="49" charset="0"/>
                <a:cs typeface="Courier New" panose="02070309020205020404" pitchFamily="49" charset="0"/>
              </a:rPr>
            </a:br>
            <a:r>
              <a:rPr lang="en-US" altLang="en-US" sz="1350" dirty="0" err="1">
                <a:solidFill>
                  <a:srgbClr val="000000"/>
                </a:solidFill>
                <a:latin typeface="Courier New" panose="02070309020205020404" pitchFamily="49" charset="0"/>
                <a:cs typeface="Courier New" panose="02070309020205020404" pitchFamily="49" charset="0"/>
              </a:rPr>
              <a:t>Stream.</a:t>
            </a:r>
            <a:r>
              <a:rPr lang="en-US" altLang="en-US" sz="1350" i="1" dirty="0" err="1">
                <a:solidFill>
                  <a:srgbClr val="000000"/>
                </a:solidFill>
                <a:latin typeface="Courier New" panose="02070309020205020404" pitchFamily="49" charset="0"/>
                <a:cs typeface="Courier New" panose="02070309020205020404" pitchFamily="49" charset="0"/>
              </a:rPr>
              <a:t>generate</a:t>
            </a:r>
            <a:r>
              <a:rPr lang="en-US" altLang="en-US" sz="1350" dirty="0">
                <a:solidFill>
                  <a:srgbClr val="000000"/>
                </a:solidFill>
                <a:latin typeface="Courier New" panose="02070309020205020404" pitchFamily="49" charset="0"/>
                <a:cs typeface="Courier New" panose="02070309020205020404" pitchFamily="49" charset="0"/>
              </a:rPr>
              <a:t>(</a:t>
            </a:r>
            <a:r>
              <a:rPr lang="en-US" altLang="en-US" sz="1350" dirty="0" err="1">
                <a:solidFill>
                  <a:srgbClr val="000000"/>
                </a:solidFill>
                <a:latin typeface="Courier New" panose="02070309020205020404" pitchFamily="49" charset="0"/>
                <a:cs typeface="Courier New" panose="02070309020205020404" pitchFamily="49" charset="0"/>
              </a:rPr>
              <a:t>fibonacciSupplier</a:t>
            </a:r>
            <a:r>
              <a:rPr lang="en-US" altLang="en-US" sz="1350" dirty="0">
                <a:solidFill>
                  <a:srgbClr val="000000"/>
                </a:solidFill>
                <a:latin typeface="Courier New" panose="02070309020205020404" pitchFamily="49" charset="0"/>
                <a:cs typeface="Courier New" panose="02070309020205020404" pitchFamily="49" charset="0"/>
              </a:rPr>
              <a:t>).limit(</a:t>
            </a:r>
            <a:r>
              <a:rPr lang="en-US" altLang="en-US" sz="1350" dirty="0">
                <a:solidFill>
                  <a:srgbClr val="0000FF"/>
                </a:solidFill>
                <a:latin typeface="Courier New" panose="02070309020205020404" pitchFamily="49" charset="0"/>
                <a:cs typeface="Courier New" panose="02070309020205020404" pitchFamily="49" charset="0"/>
              </a:rPr>
              <a:t>50</a:t>
            </a:r>
            <a:r>
              <a:rPr lang="en-US" altLang="en-US" sz="1350" dirty="0">
                <a:solidFill>
                  <a:srgbClr val="000000"/>
                </a:solidFill>
                <a:latin typeface="Courier New" panose="02070309020205020404" pitchFamily="49" charset="0"/>
                <a:cs typeface="Courier New" panose="02070309020205020404" pitchFamily="49" charset="0"/>
              </a:rPr>
              <a:t>).</a:t>
            </a:r>
            <a:r>
              <a:rPr lang="en-US" altLang="en-US" sz="1350" dirty="0" err="1">
                <a:solidFill>
                  <a:srgbClr val="000000"/>
                </a:solidFill>
                <a:latin typeface="Courier New" panose="02070309020205020404" pitchFamily="49" charset="0"/>
                <a:cs typeface="Courier New" panose="02070309020205020404" pitchFamily="49" charset="0"/>
              </a:rPr>
              <a:t>forEach</a:t>
            </a:r>
            <a:r>
              <a:rPr lang="en-US" altLang="en-US" sz="1350" dirty="0">
                <a:solidFill>
                  <a:srgbClr val="000000"/>
                </a:solidFill>
                <a:latin typeface="Courier New" panose="02070309020205020404" pitchFamily="49" charset="0"/>
                <a:cs typeface="Courier New" panose="02070309020205020404" pitchFamily="49" charset="0"/>
              </a:rPr>
              <a:t>(</a:t>
            </a:r>
            <a:r>
              <a:rPr lang="en-US" altLang="en-US" sz="1350" dirty="0" err="1">
                <a:solidFill>
                  <a:srgbClr val="000000"/>
                </a:solidFill>
                <a:latin typeface="Courier New" panose="02070309020205020404" pitchFamily="49" charset="0"/>
                <a:cs typeface="Courier New" panose="02070309020205020404" pitchFamily="49" charset="0"/>
              </a:rPr>
              <a:t>beautifulConsumer</a:t>
            </a:r>
            <a:r>
              <a:rPr lang="en-US" altLang="en-US" sz="1350" dirty="0">
                <a:solidFill>
                  <a:srgbClr val="000000"/>
                </a:solidFill>
                <a:latin typeface="Courier New" panose="02070309020205020404" pitchFamily="49" charset="0"/>
                <a:cs typeface="Courier New" panose="02070309020205020404" pitchFamily="49" charset="0"/>
              </a:rPr>
              <a:t>);</a:t>
            </a:r>
            <a:endParaRPr lang="en-US" altLang="en-US" sz="3300" dirty="0">
              <a:latin typeface="Arial" panose="020B0604020202020204" pitchFamily="34" charset="0"/>
            </a:endParaRPr>
          </a:p>
        </p:txBody>
      </p:sp>
    </p:spTree>
    <p:extLst>
      <p:ext uri="{BB962C8B-B14F-4D97-AF65-F5344CB8AC3E}">
        <p14:creationId xmlns:p14="http://schemas.microsoft.com/office/powerpoint/2010/main" val="2164605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Another Supplier Example</a:t>
            </a:r>
          </a:p>
        </p:txBody>
      </p:sp>
      <p:sp>
        <p:nvSpPr>
          <p:cNvPr id="8" name="Slide Number Placeholder 7"/>
          <p:cNvSpPr>
            <a:spLocks noGrp="1"/>
          </p:cNvSpPr>
          <p:nvPr>
            <p:ph type="sldNum" sz="quarter" idx="12"/>
          </p:nvPr>
        </p:nvSpPr>
        <p:spPr/>
        <p:txBody>
          <a:bodyPr/>
          <a:lstStyle/>
          <a:p>
            <a:endParaRPr lang="en-US" dirty="0"/>
          </a:p>
        </p:txBody>
      </p:sp>
      <p:sp>
        <p:nvSpPr>
          <p:cNvPr id="2" name="Content Placeholder 1"/>
          <p:cNvSpPr>
            <a:spLocks noGrp="1" noChangeArrowheads="1"/>
          </p:cNvSpPr>
          <p:nvPr>
            <p:ph idx="4294967295"/>
          </p:nvPr>
        </p:nvSpPr>
        <p:spPr bwMode="auto">
          <a:xfrm>
            <a:off x="899592" y="771550"/>
            <a:ext cx="6169025" cy="35321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indent="0" defTabSz="685800" eaLnBrk="0" fontAlgn="base" hangingPunct="0">
              <a:spcBef>
                <a:spcPct val="0"/>
              </a:spcBef>
              <a:spcAft>
                <a:spcPct val="0"/>
              </a:spcAft>
              <a:buNone/>
            </a:pPr>
            <a:r>
              <a:rPr lang="en-US" altLang="en-US" sz="1500" dirty="0">
                <a:solidFill>
                  <a:srgbClr val="000000"/>
                </a:solidFill>
                <a:latin typeface="Consolas" panose="020B0609020204030204" pitchFamily="49" charset="0"/>
                <a:cs typeface="Courier New" panose="02070309020205020404" pitchFamily="49" charset="0"/>
              </a:rPr>
              <a:t>Supplier&lt;Long&gt; </a:t>
            </a:r>
            <a:r>
              <a:rPr lang="en-US" altLang="en-US" sz="1500" dirty="0" err="1">
                <a:solidFill>
                  <a:srgbClr val="000000"/>
                </a:solidFill>
                <a:latin typeface="Consolas" panose="020B0609020204030204" pitchFamily="49" charset="0"/>
                <a:cs typeface="Courier New" panose="02070309020205020404" pitchFamily="49" charset="0"/>
              </a:rPr>
              <a:t>fibonacciSupplier</a:t>
            </a:r>
            <a:r>
              <a:rPr lang="en-US" altLang="en-US" sz="1500" dirty="0">
                <a:solidFill>
                  <a:srgbClr val="000000"/>
                </a:solidFill>
                <a:latin typeface="Consolas" panose="020B0609020204030204" pitchFamily="49" charset="0"/>
                <a:cs typeface="Courier New" panose="02070309020205020404" pitchFamily="49" charset="0"/>
              </a:rPr>
              <a:t> = </a:t>
            </a:r>
            <a:r>
              <a:rPr lang="en-US" altLang="en-US" sz="1500" b="1" dirty="0">
                <a:solidFill>
                  <a:srgbClr val="000080"/>
                </a:solidFill>
                <a:latin typeface="Consolas" panose="020B0609020204030204" pitchFamily="49" charset="0"/>
                <a:cs typeface="Courier New" panose="02070309020205020404" pitchFamily="49" charset="0"/>
              </a:rPr>
              <a:t>new </a:t>
            </a:r>
            <a:r>
              <a:rPr lang="en-US" altLang="en-US" sz="1500" dirty="0">
                <a:solidFill>
                  <a:srgbClr val="000000"/>
                </a:solidFill>
                <a:latin typeface="Consolas" panose="020B0609020204030204" pitchFamily="49" charset="0"/>
                <a:cs typeface="Courier New" panose="02070309020205020404" pitchFamily="49" charset="0"/>
              </a:rPr>
              <a:t>Supplier&lt;Long&gt;() {</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b="1" dirty="0">
                <a:solidFill>
                  <a:srgbClr val="000080"/>
                </a:solidFill>
                <a:latin typeface="Consolas" panose="020B0609020204030204" pitchFamily="49" charset="0"/>
                <a:cs typeface="Courier New" panose="02070309020205020404" pitchFamily="49" charset="0"/>
              </a:rPr>
              <a:t>long </a:t>
            </a:r>
            <a:r>
              <a:rPr lang="en-US" altLang="en-US" sz="1500" b="1" dirty="0">
                <a:solidFill>
                  <a:srgbClr val="660E7A"/>
                </a:solidFill>
                <a:latin typeface="Consolas" panose="020B0609020204030204" pitchFamily="49" charset="0"/>
                <a:cs typeface="Courier New" panose="02070309020205020404" pitchFamily="49" charset="0"/>
              </a:rPr>
              <a:t>n1 </a:t>
            </a: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dirty="0">
                <a:solidFill>
                  <a:srgbClr val="0000FF"/>
                </a:solidFill>
                <a:latin typeface="Consolas" panose="020B0609020204030204" pitchFamily="49" charset="0"/>
                <a:cs typeface="Courier New" panose="02070309020205020404" pitchFamily="49" charset="0"/>
              </a:rPr>
              <a:t>1</a:t>
            </a:r>
            <a:r>
              <a:rPr lang="en-US" altLang="en-US" sz="1500" dirty="0">
                <a:solidFill>
                  <a:srgbClr val="000000"/>
                </a:solidFill>
                <a:latin typeface="Consolas" panose="020B0609020204030204" pitchFamily="49" charset="0"/>
                <a:cs typeface="Courier New" panose="02070309020205020404" pitchFamily="49" charset="0"/>
              </a:rPr>
              <a:t>;</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b="1" dirty="0">
                <a:solidFill>
                  <a:srgbClr val="000080"/>
                </a:solidFill>
                <a:latin typeface="Consolas" panose="020B0609020204030204" pitchFamily="49" charset="0"/>
                <a:cs typeface="Courier New" panose="02070309020205020404" pitchFamily="49" charset="0"/>
              </a:rPr>
              <a:t>long </a:t>
            </a:r>
            <a:r>
              <a:rPr lang="en-US" altLang="en-US" sz="1500" b="1" dirty="0">
                <a:solidFill>
                  <a:srgbClr val="660E7A"/>
                </a:solidFill>
                <a:latin typeface="Consolas" panose="020B0609020204030204" pitchFamily="49" charset="0"/>
                <a:cs typeface="Courier New" panose="02070309020205020404" pitchFamily="49" charset="0"/>
              </a:rPr>
              <a:t>n2 </a:t>
            </a: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dirty="0">
                <a:solidFill>
                  <a:srgbClr val="0000FF"/>
                </a:solidFill>
                <a:latin typeface="Consolas" panose="020B0609020204030204" pitchFamily="49" charset="0"/>
                <a:cs typeface="Courier New" panose="02070309020205020404" pitchFamily="49" charset="0"/>
              </a:rPr>
              <a:t>1</a:t>
            </a:r>
            <a:r>
              <a:rPr lang="en-US" altLang="en-US" sz="1500" dirty="0">
                <a:solidFill>
                  <a:srgbClr val="000000"/>
                </a:solidFill>
                <a:latin typeface="Consolas" panose="020B0609020204030204" pitchFamily="49" charset="0"/>
                <a:cs typeface="Courier New" panose="02070309020205020404" pitchFamily="49" charset="0"/>
              </a:rPr>
              <a:t>;</a:t>
            </a:r>
            <a:br>
              <a:rPr lang="en-US" altLang="en-US" sz="1500" dirty="0">
                <a:solidFill>
                  <a:srgbClr val="000000"/>
                </a:solidFill>
                <a:latin typeface="Consolas" panose="020B0609020204030204" pitchFamily="49" charset="0"/>
                <a:cs typeface="Courier New" panose="02070309020205020404" pitchFamily="49" charset="0"/>
              </a:rPr>
            </a:b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dirty="0">
                <a:solidFill>
                  <a:srgbClr val="808000"/>
                </a:solidFill>
                <a:latin typeface="Consolas" panose="020B0609020204030204" pitchFamily="49" charset="0"/>
                <a:cs typeface="Courier New" panose="02070309020205020404" pitchFamily="49" charset="0"/>
              </a:rPr>
              <a:t>@Override</a:t>
            </a:r>
            <a:br>
              <a:rPr lang="en-US" altLang="en-US" sz="1500" dirty="0">
                <a:solidFill>
                  <a:srgbClr val="808000"/>
                </a:solidFill>
                <a:latin typeface="Consolas" panose="020B0609020204030204" pitchFamily="49" charset="0"/>
                <a:cs typeface="Courier New" panose="02070309020205020404" pitchFamily="49" charset="0"/>
              </a:rPr>
            </a:br>
            <a:r>
              <a:rPr lang="en-US" altLang="en-US" sz="1500" dirty="0">
                <a:solidFill>
                  <a:srgbClr val="808000"/>
                </a:solidFill>
                <a:latin typeface="Consolas" panose="020B0609020204030204" pitchFamily="49" charset="0"/>
                <a:cs typeface="Courier New" panose="02070309020205020404" pitchFamily="49" charset="0"/>
              </a:rPr>
              <a:t>    </a:t>
            </a:r>
            <a:r>
              <a:rPr lang="en-US" altLang="en-US" sz="1500" b="1" dirty="0">
                <a:solidFill>
                  <a:srgbClr val="000080"/>
                </a:solidFill>
                <a:latin typeface="Consolas" panose="020B0609020204030204" pitchFamily="49" charset="0"/>
                <a:cs typeface="Courier New" panose="02070309020205020404" pitchFamily="49" charset="0"/>
              </a:rPr>
              <a:t>public </a:t>
            </a:r>
            <a:r>
              <a:rPr lang="en-US" altLang="en-US" sz="1500" dirty="0">
                <a:solidFill>
                  <a:srgbClr val="000000"/>
                </a:solidFill>
                <a:latin typeface="Consolas" panose="020B0609020204030204" pitchFamily="49" charset="0"/>
                <a:cs typeface="Courier New" panose="02070309020205020404" pitchFamily="49" charset="0"/>
              </a:rPr>
              <a:t>Long get() { //this is not a pure function!</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b="1" dirty="0">
                <a:solidFill>
                  <a:srgbClr val="000080"/>
                </a:solidFill>
                <a:latin typeface="Consolas" panose="020B0609020204030204" pitchFamily="49" charset="0"/>
                <a:cs typeface="Courier New" panose="02070309020205020404" pitchFamily="49" charset="0"/>
              </a:rPr>
              <a:t>long </a:t>
            </a:r>
            <a:r>
              <a:rPr lang="en-US" altLang="en-US" sz="1500" dirty="0" err="1">
                <a:solidFill>
                  <a:srgbClr val="000000"/>
                </a:solidFill>
                <a:latin typeface="Consolas" panose="020B0609020204030204" pitchFamily="49" charset="0"/>
                <a:cs typeface="Courier New" panose="02070309020205020404" pitchFamily="49" charset="0"/>
              </a:rPr>
              <a:t>fibonacci</a:t>
            </a:r>
            <a:r>
              <a:rPr lang="en-US" altLang="en-US" sz="1500" dirty="0">
                <a:solidFill>
                  <a:srgbClr val="000000"/>
                </a:solidFill>
                <a:latin typeface="Consolas" panose="020B0609020204030204" pitchFamily="49" charset="0"/>
                <a:cs typeface="Courier New" panose="02070309020205020404" pitchFamily="49" charset="0"/>
              </a:rPr>
              <a:t> = </a:t>
            </a:r>
            <a:r>
              <a:rPr lang="en-US" altLang="en-US" sz="1500" b="1" dirty="0">
                <a:solidFill>
                  <a:srgbClr val="660E7A"/>
                </a:solidFill>
                <a:latin typeface="Consolas" panose="020B0609020204030204" pitchFamily="49" charset="0"/>
                <a:cs typeface="Courier New" panose="02070309020205020404" pitchFamily="49" charset="0"/>
              </a:rPr>
              <a:t>n1</a:t>
            </a:r>
            <a:r>
              <a:rPr lang="en-US" altLang="en-US" sz="1500" dirty="0">
                <a:solidFill>
                  <a:srgbClr val="000000"/>
                </a:solidFill>
                <a:latin typeface="Consolas" panose="020B0609020204030204" pitchFamily="49" charset="0"/>
                <a:cs typeface="Courier New" panose="02070309020205020404" pitchFamily="49" charset="0"/>
              </a:rPr>
              <a:t>;</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b="1" dirty="0">
                <a:solidFill>
                  <a:srgbClr val="000080"/>
                </a:solidFill>
                <a:latin typeface="Consolas" panose="020B0609020204030204" pitchFamily="49" charset="0"/>
                <a:cs typeface="Courier New" panose="02070309020205020404" pitchFamily="49" charset="0"/>
              </a:rPr>
              <a:t>long </a:t>
            </a:r>
            <a:r>
              <a:rPr lang="en-US" altLang="en-US" sz="1500" dirty="0">
                <a:solidFill>
                  <a:srgbClr val="000000"/>
                </a:solidFill>
                <a:latin typeface="Consolas" panose="020B0609020204030204" pitchFamily="49" charset="0"/>
                <a:cs typeface="Courier New" panose="02070309020205020404" pitchFamily="49" charset="0"/>
              </a:rPr>
              <a:t>n3 = </a:t>
            </a:r>
            <a:r>
              <a:rPr lang="en-US" altLang="en-US" sz="1500" b="1" dirty="0">
                <a:solidFill>
                  <a:srgbClr val="660E7A"/>
                </a:solidFill>
                <a:latin typeface="Consolas" panose="020B0609020204030204" pitchFamily="49" charset="0"/>
                <a:cs typeface="Courier New" panose="02070309020205020404" pitchFamily="49" charset="0"/>
              </a:rPr>
              <a:t>n2 </a:t>
            </a: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b="1" dirty="0">
                <a:solidFill>
                  <a:srgbClr val="660E7A"/>
                </a:solidFill>
                <a:latin typeface="Consolas" panose="020B0609020204030204" pitchFamily="49" charset="0"/>
                <a:cs typeface="Courier New" panose="02070309020205020404" pitchFamily="49" charset="0"/>
              </a:rPr>
              <a:t>n1</a:t>
            </a:r>
            <a:r>
              <a:rPr lang="en-US" altLang="en-US" sz="1500" dirty="0">
                <a:solidFill>
                  <a:srgbClr val="000000"/>
                </a:solidFill>
                <a:latin typeface="Consolas" panose="020B0609020204030204" pitchFamily="49" charset="0"/>
                <a:cs typeface="Courier New" panose="02070309020205020404" pitchFamily="49" charset="0"/>
              </a:rPr>
              <a:t>;</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b="1" dirty="0">
                <a:solidFill>
                  <a:srgbClr val="660E7A"/>
                </a:solidFill>
                <a:latin typeface="Consolas" panose="020B0609020204030204" pitchFamily="49" charset="0"/>
                <a:cs typeface="Courier New" panose="02070309020205020404" pitchFamily="49" charset="0"/>
              </a:rPr>
              <a:t>n1 </a:t>
            </a: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b="1" dirty="0">
                <a:solidFill>
                  <a:srgbClr val="660E7A"/>
                </a:solidFill>
                <a:latin typeface="Consolas" panose="020B0609020204030204" pitchFamily="49" charset="0"/>
                <a:cs typeface="Courier New" panose="02070309020205020404" pitchFamily="49" charset="0"/>
              </a:rPr>
              <a:t>n2</a:t>
            </a:r>
            <a:r>
              <a:rPr lang="en-US" altLang="en-US" sz="1500" dirty="0">
                <a:solidFill>
                  <a:srgbClr val="000000"/>
                </a:solidFill>
                <a:latin typeface="Consolas" panose="020B0609020204030204" pitchFamily="49" charset="0"/>
                <a:cs typeface="Courier New" panose="02070309020205020404" pitchFamily="49" charset="0"/>
              </a:rPr>
              <a:t>;</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b="1" dirty="0">
                <a:solidFill>
                  <a:srgbClr val="660E7A"/>
                </a:solidFill>
                <a:latin typeface="Consolas" panose="020B0609020204030204" pitchFamily="49" charset="0"/>
                <a:cs typeface="Courier New" panose="02070309020205020404" pitchFamily="49" charset="0"/>
              </a:rPr>
              <a:t>n2 </a:t>
            </a:r>
            <a:r>
              <a:rPr lang="en-US" altLang="en-US" sz="1500" dirty="0">
                <a:solidFill>
                  <a:srgbClr val="000000"/>
                </a:solidFill>
                <a:latin typeface="Consolas" panose="020B0609020204030204" pitchFamily="49" charset="0"/>
                <a:cs typeface="Courier New" panose="02070309020205020404" pitchFamily="49" charset="0"/>
              </a:rPr>
              <a:t>= n3;</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b="1" dirty="0">
                <a:solidFill>
                  <a:srgbClr val="000080"/>
                </a:solidFill>
                <a:latin typeface="Consolas" panose="020B0609020204030204" pitchFamily="49" charset="0"/>
                <a:cs typeface="Courier New" panose="02070309020205020404" pitchFamily="49" charset="0"/>
              </a:rPr>
              <a:t>return </a:t>
            </a:r>
            <a:r>
              <a:rPr lang="en-US" altLang="en-US" sz="1500" dirty="0" err="1">
                <a:solidFill>
                  <a:srgbClr val="000000"/>
                </a:solidFill>
                <a:latin typeface="Consolas" panose="020B0609020204030204" pitchFamily="49" charset="0"/>
                <a:cs typeface="Courier New" panose="02070309020205020404" pitchFamily="49" charset="0"/>
              </a:rPr>
              <a:t>fibonacci</a:t>
            </a:r>
            <a:r>
              <a:rPr lang="en-US" altLang="en-US" sz="1500" dirty="0">
                <a:solidFill>
                  <a:srgbClr val="000000"/>
                </a:solidFill>
                <a:latin typeface="Consolas" panose="020B0609020204030204" pitchFamily="49" charset="0"/>
                <a:cs typeface="Courier New" panose="02070309020205020404" pitchFamily="49" charset="0"/>
              </a:rPr>
              <a:t>;</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    }</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b="1" dirty="0">
                <a:solidFill>
                  <a:srgbClr val="000080"/>
                </a:solidFill>
                <a:latin typeface="Consolas" panose="020B0609020204030204" pitchFamily="49" charset="0"/>
                <a:cs typeface="Courier New" panose="02070309020205020404" pitchFamily="49" charset="0"/>
              </a:rPr>
              <a:t>for </a:t>
            </a:r>
            <a:r>
              <a:rPr lang="en-US" altLang="en-US" sz="1500" dirty="0">
                <a:solidFill>
                  <a:srgbClr val="000000"/>
                </a:solidFill>
                <a:latin typeface="Consolas" panose="020B0609020204030204" pitchFamily="49" charset="0"/>
                <a:cs typeface="Courier New" panose="02070309020205020404" pitchFamily="49" charset="0"/>
              </a:rPr>
              <a:t>(</a:t>
            </a:r>
            <a:r>
              <a:rPr lang="en-US" altLang="en-US" sz="1500" b="1" dirty="0" err="1">
                <a:solidFill>
                  <a:srgbClr val="000080"/>
                </a:solidFill>
                <a:latin typeface="Consolas" panose="020B0609020204030204" pitchFamily="49" charset="0"/>
                <a:cs typeface="Courier New" panose="02070309020205020404" pitchFamily="49" charset="0"/>
              </a:rPr>
              <a:t>int</a:t>
            </a:r>
            <a:r>
              <a:rPr lang="en-US" altLang="en-US" sz="1500" b="1" dirty="0">
                <a:solidFill>
                  <a:srgbClr val="000080"/>
                </a:solidFill>
                <a:latin typeface="Consolas" panose="020B0609020204030204" pitchFamily="49" charset="0"/>
                <a:cs typeface="Courier New" panose="02070309020205020404" pitchFamily="49" charset="0"/>
              </a:rPr>
              <a:t> </a:t>
            </a:r>
            <a:r>
              <a:rPr lang="en-US" altLang="en-US" sz="1500" dirty="0" err="1">
                <a:solidFill>
                  <a:srgbClr val="000000"/>
                </a:solidFill>
                <a:latin typeface="Consolas" panose="020B0609020204030204" pitchFamily="49" charset="0"/>
                <a:cs typeface="Courier New" panose="02070309020205020404" pitchFamily="49" charset="0"/>
              </a:rPr>
              <a:t>i</a:t>
            </a:r>
            <a:r>
              <a:rPr lang="en-US" altLang="en-US" sz="1500" dirty="0">
                <a:solidFill>
                  <a:srgbClr val="000000"/>
                </a:solidFill>
                <a:latin typeface="Consolas" panose="020B0609020204030204" pitchFamily="49" charset="0"/>
                <a:cs typeface="Courier New" panose="02070309020205020404" pitchFamily="49" charset="0"/>
              </a:rPr>
              <a:t>=</a:t>
            </a:r>
            <a:r>
              <a:rPr lang="en-US" altLang="en-US" sz="1500" dirty="0">
                <a:solidFill>
                  <a:srgbClr val="0000FF"/>
                </a:solidFill>
                <a:latin typeface="Consolas" panose="020B0609020204030204" pitchFamily="49" charset="0"/>
                <a:cs typeface="Courier New" panose="02070309020205020404" pitchFamily="49" charset="0"/>
              </a:rPr>
              <a:t>0</a:t>
            </a:r>
            <a:r>
              <a:rPr lang="en-US" altLang="en-US" sz="1500" dirty="0">
                <a:solidFill>
                  <a:srgbClr val="000000"/>
                </a:solidFill>
                <a:latin typeface="Consolas" panose="020B0609020204030204" pitchFamily="49" charset="0"/>
                <a:cs typeface="Courier New" panose="02070309020205020404" pitchFamily="49" charset="0"/>
              </a:rPr>
              <a:t>;i&lt;</a:t>
            </a:r>
            <a:r>
              <a:rPr lang="en-US" altLang="en-US" sz="1500" dirty="0">
                <a:solidFill>
                  <a:srgbClr val="0000FF"/>
                </a:solidFill>
                <a:latin typeface="Consolas" panose="020B0609020204030204" pitchFamily="49" charset="0"/>
                <a:cs typeface="Courier New" panose="02070309020205020404" pitchFamily="49" charset="0"/>
              </a:rPr>
              <a:t>10</a:t>
            </a:r>
            <a:r>
              <a:rPr lang="en-US" altLang="en-US" sz="1500" dirty="0">
                <a:solidFill>
                  <a:srgbClr val="000000"/>
                </a:solidFill>
                <a:latin typeface="Consolas" panose="020B0609020204030204" pitchFamily="49" charset="0"/>
                <a:cs typeface="Courier New" panose="02070309020205020404" pitchFamily="49" charset="0"/>
              </a:rPr>
              <a:t>;i++) //this will print first 10 numbers</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dirty="0" err="1">
                <a:solidFill>
                  <a:srgbClr val="000000"/>
                </a:solidFill>
                <a:latin typeface="Consolas" panose="020B0609020204030204" pitchFamily="49" charset="0"/>
                <a:cs typeface="Courier New" panose="02070309020205020404" pitchFamily="49" charset="0"/>
              </a:rPr>
              <a:t>System.</a:t>
            </a:r>
            <a:r>
              <a:rPr lang="en-US" altLang="en-US" sz="1500" b="1" i="1" dirty="0" err="1">
                <a:solidFill>
                  <a:srgbClr val="660E7A"/>
                </a:solidFill>
                <a:latin typeface="Consolas" panose="020B0609020204030204" pitchFamily="49" charset="0"/>
                <a:cs typeface="Courier New" panose="02070309020205020404" pitchFamily="49" charset="0"/>
              </a:rPr>
              <a:t>out</a:t>
            </a:r>
            <a:r>
              <a:rPr lang="en-US" altLang="en-US" sz="1500" dirty="0" err="1">
                <a:solidFill>
                  <a:srgbClr val="000000"/>
                </a:solidFill>
                <a:latin typeface="Consolas" panose="020B0609020204030204" pitchFamily="49" charset="0"/>
                <a:cs typeface="Courier New" panose="02070309020205020404" pitchFamily="49" charset="0"/>
              </a:rPr>
              <a:t>.print</a:t>
            </a:r>
            <a:r>
              <a:rPr lang="en-US" altLang="en-US" sz="1500" dirty="0">
                <a:solidFill>
                  <a:srgbClr val="000000"/>
                </a:solidFill>
                <a:latin typeface="Consolas" panose="020B0609020204030204" pitchFamily="49" charset="0"/>
                <a:cs typeface="Courier New" panose="02070309020205020404" pitchFamily="49" charset="0"/>
              </a:rPr>
              <a:t>(</a:t>
            </a:r>
            <a:r>
              <a:rPr lang="en-US" altLang="en-US" sz="1500" dirty="0" err="1">
                <a:solidFill>
                  <a:srgbClr val="000000"/>
                </a:solidFill>
                <a:latin typeface="Consolas" panose="020B0609020204030204" pitchFamily="49" charset="0"/>
                <a:cs typeface="Courier New" panose="02070309020205020404" pitchFamily="49" charset="0"/>
              </a:rPr>
              <a:t>fibonacciSupplier.get</a:t>
            </a:r>
            <a:r>
              <a:rPr lang="en-US" altLang="en-US" sz="1500" dirty="0">
                <a:solidFill>
                  <a:srgbClr val="000000"/>
                </a:solidFill>
                <a:latin typeface="Consolas" panose="020B0609020204030204" pitchFamily="49" charset="0"/>
                <a:cs typeface="Courier New" panose="02070309020205020404" pitchFamily="49" charset="0"/>
              </a:rPr>
              <a:t>() + </a:t>
            </a:r>
            <a:r>
              <a:rPr lang="en-US" altLang="en-US" sz="1500" b="1" dirty="0">
                <a:solidFill>
                  <a:srgbClr val="008000"/>
                </a:solidFill>
                <a:latin typeface="Consolas" panose="020B0609020204030204" pitchFamily="49" charset="0"/>
                <a:cs typeface="Courier New" panose="02070309020205020404" pitchFamily="49" charset="0"/>
              </a:rPr>
              <a:t>"</a:t>
            </a:r>
            <a:r>
              <a:rPr lang="en-US" altLang="en-US" sz="1500" b="1" dirty="0">
                <a:solidFill>
                  <a:srgbClr val="000080"/>
                </a:solidFill>
                <a:latin typeface="Consolas" panose="020B0609020204030204" pitchFamily="49" charset="0"/>
                <a:cs typeface="Courier New" panose="02070309020205020404" pitchFamily="49" charset="0"/>
              </a:rPr>
              <a:t>\t</a:t>
            </a:r>
            <a:r>
              <a:rPr lang="en-US" altLang="en-US" sz="1500" b="1" dirty="0">
                <a:solidFill>
                  <a:srgbClr val="008000"/>
                </a:solidFill>
                <a:latin typeface="Consolas" panose="020B0609020204030204" pitchFamily="49" charset="0"/>
                <a:cs typeface="Courier New" panose="02070309020205020404" pitchFamily="49" charset="0"/>
              </a:rPr>
              <a:t>"</a:t>
            </a:r>
            <a:r>
              <a:rPr lang="en-US" altLang="en-US" sz="1500" dirty="0">
                <a:solidFill>
                  <a:srgbClr val="000000"/>
                </a:solidFill>
                <a:latin typeface="Consolas" panose="020B0609020204030204" pitchFamily="49" charset="0"/>
                <a:cs typeface="Courier New" panose="02070309020205020404" pitchFamily="49" charset="0"/>
              </a:rPr>
              <a:t>);</a:t>
            </a:r>
            <a:endParaRPr lang="en-US" altLang="en-US" sz="3300" dirty="0">
              <a:latin typeface="Consolas" panose="020B0609020204030204" pitchFamily="49" charset="0"/>
            </a:endParaRPr>
          </a:p>
        </p:txBody>
      </p:sp>
    </p:spTree>
    <p:extLst>
      <p:ext uri="{BB962C8B-B14F-4D97-AF65-F5344CB8AC3E}">
        <p14:creationId xmlns:p14="http://schemas.microsoft.com/office/powerpoint/2010/main" val="33929425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Java Streams</a:t>
            </a:r>
          </a:p>
        </p:txBody>
      </p:sp>
      <p:sp>
        <p:nvSpPr>
          <p:cNvPr id="5" name="Content Placeholder 4"/>
          <p:cNvSpPr>
            <a:spLocks noGrp="1"/>
          </p:cNvSpPr>
          <p:nvPr>
            <p:ph idx="4294967295"/>
          </p:nvPr>
        </p:nvSpPr>
        <p:spPr>
          <a:xfrm>
            <a:off x="0" y="1370013"/>
            <a:ext cx="7886700" cy="3262312"/>
          </a:xfrm>
        </p:spPr>
        <p:txBody>
          <a:bodyPr>
            <a:normAutofit fontScale="55000" lnSpcReduction="20000"/>
          </a:bodyPr>
          <a:lstStyle/>
          <a:p>
            <a:r>
              <a:rPr lang="en-US" dirty="0"/>
              <a:t>Stream is the structure for processing a </a:t>
            </a:r>
            <a:r>
              <a:rPr lang="en-US" b="1" dirty="0"/>
              <a:t>collection</a:t>
            </a:r>
            <a:r>
              <a:rPr lang="en-US" dirty="0"/>
              <a:t> of objects in functional style</a:t>
            </a:r>
          </a:p>
          <a:p>
            <a:pPr lvl="1"/>
            <a:r>
              <a:rPr lang="en-US" dirty="0"/>
              <a:t>Original collection is </a:t>
            </a:r>
            <a:r>
              <a:rPr lang="en-US" b="1" dirty="0"/>
              <a:t>not</a:t>
            </a:r>
            <a:r>
              <a:rPr lang="en-US" dirty="0"/>
              <a:t> modified.</a:t>
            </a:r>
          </a:p>
          <a:p>
            <a:r>
              <a:rPr lang="en-US" dirty="0"/>
              <a:t>A Java </a:t>
            </a:r>
            <a:r>
              <a:rPr lang="en-US" i="1" dirty="0"/>
              <a:t>Stream</a:t>
            </a:r>
            <a:r>
              <a:rPr lang="en-US" dirty="0"/>
              <a:t> is a component that is capable of </a:t>
            </a:r>
            <a:r>
              <a:rPr lang="en-US" b="1" i="1" dirty="0"/>
              <a:t>internal</a:t>
            </a:r>
            <a:r>
              <a:rPr lang="en-US" i="1" dirty="0"/>
              <a:t> iteration</a:t>
            </a:r>
            <a:r>
              <a:rPr lang="en-US" dirty="0"/>
              <a:t> of its elements, meaning it can iterate its elements itself. </a:t>
            </a:r>
          </a:p>
          <a:p>
            <a:pPr lvl="1"/>
            <a:r>
              <a:rPr lang="en-US" dirty="0"/>
              <a:t>In contrast, using </a:t>
            </a:r>
            <a:r>
              <a:rPr lang="en-US" dirty="0">
                <a:hlinkClick r:id="rId3"/>
              </a:rPr>
              <a:t>Java Iterator</a:t>
            </a:r>
            <a:r>
              <a:rPr lang="en-US" dirty="0"/>
              <a:t> or the Java </a:t>
            </a:r>
            <a:r>
              <a:rPr lang="en-US" b="1" dirty="0"/>
              <a:t>for-each</a:t>
            </a:r>
            <a:r>
              <a:rPr lang="en-US" dirty="0"/>
              <a:t> loop, the programmer have to implement the iteration process themselves</a:t>
            </a:r>
          </a:p>
          <a:p>
            <a:r>
              <a:rPr lang="en-US" dirty="0"/>
              <a:t>Every Collection type may be converted to Stream</a:t>
            </a:r>
          </a:p>
          <a:p>
            <a:pPr lvl="1"/>
            <a:r>
              <a:rPr lang="en-US" dirty="0"/>
              <a:t>Can be created with stream() method of Collection.</a:t>
            </a:r>
          </a:p>
          <a:p>
            <a:r>
              <a:rPr lang="en-US" dirty="0"/>
              <a:t>Streams can also be created from scratch.</a:t>
            </a:r>
          </a:p>
          <a:p>
            <a:pPr lvl="1"/>
            <a:r>
              <a:rPr lang="en-US" dirty="0"/>
              <a:t>Stream&lt;Integer&gt; s = </a:t>
            </a:r>
            <a:r>
              <a:rPr lang="en-US" dirty="0" err="1"/>
              <a:t>Stream.of</a:t>
            </a:r>
            <a:r>
              <a:rPr lang="en-US" dirty="0"/>
              <a:t>(3, 4, 5)</a:t>
            </a:r>
          </a:p>
          <a:p>
            <a:pPr lvl="1"/>
            <a:r>
              <a:rPr lang="en-US" dirty="0" err="1"/>
              <a:t>IntStream</a:t>
            </a:r>
            <a:r>
              <a:rPr lang="en-US" dirty="0"/>
              <a:t> </a:t>
            </a:r>
            <a:r>
              <a:rPr lang="en-US" dirty="0" err="1"/>
              <a:t>iStream</a:t>
            </a:r>
            <a:r>
              <a:rPr lang="en-US" dirty="0"/>
              <a:t> = </a:t>
            </a:r>
            <a:r>
              <a:rPr lang="en-US" dirty="0" err="1"/>
              <a:t>IntStream.range</a:t>
            </a:r>
            <a:r>
              <a:rPr lang="en-US" dirty="0"/>
              <a:t>(1, 5);</a:t>
            </a:r>
          </a:p>
          <a:p>
            <a:endParaRPr lang="en-US" dirty="0"/>
          </a:p>
          <a:p>
            <a:endParaRPr lang="en-US" dirty="0"/>
          </a:p>
        </p:txBody>
      </p:sp>
      <p:sp>
        <p:nvSpPr>
          <p:cNvPr id="8" name="Slide Number Placeholder 7"/>
          <p:cNvSpPr>
            <a:spLocks noGrp="1"/>
          </p:cNvSpPr>
          <p:nvPr>
            <p:ph type="sldNum" sz="quarter" idx="12"/>
          </p:nvPr>
        </p:nvSpPr>
        <p:spPr/>
        <p:txBody>
          <a:bodyPr/>
          <a:lstStyle/>
          <a:p>
            <a:fld id="{FA3EE389-E41A-49AC-9975-3D3899FF737D}" type="slidenum">
              <a:rPr lang="en-US" smtClean="0"/>
              <a:t>104</a:t>
            </a:fld>
            <a:endParaRPr lang="en-US"/>
          </a:p>
        </p:txBody>
      </p:sp>
    </p:spTree>
    <p:extLst>
      <p:ext uri="{BB962C8B-B14F-4D97-AF65-F5344CB8AC3E}">
        <p14:creationId xmlns:p14="http://schemas.microsoft.com/office/powerpoint/2010/main" val="146931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 Processing</a:t>
            </a:r>
          </a:p>
        </p:txBody>
      </p:sp>
      <p:sp>
        <p:nvSpPr>
          <p:cNvPr id="3" name="Content Placeholder 2"/>
          <p:cNvSpPr>
            <a:spLocks noGrp="1"/>
          </p:cNvSpPr>
          <p:nvPr>
            <p:ph idx="4294967295"/>
          </p:nvPr>
        </p:nvSpPr>
        <p:spPr/>
        <p:txBody>
          <a:bodyPr/>
          <a:lstStyle/>
          <a:p>
            <a:pPr marL="0" indent="0">
              <a:buNone/>
            </a:pPr>
            <a:endParaRPr lang="en-US" sz="1600" dirty="0"/>
          </a:p>
        </p:txBody>
      </p:sp>
      <p:sp>
        <p:nvSpPr>
          <p:cNvPr id="4" name="Rectangle 3">
            <a:extLst>
              <a:ext uri="{FF2B5EF4-FFF2-40B4-BE49-F238E27FC236}">
                <a16:creationId xmlns:a16="http://schemas.microsoft.com/office/drawing/2014/main" id="{4E9E31BA-B573-B64C-92EB-91A8759696FF}"/>
              </a:ext>
            </a:extLst>
          </p:cNvPr>
          <p:cNvSpPr/>
          <p:nvPr/>
        </p:nvSpPr>
        <p:spPr>
          <a:xfrm>
            <a:off x="323528" y="771550"/>
            <a:ext cx="8208912" cy="2585323"/>
          </a:xfrm>
          <a:prstGeom prst="rect">
            <a:avLst/>
          </a:prstGeom>
        </p:spPr>
        <p:txBody>
          <a:bodyPr wrap="square">
            <a:spAutoFit/>
          </a:bodyPr>
          <a:lstStyle/>
          <a:p>
            <a:pPr marL="285750" indent="-285750">
              <a:buFont typeface="Arial" panose="020B0604020202020204" pitchFamily="34" charset="0"/>
              <a:buChar char="•"/>
            </a:pPr>
            <a:r>
              <a:rPr lang="en-US" dirty="0"/>
              <a:t>Stream may be processed only </a:t>
            </a:r>
            <a:r>
              <a:rPr lang="en-US" b="1" dirty="0"/>
              <a:t>once</a:t>
            </a:r>
            <a:r>
              <a:rPr lang="en-US" dirty="0"/>
              <a:t>. </a:t>
            </a:r>
          </a:p>
          <a:p>
            <a:pPr marL="742950" lvl="1" indent="-285750">
              <a:buFont typeface="Arial" panose="020B0604020202020204" pitchFamily="34" charset="0"/>
              <a:buChar char="•"/>
            </a:pPr>
            <a:r>
              <a:rPr lang="en-US" dirty="0"/>
              <a:t>After getting an output, the stream cannot be used again.</a:t>
            </a:r>
          </a:p>
          <a:p>
            <a:pPr marL="285750" indent="-285750">
              <a:buFont typeface="Arial" panose="020B0604020202020204" pitchFamily="34" charset="0"/>
              <a:buChar char="•"/>
            </a:pPr>
            <a:r>
              <a:rPr lang="en-US" dirty="0"/>
              <a:t>Processing is done by attaching </a:t>
            </a:r>
            <a:r>
              <a:rPr lang="en-US" b="1" dirty="0"/>
              <a:t>listeners</a:t>
            </a:r>
            <a:r>
              <a:rPr lang="en-US" dirty="0"/>
              <a:t> to a Stream. </a:t>
            </a:r>
          </a:p>
          <a:p>
            <a:pPr marL="742950" lvl="1" indent="-285750">
              <a:buFont typeface="Arial" panose="020B0604020202020204" pitchFamily="34" charset="0"/>
              <a:buChar char="•"/>
            </a:pPr>
            <a:r>
              <a:rPr lang="en-US" dirty="0"/>
              <a:t>These listeners are called when the Stream iterates the elements internally</a:t>
            </a:r>
          </a:p>
          <a:p>
            <a:pPr marL="285750" indent="-285750">
              <a:buFont typeface="Arial" panose="020B0604020202020204" pitchFamily="34" charset="0"/>
              <a:buChar char="•"/>
            </a:pPr>
            <a:r>
              <a:rPr lang="en-US" dirty="0"/>
              <a:t>The listeners of a stream form a </a:t>
            </a:r>
            <a:r>
              <a:rPr lang="en-US" b="1" dirty="0"/>
              <a:t>chain:</a:t>
            </a:r>
          </a:p>
          <a:p>
            <a:pPr marL="742950" lvl="1" indent="-285750">
              <a:buFont typeface="Arial" panose="020B0604020202020204" pitchFamily="34" charset="0"/>
              <a:buChar char="•"/>
            </a:pPr>
            <a:r>
              <a:rPr lang="en-US" dirty="0"/>
              <a:t>The first listener in the chain can process the element in the stream, </a:t>
            </a:r>
          </a:p>
          <a:p>
            <a:pPr marL="742950" lvl="1" indent="-285750">
              <a:buFont typeface="Arial" panose="020B0604020202020204" pitchFamily="34" charset="0"/>
              <a:buChar char="•"/>
            </a:pPr>
            <a:r>
              <a:rPr lang="en-US" dirty="0"/>
              <a:t>and then return a new element for the next listener in the chain to process.</a:t>
            </a:r>
          </a:p>
          <a:p>
            <a:pPr marL="742950" lvl="1" indent="-285750">
              <a:buFont typeface="Arial" panose="020B0604020202020204" pitchFamily="34" charset="0"/>
              <a:buChar char="•"/>
            </a:pPr>
            <a:r>
              <a:rPr lang="en-US" dirty="0"/>
              <a:t> A listener can either return the same element or a new one </a:t>
            </a:r>
          </a:p>
          <a:p>
            <a:pPr marL="1200150" lvl="2" indent="-285750">
              <a:buFont typeface="Arial" panose="020B0604020202020204" pitchFamily="34" charset="0"/>
              <a:buChar char="•"/>
            </a:pPr>
            <a:r>
              <a:rPr lang="en-US" dirty="0"/>
              <a:t>depending on what the purpose of that listener (processor) is. </a:t>
            </a:r>
          </a:p>
        </p:txBody>
      </p:sp>
    </p:spTree>
    <p:extLst>
      <p:ext uri="{BB962C8B-B14F-4D97-AF65-F5344CB8AC3E}">
        <p14:creationId xmlns:p14="http://schemas.microsoft.com/office/powerpoint/2010/main" val="8090422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Stream Characteristics</a:t>
            </a:r>
          </a:p>
        </p:txBody>
      </p:sp>
      <p:sp>
        <p:nvSpPr>
          <p:cNvPr id="5" name="Content Placeholder 4"/>
          <p:cNvSpPr>
            <a:spLocks noGrp="1"/>
          </p:cNvSpPr>
          <p:nvPr>
            <p:ph idx="4294967295"/>
          </p:nvPr>
        </p:nvSpPr>
        <p:spPr>
          <a:xfrm>
            <a:off x="251520" y="771550"/>
            <a:ext cx="7886700" cy="3262312"/>
          </a:xfrm>
        </p:spPr>
        <p:txBody>
          <a:bodyPr>
            <a:normAutofit/>
          </a:bodyPr>
          <a:lstStyle/>
          <a:p>
            <a:r>
              <a:rPr lang="en-US" sz="1800" dirty="0"/>
              <a:t>Processing streams </a:t>
            </a:r>
            <a:r>
              <a:rPr lang="en-US" sz="1800" b="1" dirty="0"/>
              <a:t>lazily</a:t>
            </a:r>
            <a:r>
              <a:rPr lang="en-US" sz="1800" dirty="0"/>
              <a:t> allows for significant efficiencies</a:t>
            </a:r>
          </a:p>
          <a:p>
            <a:pPr lvl="1"/>
            <a:r>
              <a:rPr lang="en-US" sz="1800" dirty="0"/>
              <a:t>Filtering, mapping, and summing can be fused into a single pass on the data with minimal intermediate state.</a:t>
            </a:r>
          </a:p>
          <a:p>
            <a:r>
              <a:rPr lang="en-US" sz="1800" dirty="0"/>
              <a:t>Laziness also allows avoiding examining all the data when it is not necessary.</a:t>
            </a:r>
          </a:p>
          <a:p>
            <a:pPr lvl="1"/>
            <a:r>
              <a:rPr lang="en-US" sz="1800" dirty="0"/>
              <a:t>Example: "find the first string longer than 1000 characters“</a:t>
            </a:r>
          </a:p>
          <a:p>
            <a:pPr lvl="2"/>
            <a:r>
              <a:rPr lang="en-US" sz="1800" dirty="0"/>
              <a:t>Need to examine just </a:t>
            </a:r>
            <a:r>
              <a:rPr lang="en-US" sz="1800" b="1" dirty="0"/>
              <a:t>enough</a:t>
            </a:r>
            <a:r>
              <a:rPr lang="en-US" sz="1800" dirty="0"/>
              <a:t> strings to find one that has the desired characteristics </a:t>
            </a:r>
          </a:p>
          <a:p>
            <a:pPr lvl="2"/>
            <a:r>
              <a:rPr lang="en-US" sz="1800" dirty="0"/>
              <a:t>Without examining all of the strings available from the source. </a:t>
            </a:r>
          </a:p>
          <a:p>
            <a:r>
              <a:rPr lang="en-US" sz="1800" dirty="0"/>
              <a:t>This behavior becomes even more important when the input stream is </a:t>
            </a:r>
            <a:r>
              <a:rPr lang="en-US" sz="1800" b="1" dirty="0"/>
              <a:t>infinite</a:t>
            </a:r>
            <a:r>
              <a:rPr lang="en-US" sz="1800" dirty="0"/>
              <a:t> and not merely large. </a:t>
            </a:r>
          </a:p>
          <a:p>
            <a:endParaRPr lang="en-US" sz="1800" dirty="0"/>
          </a:p>
        </p:txBody>
      </p:sp>
      <p:sp>
        <p:nvSpPr>
          <p:cNvPr id="8" name="Slide Number Placeholder 7"/>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12363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Java Streams: Example</a:t>
            </a:r>
          </a:p>
        </p:txBody>
      </p:sp>
      <p:sp>
        <p:nvSpPr>
          <p:cNvPr id="8" name="Slide Number Placeholder 7"/>
          <p:cNvSpPr>
            <a:spLocks noGrp="1"/>
          </p:cNvSpPr>
          <p:nvPr>
            <p:ph type="sldNum" sz="quarter" idx="12"/>
          </p:nvPr>
        </p:nvSpPr>
        <p:spPr/>
        <p:txBody>
          <a:bodyPr/>
          <a:lstStyle/>
          <a:p>
            <a:endParaRPr lang="en-US" dirty="0"/>
          </a:p>
        </p:txBody>
      </p:sp>
      <p:sp>
        <p:nvSpPr>
          <p:cNvPr id="6" name="Rectangle 3"/>
          <p:cNvSpPr>
            <a:spLocks noChangeArrowheads="1"/>
          </p:cNvSpPr>
          <p:nvPr/>
        </p:nvSpPr>
        <p:spPr bwMode="auto">
          <a:xfrm>
            <a:off x="683568" y="1100232"/>
            <a:ext cx="6217087" cy="22852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i="1" dirty="0">
                <a:solidFill>
                  <a:srgbClr val="808080"/>
                </a:solidFill>
                <a:latin typeface="Consolas" panose="020B0609020204030204" pitchFamily="49" charset="0"/>
                <a:cs typeface="Courier New" panose="02070309020205020404" pitchFamily="49" charset="0"/>
              </a:rPr>
              <a:t>// Create an </a:t>
            </a:r>
            <a:r>
              <a:rPr lang="en-US" altLang="en-US" i="1" dirty="0" err="1">
                <a:solidFill>
                  <a:srgbClr val="808080"/>
                </a:solidFill>
                <a:latin typeface="Consolas" panose="020B0609020204030204" pitchFamily="49" charset="0"/>
                <a:cs typeface="Courier New" panose="02070309020205020404" pitchFamily="49" charset="0"/>
              </a:rPr>
              <a:t>ArrayList</a:t>
            </a:r>
            <a:br>
              <a:rPr lang="en-US" altLang="en-US" i="1" dirty="0">
                <a:solidFill>
                  <a:srgbClr val="808080"/>
                </a:solidFill>
                <a:latin typeface="Consolas" panose="020B0609020204030204" pitchFamily="49" charset="0"/>
                <a:cs typeface="Courier New" panose="02070309020205020404" pitchFamily="49" charset="0"/>
              </a:rPr>
            </a:br>
            <a:r>
              <a:rPr lang="en-US" altLang="en-US" dirty="0">
                <a:solidFill>
                  <a:srgbClr val="000000"/>
                </a:solidFill>
                <a:latin typeface="Consolas" panose="020B0609020204030204" pitchFamily="49" charset="0"/>
                <a:cs typeface="Courier New" panose="02070309020205020404" pitchFamily="49" charset="0"/>
              </a:rPr>
              <a:t>List&lt;Integer&gt; </a:t>
            </a:r>
            <a:r>
              <a:rPr lang="en-US" altLang="en-US" dirty="0" err="1">
                <a:solidFill>
                  <a:srgbClr val="000000"/>
                </a:solidFill>
                <a:latin typeface="Consolas" panose="020B0609020204030204" pitchFamily="49" charset="0"/>
                <a:cs typeface="Courier New" panose="02070309020205020404" pitchFamily="49" charset="0"/>
              </a:rPr>
              <a:t>myList</a:t>
            </a:r>
            <a:r>
              <a:rPr lang="en-US" altLang="en-US" dirty="0">
                <a:solidFill>
                  <a:srgbClr val="000000"/>
                </a:solidFill>
                <a:latin typeface="Consolas" panose="020B0609020204030204" pitchFamily="49" charset="0"/>
                <a:cs typeface="Courier New" panose="02070309020205020404" pitchFamily="49" charset="0"/>
              </a:rPr>
              <a:t> = </a:t>
            </a:r>
            <a:r>
              <a:rPr lang="en-US" altLang="en-US" b="1" dirty="0">
                <a:solidFill>
                  <a:srgbClr val="000080"/>
                </a:solidFill>
                <a:latin typeface="Consolas" panose="020B0609020204030204" pitchFamily="49" charset="0"/>
                <a:cs typeface="Courier New" panose="02070309020205020404" pitchFamily="49" charset="0"/>
              </a:rPr>
              <a:t>new </a:t>
            </a:r>
            <a:r>
              <a:rPr lang="en-US" altLang="en-US" dirty="0" err="1">
                <a:solidFill>
                  <a:srgbClr val="000000"/>
                </a:solidFill>
                <a:latin typeface="Consolas" panose="020B0609020204030204" pitchFamily="49" charset="0"/>
                <a:cs typeface="Courier New" panose="02070309020205020404" pitchFamily="49" charset="0"/>
              </a:rPr>
              <a:t>ArrayList</a:t>
            </a:r>
            <a:r>
              <a:rPr lang="en-US" altLang="en-US" dirty="0">
                <a:solidFill>
                  <a:srgbClr val="000000"/>
                </a:solidFill>
                <a:latin typeface="Consolas" panose="020B0609020204030204" pitchFamily="49" charset="0"/>
                <a:cs typeface="Courier New" panose="02070309020205020404" pitchFamily="49" charset="0"/>
              </a:rPr>
              <a:t>&lt;Integer&gt;();</a:t>
            </a:r>
            <a:br>
              <a:rPr lang="en-US" altLang="en-US" dirty="0">
                <a:solidFill>
                  <a:srgbClr val="000000"/>
                </a:solidFill>
                <a:latin typeface="Consolas" panose="020B0609020204030204" pitchFamily="49" charset="0"/>
                <a:cs typeface="Courier New" panose="02070309020205020404" pitchFamily="49" charset="0"/>
              </a:rPr>
            </a:br>
            <a:r>
              <a:rPr lang="en-US" altLang="en-US" dirty="0" err="1">
                <a:solidFill>
                  <a:srgbClr val="000000"/>
                </a:solidFill>
                <a:latin typeface="Consolas" panose="020B0609020204030204" pitchFamily="49" charset="0"/>
                <a:cs typeface="Courier New" panose="02070309020205020404" pitchFamily="49" charset="0"/>
              </a:rPr>
              <a:t>myList.add</a:t>
            </a:r>
            <a:r>
              <a:rPr lang="en-US" altLang="en-US" dirty="0">
                <a:solidFill>
                  <a:srgbClr val="000000"/>
                </a:solidFill>
                <a:latin typeface="Consolas" panose="020B0609020204030204" pitchFamily="49" charset="0"/>
                <a:cs typeface="Courier New" panose="02070309020205020404" pitchFamily="49" charset="0"/>
              </a:rPr>
              <a:t>(</a:t>
            </a:r>
            <a:r>
              <a:rPr lang="en-US" altLang="en-US" dirty="0">
                <a:solidFill>
                  <a:srgbClr val="0000FF"/>
                </a:solidFill>
                <a:latin typeface="Consolas" panose="020B0609020204030204" pitchFamily="49" charset="0"/>
                <a:cs typeface="Courier New" panose="02070309020205020404" pitchFamily="49" charset="0"/>
              </a:rPr>
              <a:t>1</a:t>
            </a:r>
            <a:r>
              <a:rPr lang="en-US" altLang="en-US" dirty="0">
                <a:solidFill>
                  <a:srgbClr val="000000"/>
                </a:solidFill>
                <a:latin typeface="Consolas" panose="020B0609020204030204" pitchFamily="49" charset="0"/>
                <a:cs typeface="Courier New" panose="02070309020205020404" pitchFamily="49" charset="0"/>
              </a:rPr>
              <a:t>);</a:t>
            </a:r>
            <a:br>
              <a:rPr lang="en-US" altLang="en-US" dirty="0">
                <a:solidFill>
                  <a:srgbClr val="000000"/>
                </a:solidFill>
                <a:latin typeface="Consolas" panose="020B0609020204030204" pitchFamily="49" charset="0"/>
                <a:cs typeface="Courier New" panose="02070309020205020404" pitchFamily="49" charset="0"/>
              </a:rPr>
            </a:br>
            <a:r>
              <a:rPr lang="en-US" altLang="en-US" dirty="0" err="1">
                <a:solidFill>
                  <a:srgbClr val="000000"/>
                </a:solidFill>
                <a:latin typeface="Consolas" panose="020B0609020204030204" pitchFamily="49" charset="0"/>
                <a:cs typeface="Courier New" panose="02070309020205020404" pitchFamily="49" charset="0"/>
              </a:rPr>
              <a:t>myList.add</a:t>
            </a:r>
            <a:r>
              <a:rPr lang="en-US" altLang="en-US" dirty="0">
                <a:solidFill>
                  <a:srgbClr val="000000"/>
                </a:solidFill>
                <a:latin typeface="Consolas" panose="020B0609020204030204" pitchFamily="49" charset="0"/>
                <a:cs typeface="Courier New" panose="02070309020205020404" pitchFamily="49" charset="0"/>
              </a:rPr>
              <a:t>(</a:t>
            </a:r>
            <a:r>
              <a:rPr lang="en-US" altLang="en-US" dirty="0">
                <a:solidFill>
                  <a:srgbClr val="0000FF"/>
                </a:solidFill>
                <a:latin typeface="Consolas" panose="020B0609020204030204" pitchFamily="49" charset="0"/>
                <a:cs typeface="Courier New" panose="02070309020205020404" pitchFamily="49" charset="0"/>
              </a:rPr>
              <a:t>5</a:t>
            </a:r>
            <a:r>
              <a:rPr lang="en-US" altLang="en-US" dirty="0">
                <a:solidFill>
                  <a:srgbClr val="000000"/>
                </a:solidFill>
                <a:latin typeface="Consolas" panose="020B0609020204030204" pitchFamily="49" charset="0"/>
                <a:cs typeface="Courier New" panose="02070309020205020404" pitchFamily="49" charset="0"/>
              </a:rPr>
              <a:t>);</a:t>
            </a:r>
            <a:br>
              <a:rPr lang="en-US" altLang="en-US" dirty="0">
                <a:solidFill>
                  <a:srgbClr val="000000"/>
                </a:solidFill>
                <a:latin typeface="Consolas" panose="020B0609020204030204" pitchFamily="49" charset="0"/>
                <a:cs typeface="Courier New" panose="02070309020205020404" pitchFamily="49" charset="0"/>
              </a:rPr>
            </a:br>
            <a:r>
              <a:rPr lang="en-US" altLang="en-US" dirty="0" err="1">
                <a:solidFill>
                  <a:srgbClr val="000000"/>
                </a:solidFill>
                <a:latin typeface="Consolas" panose="020B0609020204030204" pitchFamily="49" charset="0"/>
                <a:cs typeface="Courier New" panose="02070309020205020404" pitchFamily="49" charset="0"/>
              </a:rPr>
              <a:t>myList.add</a:t>
            </a:r>
            <a:r>
              <a:rPr lang="en-US" altLang="en-US" dirty="0">
                <a:solidFill>
                  <a:srgbClr val="000000"/>
                </a:solidFill>
                <a:latin typeface="Consolas" panose="020B0609020204030204" pitchFamily="49" charset="0"/>
                <a:cs typeface="Courier New" panose="02070309020205020404" pitchFamily="49" charset="0"/>
              </a:rPr>
              <a:t>(</a:t>
            </a:r>
            <a:r>
              <a:rPr lang="en-US" altLang="en-US" dirty="0">
                <a:solidFill>
                  <a:srgbClr val="0000FF"/>
                </a:solidFill>
                <a:latin typeface="Consolas" panose="020B0609020204030204" pitchFamily="49" charset="0"/>
                <a:cs typeface="Courier New" panose="02070309020205020404" pitchFamily="49" charset="0"/>
              </a:rPr>
              <a:t>8</a:t>
            </a:r>
            <a:r>
              <a:rPr lang="en-US" altLang="en-US" dirty="0">
                <a:solidFill>
                  <a:srgbClr val="000000"/>
                </a:solidFill>
                <a:latin typeface="Consolas" panose="020B0609020204030204" pitchFamily="49" charset="0"/>
                <a:cs typeface="Courier New" panose="02070309020205020404" pitchFamily="49" charset="0"/>
              </a:rPr>
              <a:t>);</a:t>
            </a:r>
            <a:br>
              <a:rPr lang="en-US" altLang="en-US" dirty="0">
                <a:solidFill>
                  <a:srgbClr val="000000"/>
                </a:solidFill>
                <a:latin typeface="Consolas" panose="020B0609020204030204" pitchFamily="49" charset="0"/>
                <a:cs typeface="Courier New" panose="02070309020205020404" pitchFamily="49" charset="0"/>
              </a:rPr>
            </a:br>
            <a:br>
              <a:rPr lang="en-US" altLang="en-US" dirty="0">
                <a:solidFill>
                  <a:srgbClr val="000000"/>
                </a:solidFill>
                <a:latin typeface="Consolas" panose="020B0609020204030204" pitchFamily="49" charset="0"/>
                <a:cs typeface="Courier New" panose="02070309020205020404" pitchFamily="49" charset="0"/>
              </a:rPr>
            </a:br>
            <a:r>
              <a:rPr lang="en-US" altLang="en-US" i="1" dirty="0">
                <a:solidFill>
                  <a:srgbClr val="808080"/>
                </a:solidFill>
                <a:latin typeface="Consolas" panose="020B0609020204030204" pitchFamily="49" charset="0"/>
                <a:cs typeface="Courier New" panose="02070309020205020404" pitchFamily="49" charset="0"/>
              </a:rPr>
              <a:t>// Convert it into a Stream</a:t>
            </a:r>
            <a:br>
              <a:rPr lang="en-US" altLang="en-US" i="1" dirty="0">
                <a:solidFill>
                  <a:srgbClr val="808080"/>
                </a:solidFill>
                <a:latin typeface="Consolas" panose="020B0609020204030204" pitchFamily="49" charset="0"/>
                <a:cs typeface="Courier New" panose="02070309020205020404" pitchFamily="49" charset="0"/>
              </a:rPr>
            </a:br>
            <a:r>
              <a:rPr lang="en-US" altLang="en-US" dirty="0">
                <a:solidFill>
                  <a:srgbClr val="000000"/>
                </a:solidFill>
                <a:latin typeface="Consolas" panose="020B0609020204030204" pitchFamily="49" charset="0"/>
                <a:cs typeface="Courier New" panose="02070309020205020404" pitchFamily="49" charset="0"/>
              </a:rPr>
              <a:t>Stream&lt;Integer&gt; </a:t>
            </a:r>
            <a:r>
              <a:rPr lang="en-US" altLang="en-US" dirty="0" err="1">
                <a:solidFill>
                  <a:srgbClr val="000000"/>
                </a:solidFill>
                <a:latin typeface="Consolas" panose="020B0609020204030204" pitchFamily="49" charset="0"/>
                <a:cs typeface="Courier New" panose="02070309020205020404" pitchFamily="49" charset="0"/>
              </a:rPr>
              <a:t>myStream</a:t>
            </a:r>
            <a:r>
              <a:rPr lang="en-US" altLang="en-US" dirty="0">
                <a:solidFill>
                  <a:srgbClr val="000000"/>
                </a:solidFill>
                <a:latin typeface="Consolas" panose="020B0609020204030204" pitchFamily="49" charset="0"/>
                <a:cs typeface="Courier New" panose="02070309020205020404" pitchFamily="49" charset="0"/>
              </a:rPr>
              <a:t> = </a:t>
            </a:r>
            <a:r>
              <a:rPr lang="en-US" altLang="en-US" dirty="0" err="1">
                <a:solidFill>
                  <a:srgbClr val="000000"/>
                </a:solidFill>
                <a:latin typeface="Consolas" panose="020B0609020204030204" pitchFamily="49" charset="0"/>
                <a:cs typeface="Courier New" panose="02070309020205020404" pitchFamily="49" charset="0"/>
              </a:rPr>
              <a:t>myList.stream</a:t>
            </a:r>
            <a:r>
              <a:rPr lang="en-US" altLang="en-US" dirty="0">
                <a:solidFill>
                  <a:srgbClr val="000000"/>
                </a:solidFill>
                <a:latin typeface="Consolas" panose="020B0609020204030204" pitchFamily="49" charset="0"/>
                <a:cs typeface="Courier New" panose="02070309020205020404" pitchFamily="49" charset="0"/>
              </a:rPr>
              <a:t>();</a:t>
            </a:r>
            <a:endParaRPr lang="en-US" altLang="en-US" dirty="0">
              <a:latin typeface="Consolas" panose="020B0609020204030204" pitchFamily="49" charset="0"/>
            </a:endParaRPr>
          </a:p>
        </p:txBody>
      </p:sp>
    </p:spTree>
    <p:extLst>
      <p:ext uri="{BB962C8B-B14F-4D97-AF65-F5344CB8AC3E}">
        <p14:creationId xmlns:p14="http://schemas.microsoft.com/office/powerpoint/2010/main" val="28339835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Streams: </a:t>
            </a:r>
            <a:r>
              <a:rPr lang="en-US" b="1" dirty="0"/>
              <a:t>Pipeline</a:t>
            </a:r>
          </a:p>
        </p:txBody>
      </p:sp>
      <p:sp>
        <p:nvSpPr>
          <p:cNvPr id="3" name="Content Placeholder 2"/>
          <p:cNvSpPr>
            <a:spLocks noGrp="1"/>
          </p:cNvSpPr>
          <p:nvPr>
            <p:ph idx="4294967295"/>
          </p:nvPr>
        </p:nvSpPr>
        <p:spPr/>
        <p:txBody>
          <a:bodyPr>
            <a:normAutofit fontScale="25000" lnSpcReduction="20000"/>
          </a:bodyPr>
          <a:lstStyle/>
          <a:p>
            <a:pPr marL="0" indent="0">
              <a:buNone/>
            </a:pPr>
            <a:endParaRPr lang="en-US" dirty="0"/>
          </a:p>
        </p:txBody>
      </p:sp>
      <p:sp>
        <p:nvSpPr>
          <p:cNvPr id="4" name="Rectangle 3">
            <a:extLst>
              <a:ext uri="{FF2B5EF4-FFF2-40B4-BE49-F238E27FC236}">
                <a16:creationId xmlns:a16="http://schemas.microsoft.com/office/drawing/2014/main" id="{12837EE9-BA0E-A249-8776-8EC53C7C0E0E}"/>
              </a:ext>
            </a:extLst>
          </p:cNvPr>
          <p:cNvSpPr/>
          <p:nvPr/>
        </p:nvSpPr>
        <p:spPr>
          <a:xfrm>
            <a:off x="395536" y="843558"/>
            <a:ext cx="7488832" cy="2862322"/>
          </a:xfrm>
          <a:prstGeom prst="rect">
            <a:avLst/>
          </a:prstGeom>
        </p:spPr>
        <p:txBody>
          <a:bodyPr wrap="square">
            <a:spAutoFit/>
          </a:bodyPr>
          <a:lstStyle/>
          <a:p>
            <a:pPr marL="285750" indent="-285750">
              <a:buFont typeface="Arial" panose="020B0604020202020204" pitchFamily="34" charset="0"/>
              <a:buChar char="•"/>
            </a:pPr>
            <a:r>
              <a:rPr lang="en-US" dirty="0"/>
              <a:t>Stream operations are combined to form stream pipelines. </a:t>
            </a:r>
          </a:p>
          <a:p>
            <a:pPr marL="742950" lvl="1" indent="-285750">
              <a:buFont typeface="Arial" panose="020B0604020202020204" pitchFamily="34" charset="0"/>
              <a:buChar char="•"/>
            </a:pPr>
            <a:r>
              <a:rPr lang="en-US" dirty="0"/>
              <a:t>Source -&gt; Intermediate Operations -&gt; Terminal Operation</a:t>
            </a:r>
          </a:p>
          <a:p>
            <a:pPr marL="285750" indent="-285750">
              <a:buFont typeface="Arial" panose="020B0604020202020204" pitchFamily="34" charset="0"/>
              <a:buChar char="•"/>
            </a:pPr>
            <a:r>
              <a:rPr lang="en-US" dirty="0"/>
              <a:t>A stream pipeline begins with a source </a:t>
            </a:r>
          </a:p>
          <a:p>
            <a:pPr marL="742950" lvl="1" indent="-285750">
              <a:buFont typeface="Arial" panose="020B0604020202020204" pitchFamily="34" charset="0"/>
              <a:buChar char="•"/>
            </a:pPr>
            <a:r>
              <a:rPr lang="en-US" dirty="0"/>
              <a:t>Such as a Collection, an array, a generator function, or an I/O channel</a:t>
            </a:r>
          </a:p>
          <a:p>
            <a:pPr marL="285750" indent="-285750">
              <a:buFont typeface="Arial" panose="020B0604020202020204" pitchFamily="34" charset="0"/>
              <a:buChar char="•"/>
            </a:pPr>
            <a:r>
              <a:rPr lang="en-US" dirty="0"/>
              <a:t>Followed by zero or more intermediate operations</a:t>
            </a:r>
          </a:p>
          <a:p>
            <a:pPr marL="742950" lvl="1" indent="-285750">
              <a:buFont typeface="Arial" panose="020B0604020202020204" pitchFamily="34" charset="0"/>
              <a:buChar char="•"/>
            </a:pPr>
            <a:r>
              <a:rPr lang="en-US" dirty="0"/>
              <a:t>These operations yield a new Stream as a result.</a:t>
            </a:r>
          </a:p>
          <a:p>
            <a:pPr marL="742950" lvl="1" indent="-285750">
              <a:buFont typeface="Arial" panose="020B0604020202020204" pitchFamily="34" charset="0"/>
              <a:buChar char="•"/>
            </a:pPr>
            <a:r>
              <a:rPr lang="en-US" dirty="0"/>
              <a:t>Such as </a:t>
            </a:r>
            <a:r>
              <a:rPr lang="en-US" dirty="0" err="1"/>
              <a:t>Stream.filter</a:t>
            </a:r>
            <a:r>
              <a:rPr lang="en-US" dirty="0"/>
              <a:t> or </a:t>
            </a:r>
            <a:r>
              <a:rPr lang="en-US" dirty="0" err="1"/>
              <a:t>Stream.map</a:t>
            </a:r>
            <a:endParaRPr lang="en-US" dirty="0"/>
          </a:p>
          <a:p>
            <a:pPr marL="285750" indent="-285750">
              <a:buFont typeface="Arial" panose="020B0604020202020204" pitchFamily="34" charset="0"/>
              <a:buChar char="•"/>
            </a:pPr>
            <a:r>
              <a:rPr lang="en-US" dirty="0"/>
              <a:t>And ending with a terminal operation </a:t>
            </a:r>
          </a:p>
          <a:p>
            <a:pPr marL="742950" lvl="1" indent="-285750">
              <a:buFont typeface="Arial" panose="020B0604020202020204" pitchFamily="34" charset="0"/>
              <a:buChar char="•"/>
            </a:pPr>
            <a:r>
              <a:rPr lang="en-US" dirty="0"/>
              <a:t>These operations yield a result that is not a Stream</a:t>
            </a:r>
          </a:p>
          <a:p>
            <a:pPr marL="742950" lvl="1" indent="-285750">
              <a:buFont typeface="Arial" panose="020B0604020202020204" pitchFamily="34" charset="0"/>
              <a:buChar char="•"/>
            </a:pPr>
            <a:r>
              <a:rPr lang="en-US" dirty="0"/>
              <a:t>Such as </a:t>
            </a:r>
            <a:r>
              <a:rPr lang="en-US" dirty="0" err="1"/>
              <a:t>Stream.forEach</a:t>
            </a:r>
            <a:r>
              <a:rPr lang="en-US" dirty="0"/>
              <a:t> or </a:t>
            </a:r>
            <a:r>
              <a:rPr lang="en-US" dirty="0" err="1"/>
              <a:t>Stream.reduce</a:t>
            </a:r>
            <a:r>
              <a:rPr lang="en-US" dirty="0"/>
              <a:t>. </a:t>
            </a:r>
          </a:p>
        </p:txBody>
      </p:sp>
    </p:spTree>
    <p:extLst>
      <p:ext uri="{BB962C8B-B14F-4D97-AF65-F5344CB8AC3E}">
        <p14:creationId xmlns:p14="http://schemas.microsoft.com/office/powerpoint/2010/main" val="350940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Streams Pipeline</a:t>
            </a:r>
          </a:p>
        </p:txBody>
      </p:sp>
      <p:pic>
        <p:nvPicPr>
          <p:cNvPr id="9" name="Content Placeholder 8"/>
          <p:cNvPicPr>
            <a:picLocks noGrp="1" noChangeAspect="1"/>
          </p:cNvPicPr>
          <p:nvPr>
            <p:ph idx="4294967295"/>
          </p:nvPr>
        </p:nvPicPr>
        <p:blipFill>
          <a:blip r:embed="rId2"/>
          <a:stretch>
            <a:fillRect/>
          </a:stretch>
        </p:blipFill>
        <p:spPr>
          <a:xfrm>
            <a:off x="1115616" y="653581"/>
            <a:ext cx="6099175" cy="3262312"/>
          </a:xfrm>
          <a:prstGeom prst="rect">
            <a:avLst/>
          </a:prstGeom>
        </p:spPr>
      </p:pic>
    </p:spTree>
    <p:extLst>
      <p:ext uri="{BB962C8B-B14F-4D97-AF65-F5344CB8AC3E}">
        <p14:creationId xmlns:p14="http://schemas.microsoft.com/office/powerpoint/2010/main" val="1943848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normAutofit fontScale="90000"/>
          </a:bodyPr>
          <a:lstStyle/>
          <a:p>
            <a:r>
              <a:rPr lang="en-US" altLang="en-US" sz="3600" dirty="0">
                <a:solidFill>
                  <a:schemeClr val="bg1"/>
                </a:solidFill>
              </a:rPr>
              <a:t>Threads in Java</a:t>
            </a:r>
          </a:p>
        </p:txBody>
      </p:sp>
      <p:sp>
        <p:nvSpPr>
          <p:cNvPr id="78851" name="Rectangle 3"/>
          <p:cNvSpPr>
            <a:spLocks noChangeArrowheads="1"/>
          </p:cNvSpPr>
          <p:nvPr/>
        </p:nvSpPr>
        <p:spPr bwMode="auto">
          <a:xfrm>
            <a:off x="1905000" y="1123950"/>
            <a:ext cx="5348288" cy="2849563"/>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1350">
              <a:latin typeface="Times New Roman" pitchFamily="18" charset="0"/>
            </a:endParaRPr>
          </a:p>
        </p:txBody>
      </p:sp>
      <p:sp>
        <p:nvSpPr>
          <p:cNvPr id="17414" name="Text Box 4"/>
          <p:cNvSpPr txBox="1">
            <a:spLocks noChangeArrowheads="1"/>
          </p:cNvSpPr>
          <p:nvPr/>
        </p:nvSpPr>
        <p:spPr bwMode="auto">
          <a:xfrm>
            <a:off x="1981200" y="1352550"/>
            <a:ext cx="6162675"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0"/>
              </a:spcBef>
            </a:pPr>
            <a:r>
              <a:rPr lang="en-US" altLang="en-US" sz="1200" b="1" dirty="0">
                <a:solidFill>
                  <a:srgbClr val="7F0055"/>
                </a:solidFill>
                <a:latin typeface="Courier New" charset="0"/>
              </a:rPr>
              <a:t>public class </a:t>
            </a:r>
            <a:r>
              <a:rPr lang="en-US" altLang="en-US" sz="1200" dirty="0" err="1">
                <a:solidFill>
                  <a:srgbClr val="000000"/>
                </a:solidFill>
                <a:latin typeface="Courier New" charset="0"/>
              </a:rPr>
              <a:t>PrintNumbers</a:t>
            </a:r>
            <a:r>
              <a:rPr lang="en-US" altLang="en-US" sz="1200" dirty="0">
                <a:solidFill>
                  <a:srgbClr val="000000"/>
                </a:solidFill>
                <a:latin typeface="Courier New" charset="0"/>
              </a:rPr>
              <a:t> { </a:t>
            </a:r>
          </a:p>
          <a:p>
            <a:pPr eaLnBrk="1" hangingPunct="1">
              <a:spcBef>
                <a:spcPct val="0"/>
              </a:spcBef>
            </a:pPr>
            <a:r>
              <a:rPr lang="en-US" altLang="en-US" sz="1200" b="1" dirty="0">
                <a:solidFill>
                  <a:srgbClr val="7F0055"/>
                </a:solidFill>
                <a:latin typeface="Courier New" charset="0"/>
              </a:rPr>
              <a:t>	static public</a:t>
            </a:r>
            <a:r>
              <a:rPr lang="en-US" altLang="en-US" sz="1200" dirty="0">
                <a:solidFill>
                  <a:srgbClr val="000000"/>
                </a:solidFill>
                <a:latin typeface="Courier New" charset="0"/>
              </a:rPr>
              <a:t> </a:t>
            </a:r>
            <a:r>
              <a:rPr lang="en-US" altLang="en-US" sz="1200" b="1" dirty="0">
                <a:solidFill>
                  <a:srgbClr val="7F0055"/>
                </a:solidFill>
                <a:latin typeface="Courier New" charset="0"/>
              </a:rPr>
              <a:t>void</a:t>
            </a:r>
            <a:r>
              <a:rPr lang="en-US" altLang="en-US" sz="1200" dirty="0">
                <a:solidFill>
                  <a:srgbClr val="000000"/>
                </a:solidFill>
                <a:latin typeface="Courier New" charset="0"/>
              </a:rPr>
              <a:t> </a:t>
            </a:r>
            <a:r>
              <a:rPr lang="en-US" altLang="en-US" sz="1200" dirty="0" err="1">
                <a:solidFill>
                  <a:srgbClr val="000000"/>
                </a:solidFill>
                <a:latin typeface="Courier New" charset="0"/>
              </a:rPr>
              <a:t>printNumbers</a:t>
            </a:r>
            <a:r>
              <a:rPr lang="en-US" altLang="en-US" sz="1200" dirty="0">
                <a:solidFill>
                  <a:srgbClr val="000000"/>
                </a:solidFill>
                <a:latin typeface="Courier New" charset="0"/>
              </a:rPr>
              <a:t>() {</a:t>
            </a:r>
            <a:endParaRPr lang="en-US" altLang="en-US" sz="1200" dirty="0">
              <a:latin typeface="Courier New" charset="0"/>
            </a:endParaRPr>
          </a:p>
          <a:p>
            <a:pPr eaLnBrk="1" hangingPunct="1">
              <a:spcBef>
                <a:spcPct val="0"/>
              </a:spcBef>
            </a:pPr>
            <a:r>
              <a:rPr lang="en-US" altLang="en-US" sz="1200" b="1" dirty="0">
                <a:solidFill>
                  <a:srgbClr val="7F0055"/>
                </a:solidFill>
                <a:latin typeface="Courier New" charset="0"/>
              </a:rPr>
              <a:t>		for</a:t>
            </a:r>
            <a:r>
              <a:rPr lang="en-US" altLang="en-US" sz="1200" dirty="0">
                <a:solidFill>
                  <a:srgbClr val="000000"/>
                </a:solidFill>
                <a:latin typeface="Courier New" charset="0"/>
              </a:rPr>
              <a:t>(</a:t>
            </a:r>
            <a:r>
              <a:rPr lang="en-US" altLang="en-US" sz="1200" b="1" dirty="0" err="1">
                <a:solidFill>
                  <a:srgbClr val="7F0055"/>
                </a:solidFill>
                <a:latin typeface="Courier New" charset="0"/>
              </a:rPr>
              <a:t>int</a:t>
            </a:r>
            <a:r>
              <a:rPr lang="en-US" altLang="en-US" sz="1200" dirty="0">
                <a:solidFill>
                  <a:srgbClr val="000000"/>
                </a:solidFill>
                <a:latin typeface="Courier New" charset="0"/>
              </a:rPr>
              <a:t> </a:t>
            </a:r>
            <a:r>
              <a:rPr lang="en-US" altLang="en-US" sz="1200" dirty="0" err="1">
                <a:solidFill>
                  <a:srgbClr val="000000"/>
                </a:solidFill>
                <a:latin typeface="Courier New" charset="0"/>
              </a:rPr>
              <a:t>i</a:t>
            </a:r>
            <a:r>
              <a:rPr lang="en-US" altLang="en-US" sz="1200" dirty="0">
                <a:solidFill>
                  <a:srgbClr val="000000"/>
                </a:solidFill>
                <a:latin typeface="Courier New" charset="0"/>
              </a:rPr>
              <a:t>=0; </a:t>
            </a:r>
            <a:r>
              <a:rPr lang="en-US" altLang="en-US" sz="1200" dirty="0" err="1">
                <a:solidFill>
                  <a:srgbClr val="000000"/>
                </a:solidFill>
                <a:latin typeface="Courier New" charset="0"/>
              </a:rPr>
              <a:t>i</a:t>
            </a:r>
            <a:r>
              <a:rPr lang="en-US" altLang="en-US" sz="1200" dirty="0">
                <a:solidFill>
                  <a:srgbClr val="000000"/>
                </a:solidFill>
                <a:latin typeface="Courier New" charset="0"/>
              </a:rPr>
              <a:t>&lt;1000; </a:t>
            </a:r>
            <a:r>
              <a:rPr lang="en-US" altLang="en-US" sz="1200" dirty="0" err="1">
                <a:solidFill>
                  <a:srgbClr val="000000"/>
                </a:solidFill>
                <a:latin typeface="Courier New" charset="0"/>
              </a:rPr>
              <a:t>i</a:t>
            </a:r>
            <a:r>
              <a:rPr lang="en-US" altLang="en-US" sz="1200" dirty="0">
                <a:solidFill>
                  <a:srgbClr val="000000"/>
                </a:solidFill>
                <a:latin typeface="Courier New" charset="0"/>
              </a:rPr>
              <a:t>++) {</a:t>
            </a:r>
            <a:endParaRPr lang="en-US" altLang="en-US" sz="1200" dirty="0">
              <a:latin typeface="Courier New" charset="0"/>
            </a:endParaRPr>
          </a:p>
          <a:p>
            <a:pPr eaLnBrk="1" hangingPunct="1">
              <a:spcBef>
                <a:spcPct val="0"/>
              </a:spcBef>
            </a:pPr>
            <a:r>
              <a:rPr lang="en-US" altLang="en-US" sz="1200" dirty="0">
                <a:solidFill>
                  <a:srgbClr val="000000"/>
                </a:solidFill>
                <a:latin typeface="Courier New" charset="0"/>
              </a:rPr>
              <a:t>			</a:t>
            </a:r>
            <a:r>
              <a:rPr lang="en-US" altLang="en-US" sz="1200" dirty="0" err="1">
                <a:solidFill>
                  <a:srgbClr val="000000"/>
                </a:solidFill>
                <a:latin typeface="Courier New" charset="0"/>
              </a:rPr>
              <a:t>System.</a:t>
            </a:r>
            <a:r>
              <a:rPr lang="en-US" altLang="en-US" sz="1200" i="1" dirty="0" err="1">
                <a:solidFill>
                  <a:srgbClr val="0000C0"/>
                </a:solidFill>
                <a:latin typeface="Courier New" charset="0"/>
              </a:rPr>
              <a:t>out</a:t>
            </a:r>
            <a:r>
              <a:rPr lang="en-US" altLang="en-US" sz="1200" dirty="0" err="1">
                <a:solidFill>
                  <a:srgbClr val="000000"/>
                </a:solidFill>
                <a:latin typeface="Courier New" charset="0"/>
              </a:rPr>
              <a:t>.println</a:t>
            </a:r>
            <a:r>
              <a:rPr lang="en-US" altLang="en-US" sz="1200" dirty="0">
                <a:solidFill>
                  <a:srgbClr val="000000"/>
                </a:solidFill>
                <a:latin typeface="Courier New" charset="0"/>
              </a:rPr>
              <a:t>(</a:t>
            </a:r>
          </a:p>
          <a:p>
            <a:pPr eaLnBrk="1" hangingPunct="1">
              <a:spcBef>
                <a:spcPct val="0"/>
              </a:spcBef>
            </a:pPr>
            <a:r>
              <a:rPr lang="en-US" altLang="en-US" sz="1200" dirty="0">
                <a:solidFill>
                  <a:srgbClr val="000000"/>
                </a:solidFill>
                <a:latin typeface="Courier New" charset="0"/>
              </a:rPr>
              <a:t>				</a:t>
            </a:r>
            <a:r>
              <a:rPr lang="en-US" altLang="en-US" sz="1200" dirty="0" err="1">
                <a:solidFill>
                  <a:srgbClr val="000000"/>
                </a:solidFill>
                <a:latin typeface="Courier New" charset="0"/>
              </a:rPr>
              <a:t>Thread.</a:t>
            </a:r>
            <a:r>
              <a:rPr lang="en-US" altLang="en-US" sz="1200" i="1" dirty="0" err="1">
                <a:solidFill>
                  <a:srgbClr val="000000"/>
                </a:solidFill>
                <a:latin typeface="Courier New" charset="0"/>
              </a:rPr>
              <a:t>currentThread</a:t>
            </a:r>
            <a:r>
              <a:rPr lang="en-US" altLang="en-US" sz="1200" dirty="0">
                <a:solidFill>
                  <a:srgbClr val="000000"/>
                </a:solidFill>
                <a:latin typeface="Courier New" charset="0"/>
              </a:rPr>
              <a:t>().</a:t>
            </a:r>
            <a:r>
              <a:rPr lang="en-US" altLang="en-US" sz="1200" dirty="0" err="1">
                <a:solidFill>
                  <a:srgbClr val="000000"/>
                </a:solidFill>
                <a:latin typeface="Courier New" charset="0"/>
              </a:rPr>
              <a:t>getId</a:t>
            </a:r>
            <a:r>
              <a:rPr lang="en-US" altLang="en-US" sz="1200" dirty="0">
                <a:solidFill>
                  <a:srgbClr val="000000"/>
                </a:solidFill>
                <a:latin typeface="Courier New" charset="0"/>
              </a:rPr>
              <a:t>() +</a:t>
            </a:r>
          </a:p>
          <a:p>
            <a:pPr eaLnBrk="1" hangingPunct="1">
              <a:spcBef>
                <a:spcPct val="0"/>
              </a:spcBef>
            </a:pPr>
            <a:r>
              <a:rPr lang="en-US" altLang="en-US" sz="1200" dirty="0">
                <a:solidFill>
                  <a:srgbClr val="000000"/>
                </a:solidFill>
                <a:latin typeface="Courier New" charset="0"/>
              </a:rPr>
              <a:t>								</a:t>
            </a:r>
            <a:r>
              <a:rPr lang="en-US" altLang="en-US" sz="1200" dirty="0">
                <a:solidFill>
                  <a:srgbClr val="2A00FF"/>
                </a:solidFill>
                <a:latin typeface="Courier New" charset="0"/>
              </a:rPr>
              <a:t>": "</a:t>
            </a:r>
            <a:r>
              <a:rPr lang="en-US" altLang="en-US" sz="1200" dirty="0">
                <a:solidFill>
                  <a:srgbClr val="000000"/>
                </a:solidFill>
                <a:latin typeface="Courier New" charset="0"/>
              </a:rPr>
              <a:t> + </a:t>
            </a:r>
            <a:r>
              <a:rPr lang="en-US" altLang="en-US" sz="1200" dirty="0" err="1">
                <a:solidFill>
                  <a:srgbClr val="000000"/>
                </a:solidFill>
                <a:latin typeface="Courier New" charset="0"/>
              </a:rPr>
              <a:t>i</a:t>
            </a:r>
            <a:r>
              <a:rPr lang="en-US" altLang="en-US" sz="1200" dirty="0">
                <a:solidFill>
                  <a:srgbClr val="000000"/>
                </a:solidFill>
                <a:latin typeface="Courier New" charset="0"/>
              </a:rPr>
              <a:t>);</a:t>
            </a:r>
            <a:endParaRPr lang="en-US" altLang="en-US" sz="1200" dirty="0">
              <a:latin typeface="Courier New" charset="0"/>
            </a:endParaRPr>
          </a:p>
          <a:p>
            <a:pPr eaLnBrk="1" hangingPunct="1">
              <a:spcBef>
                <a:spcPct val="0"/>
              </a:spcBef>
            </a:pPr>
            <a:r>
              <a:rPr lang="en-US" altLang="en-US" sz="1200" dirty="0">
                <a:solidFill>
                  <a:srgbClr val="000000"/>
                </a:solidFill>
                <a:latin typeface="Courier New" charset="0"/>
              </a:rPr>
              <a:t>		}</a:t>
            </a:r>
            <a:endParaRPr lang="en-US" altLang="en-US" sz="1200" dirty="0">
              <a:latin typeface="Courier New" charset="0"/>
            </a:endParaRPr>
          </a:p>
          <a:p>
            <a:pPr eaLnBrk="1" hangingPunct="1">
              <a:spcBef>
                <a:spcPct val="0"/>
              </a:spcBef>
            </a:pPr>
            <a:r>
              <a:rPr lang="en-US" altLang="en-US" sz="1200" dirty="0">
                <a:solidFill>
                  <a:srgbClr val="000000"/>
                </a:solidFill>
                <a:latin typeface="Courier New" charset="0"/>
              </a:rPr>
              <a:t>	}</a:t>
            </a:r>
          </a:p>
          <a:p>
            <a:pPr eaLnBrk="1" hangingPunct="1">
              <a:spcBef>
                <a:spcPct val="0"/>
              </a:spcBef>
            </a:pPr>
            <a:r>
              <a:rPr lang="en-US" altLang="en-US" sz="1200" dirty="0">
                <a:solidFill>
                  <a:srgbClr val="000000"/>
                </a:solidFill>
                <a:latin typeface="Courier New" charset="0"/>
              </a:rPr>
              <a:t>}</a:t>
            </a:r>
          </a:p>
        </p:txBody>
      </p:sp>
    </p:spTree>
    <p:extLst>
      <p:ext uri="{BB962C8B-B14F-4D97-AF65-F5344CB8AC3E}">
        <p14:creationId xmlns:p14="http://schemas.microsoft.com/office/powerpoint/2010/main" val="2781448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Java Stream Creation</a:t>
            </a:r>
          </a:p>
        </p:txBody>
      </p:sp>
      <p:sp>
        <p:nvSpPr>
          <p:cNvPr id="5" name="Content Placeholder 4"/>
          <p:cNvSpPr>
            <a:spLocks noGrp="1"/>
          </p:cNvSpPr>
          <p:nvPr>
            <p:ph idx="4294967295"/>
          </p:nvPr>
        </p:nvSpPr>
        <p:spPr>
          <a:xfrm>
            <a:off x="2537" y="987574"/>
            <a:ext cx="7886700" cy="3262312"/>
          </a:xfrm>
        </p:spPr>
        <p:txBody>
          <a:bodyPr>
            <a:normAutofit/>
          </a:bodyPr>
          <a:lstStyle/>
          <a:p>
            <a:r>
              <a:rPr lang="en-US" sz="1800" dirty="0"/>
              <a:t>From Arrays:</a:t>
            </a:r>
          </a:p>
          <a:p>
            <a:endParaRPr lang="en-US" sz="1800" dirty="0"/>
          </a:p>
          <a:p>
            <a:pPr marL="0" indent="0">
              <a:buNone/>
            </a:pPr>
            <a:endParaRPr lang="en-US" sz="1800" dirty="0"/>
          </a:p>
          <a:p>
            <a:r>
              <a:rPr lang="en-US" sz="1800" dirty="0"/>
              <a:t>From Collections:</a:t>
            </a:r>
          </a:p>
          <a:p>
            <a:endParaRPr lang="en-US" sz="1800" dirty="0"/>
          </a:p>
          <a:p>
            <a:endParaRPr lang="en-US" sz="1800" dirty="0"/>
          </a:p>
          <a:p>
            <a:endParaRPr lang="en-US" sz="1800" dirty="0"/>
          </a:p>
          <a:p>
            <a:r>
              <a:rPr lang="en-US" sz="1800" dirty="0"/>
              <a:t>Using generate():</a:t>
            </a:r>
          </a:p>
          <a:p>
            <a:pPr marL="0" indent="0">
              <a:buNone/>
            </a:pPr>
            <a:endParaRPr lang="en-US" sz="1800" dirty="0"/>
          </a:p>
          <a:p>
            <a:pPr lvl="1"/>
            <a:endParaRPr lang="en-US" sz="1800" dirty="0"/>
          </a:p>
          <a:p>
            <a:pPr lvl="1"/>
            <a:endParaRPr lang="en-US" sz="1800" dirty="0"/>
          </a:p>
          <a:p>
            <a:endParaRPr lang="en-US" sz="1800" dirty="0"/>
          </a:p>
          <a:p>
            <a:pPr lvl="1"/>
            <a:endParaRPr lang="en-US" sz="1800" dirty="0"/>
          </a:p>
        </p:txBody>
      </p:sp>
      <p:sp>
        <p:nvSpPr>
          <p:cNvPr id="8" name="Slide Number Placeholder 7"/>
          <p:cNvSpPr>
            <a:spLocks noGrp="1"/>
          </p:cNvSpPr>
          <p:nvPr>
            <p:ph type="sldNum" sz="quarter" idx="12"/>
          </p:nvPr>
        </p:nvSpPr>
        <p:spPr/>
        <p:txBody>
          <a:bodyPr/>
          <a:lstStyle/>
          <a:p>
            <a:fld id="{FA3EE389-E41A-49AC-9975-3D3899FF737D}" type="slidenum">
              <a:rPr lang="en-US" smtClean="0"/>
              <a:t>110</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836726679"/>
              </p:ext>
            </p:extLst>
          </p:nvPr>
        </p:nvGraphicFramePr>
        <p:xfrm>
          <a:off x="395536" y="1459025"/>
          <a:ext cx="8703983" cy="281940"/>
        </p:xfrm>
        <a:graphic>
          <a:graphicData uri="http://schemas.openxmlformats.org/drawingml/2006/table">
            <a:tbl>
              <a:tblPr/>
              <a:tblGrid>
                <a:gridCol w="8703983">
                  <a:extLst>
                    <a:ext uri="{9D8B030D-6E8A-4147-A177-3AD203B41FA5}">
                      <a16:colId xmlns:a16="http://schemas.microsoft.com/office/drawing/2014/main" val="2858732126"/>
                    </a:ext>
                  </a:extLst>
                </a:gridCol>
              </a:tblGrid>
              <a:tr h="274320">
                <a:tc>
                  <a:txBody>
                    <a:bodyPr/>
                    <a:lstStyle/>
                    <a:p>
                      <a:r>
                        <a:rPr lang="en-US" sz="1400" dirty="0">
                          <a:latin typeface="Consolas" panose="020B0609020204030204" pitchFamily="49" charset="0"/>
                        </a:rPr>
                        <a:t>Stream&lt;String&gt; stream </a:t>
                      </a:r>
                      <a:r>
                        <a:rPr lang="en-US" sz="1400" dirty="0">
                          <a:solidFill>
                            <a:srgbClr val="339933"/>
                          </a:solidFill>
                          <a:effectLst/>
                          <a:latin typeface="Consolas" panose="020B0609020204030204" pitchFamily="49" charset="0"/>
                        </a:rPr>
                        <a:t>=</a:t>
                      </a:r>
                      <a:r>
                        <a:rPr lang="en-US" sz="1400" dirty="0">
                          <a:latin typeface="Consolas" panose="020B0609020204030204" pitchFamily="49" charset="0"/>
                        </a:rPr>
                        <a:t> </a:t>
                      </a:r>
                      <a:r>
                        <a:rPr lang="en-US" sz="1400" dirty="0" err="1">
                          <a:latin typeface="Consolas" panose="020B0609020204030204" pitchFamily="49" charset="0"/>
                        </a:rPr>
                        <a:t>Stream.</a:t>
                      </a:r>
                      <a:r>
                        <a:rPr lang="en-US" sz="1400" dirty="0" err="1">
                          <a:solidFill>
                            <a:srgbClr val="006633"/>
                          </a:solidFill>
                          <a:effectLst/>
                          <a:latin typeface="Consolas" panose="020B0609020204030204" pitchFamily="49" charset="0"/>
                        </a:rPr>
                        <a:t>of</a:t>
                      </a:r>
                      <a:r>
                        <a:rPr lang="en-US" sz="1400" dirty="0">
                          <a:solidFill>
                            <a:srgbClr val="009900"/>
                          </a:solidFill>
                          <a:effectLst/>
                          <a:latin typeface="Consolas" panose="020B0609020204030204" pitchFamily="49" charset="0"/>
                        </a:rPr>
                        <a:t>(</a:t>
                      </a:r>
                      <a:r>
                        <a:rPr lang="en-US" sz="1400" dirty="0">
                          <a:solidFill>
                            <a:srgbClr val="0000FF"/>
                          </a:solidFill>
                          <a:effectLst/>
                          <a:latin typeface="Consolas" panose="020B0609020204030204" pitchFamily="49" charset="0"/>
                        </a:rPr>
                        <a:t>“this"</a:t>
                      </a:r>
                      <a:r>
                        <a:rPr lang="en-US" sz="1400" dirty="0">
                          <a:latin typeface="Consolas" panose="020B0609020204030204" pitchFamily="49" charset="0"/>
                        </a:rPr>
                        <a:t>, </a:t>
                      </a:r>
                      <a:r>
                        <a:rPr lang="en-US" sz="1400" dirty="0">
                          <a:solidFill>
                            <a:srgbClr val="0000FF"/>
                          </a:solidFill>
                          <a:effectLst/>
                          <a:latin typeface="Consolas" panose="020B0609020204030204" pitchFamily="49" charset="0"/>
                        </a:rPr>
                        <a:t>“is"</a:t>
                      </a:r>
                      <a:r>
                        <a:rPr lang="en-US" sz="1400" dirty="0">
                          <a:latin typeface="Consolas" panose="020B0609020204030204" pitchFamily="49" charset="0"/>
                        </a:rPr>
                        <a:t>, </a:t>
                      </a:r>
                      <a:r>
                        <a:rPr lang="en-US" sz="1400" dirty="0">
                          <a:solidFill>
                            <a:srgbClr val="0000FF"/>
                          </a:solidFill>
                          <a:effectLst/>
                          <a:latin typeface="Consolas" panose="020B0609020204030204" pitchFamily="49" charset="0"/>
                        </a:rPr>
                        <a:t>“a"</a:t>
                      </a:r>
                      <a:r>
                        <a:rPr lang="en-US" sz="1400" dirty="0">
                          <a:latin typeface="Consolas" panose="020B0609020204030204" pitchFamily="49" charset="0"/>
                        </a:rPr>
                        <a:t>, </a:t>
                      </a:r>
                      <a:r>
                        <a:rPr lang="en-US" sz="1400" dirty="0">
                          <a:solidFill>
                            <a:srgbClr val="0000FF"/>
                          </a:solidFill>
                          <a:effectLst/>
                          <a:latin typeface="Consolas" panose="020B0609020204030204" pitchFamily="49" charset="0"/>
                        </a:rPr>
                        <a:t>“string"</a:t>
                      </a:r>
                      <a:r>
                        <a:rPr lang="en-US" sz="1400" dirty="0">
                          <a:latin typeface="Consolas" panose="020B0609020204030204" pitchFamily="49" charset="0"/>
                        </a:rPr>
                        <a:t>, </a:t>
                      </a:r>
                      <a:r>
                        <a:rPr lang="en-US" sz="1400" dirty="0">
                          <a:solidFill>
                            <a:srgbClr val="0000FF"/>
                          </a:solidFill>
                          <a:effectLst/>
                          <a:latin typeface="Consolas" panose="020B0609020204030204" pitchFamily="49" charset="0"/>
                        </a:rPr>
                        <a:t>“stream"</a:t>
                      </a:r>
                      <a:r>
                        <a:rPr lang="en-US" sz="1400" dirty="0">
                          <a:latin typeface="Consolas" panose="020B0609020204030204" pitchFamily="49" charset="0"/>
                        </a:rPr>
                        <a:t>, </a:t>
                      </a:r>
                      <a:r>
                        <a:rPr lang="en-US" sz="1400" dirty="0">
                          <a:solidFill>
                            <a:srgbClr val="0000FF"/>
                          </a:solidFill>
                          <a:effectLst/>
                          <a:latin typeface="Consolas" panose="020B0609020204030204" pitchFamily="49" charset="0"/>
                        </a:rPr>
                        <a:t>“in"</a:t>
                      </a:r>
                      <a:r>
                        <a:rPr lang="en-US" sz="1400" dirty="0">
                          <a:latin typeface="Consolas" panose="020B0609020204030204" pitchFamily="49" charset="0"/>
                        </a:rPr>
                        <a:t>, </a:t>
                      </a:r>
                      <a:r>
                        <a:rPr lang="en-US" sz="1400" dirty="0">
                          <a:solidFill>
                            <a:srgbClr val="0000FF"/>
                          </a:solidFill>
                          <a:effectLst/>
                          <a:latin typeface="Consolas" panose="020B0609020204030204" pitchFamily="49" charset="0"/>
                        </a:rPr>
                        <a:t>“Java"</a:t>
                      </a:r>
                      <a:r>
                        <a:rPr lang="en-US" sz="1400" dirty="0">
                          <a:solidFill>
                            <a:srgbClr val="009900"/>
                          </a:solidFill>
                          <a:effectLst/>
                          <a:latin typeface="Consolas" panose="020B0609020204030204" pitchFamily="49" charset="0"/>
                        </a:rPr>
                        <a:t>)</a:t>
                      </a:r>
                      <a:r>
                        <a:rPr lang="en-US" sz="1400" dirty="0">
                          <a:solidFill>
                            <a:srgbClr val="339933"/>
                          </a:solidFill>
                          <a:effectLst/>
                          <a:latin typeface="Consolas" panose="020B0609020204030204" pitchFamily="49" charset="0"/>
                        </a:rPr>
                        <a:t>;</a:t>
                      </a:r>
                      <a:endParaRPr lang="en-US" sz="1400" dirty="0">
                        <a:latin typeface="Consolas" panose="020B0609020204030204" pitchFamily="49" charset="0"/>
                      </a:endParaRPr>
                    </a:p>
                  </a:txBody>
                  <a:tcPr marL="68580" marR="68580" marT="34290" marB="34290" anchor="ctr">
                    <a:lnL>
                      <a:noFill/>
                    </a:lnL>
                    <a:lnR>
                      <a:noFill/>
                    </a:lnR>
                    <a:lnT>
                      <a:noFill/>
                    </a:lnT>
                    <a:lnB>
                      <a:noFill/>
                    </a:lnB>
                  </a:tcPr>
                </a:tc>
                <a:extLst>
                  <a:ext uri="{0D108BD9-81ED-4DB2-BD59-A6C34878D82A}">
                    <a16:rowId xmlns:a16="http://schemas.microsoft.com/office/drawing/2014/main" val="818315339"/>
                  </a:ext>
                </a:extLst>
              </a:tr>
            </a:tbl>
          </a:graphicData>
        </a:graphic>
      </p:graphicFrame>
      <p:graphicFrame>
        <p:nvGraphicFramePr>
          <p:cNvPr id="6" name="Table 5"/>
          <p:cNvGraphicFramePr>
            <a:graphicFrameLocks noGrp="1"/>
          </p:cNvGraphicFramePr>
          <p:nvPr>
            <p:extLst/>
          </p:nvPr>
        </p:nvGraphicFramePr>
        <p:xfrm>
          <a:off x="1218754" y="2502935"/>
          <a:ext cx="7886700" cy="708660"/>
        </p:xfrm>
        <a:graphic>
          <a:graphicData uri="http://schemas.openxmlformats.org/drawingml/2006/table">
            <a:tbl>
              <a:tblPr/>
              <a:tblGrid>
                <a:gridCol w="7886700">
                  <a:extLst>
                    <a:ext uri="{9D8B030D-6E8A-4147-A177-3AD203B41FA5}">
                      <a16:colId xmlns:a16="http://schemas.microsoft.com/office/drawing/2014/main" val="4210799790"/>
                    </a:ext>
                  </a:extLst>
                </a:gridCol>
              </a:tblGrid>
              <a:tr h="685800">
                <a:tc>
                  <a:txBody>
                    <a:bodyPr/>
                    <a:lstStyle/>
                    <a:p>
                      <a:r>
                        <a:rPr lang="en-US" sz="1400" dirty="0">
                          <a:latin typeface="Consolas" panose="020B0609020204030204" pitchFamily="49" charset="0"/>
                        </a:rPr>
                        <a:t>List</a:t>
                      </a:r>
                      <a:r>
                        <a:rPr lang="en-US" sz="1400" dirty="0">
                          <a:solidFill>
                            <a:srgbClr val="339933"/>
                          </a:solidFill>
                          <a:effectLst/>
                          <a:latin typeface="Consolas" panose="020B0609020204030204" pitchFamily="49" charset="0"/>
                        </a:rPr>
                        <a:t>&lt;</a:t>
                      </a:r>
                      <a:r>
                        <a:rPr lang="en-US" sz="1400" dirty="0">
                          <a:latin typeface="Consolas" panose="020B0609020204030204" pitchFamily="49" charset="0"/>
                        </a:rPr>
                        <a:t>String</a:t>
                      </a:r>
                      <a:r>
                        <a:rPr lang="en-US" sz="1400" dirty="0">
                          <a:solidFill>
                            <a:srgbClr val="339933"/>
                          </a:solidFill>
                          <a:effectLst/>
                          <a:latin typeface="Consolas" panose="020B0609020204030204" pitchFamily="49" charset="0"/>
                        </a:rPr>
                        <a:t>&gt;</a:t>
                      </a:r>
                      <a:r>
                        <a:rPr lang="en-US" sz="1400" dirty="0">
                          <a:latin typeface="Consolas" panose="020B0609020204030204" pitchFamily="49" charset="0"/>
                        </a:rPr>
                        <a:t> list </a:t>
                      </a:r>
                      <a:r>
                        <a:rPr lang="en-US" sz="1400" dirty="0">
                          <a:solidFill>
                            <a:srgbClr val="339933"/>
                          </a:solidFill>
                          <a:effectLst/>
                          <a:latin typeface="Consolas" panose="020B0609020204030204" pitchFamily="49" charset="0"/>
                        </a:rPr>
                        <a:t>=</a:t>
                      </a:r>
                      <a:r>
                        <a:rPr lang="en-US" sz="1400" dirty="0">
                          <a:latin typeface="Consolas" panose="020B0609020204030204" pitchFamily="49" charset="0"/>
                        </a:rPr>
                        <a:t> </a:t>
                      </a:r>
                      <a:r>
                        <a:rPr lang="en-US" sz="1400" b="1" dirty="0">
                          <a:solidFill>
                            <a:srgbClr val="000000"/>
                          </a:solidFill>
                          <a:effectLst/>
                          <a:latin typeface="Consolas" panose="020B0609020204030204" pitchFamily="49" charset="0"/>
                        </a:rPr>
                        <a:t>new</a:t>
                      </a:r>
                      <a:r>
                        <a:rPr lang="en-US" sz="1400" dirty="0">
                          <a:latin typeface="Consolas" panose="020B0609020204030204" pitchFamily="49" charset="0"/>
                        </a:rPr>
                        <a:t> </a:t>
                      </a:r>
                      <a:r>
                        <a:rPr lang="en-US" sz="1400" dirty="0" err="1">
                          <a:latin typeface="Consolas" panose="020B0609020204030204" pitchFamily="49" charset="0"/>
                        </a:rPr>
                        <a:t>ArrayList</a:t>
                      </a:r>
                      <a:r>
                        <a:rPr lang="en-US" sz="1400" dirty="0">
                          <a:solidFill>
                            <a:srgbClr val="339933"/>
                          </a:solidFill>
                          <a:effectLst/>
                          <a:latin typeface="Consolas" panose="020B0609020204030204" pitchFamily="49" charset="0"/>
                        </a:rPr>
                        <a:t>&lt;</a:t>
                      </a:r>
                      <a:r>
                        <a:rPr lang="en-US" sz="1400" dirty="0">
                          <a:latin typeface="Consolas" panose="020B0609020204030204" pitchFamily="49" charset="0"/>
                        </a:rPr>
                        <a:t>String</a:t>
                      </a:r>
                      <a:r>
                        <a:rPr lang="en-US" sz="1400" dirty="0">
                          <a:solidFill>
                            <a:srgbClr val="339933"/>
                          </a:solidFill>
                          <a:effectLst/>
                          <a:latin typeface="Consolas" panose="020B0609020204030204" pitchFamily="49" charset="0"/>
                        </a:rPr>
                        <a:t>&gt;</a:t>
                      </a:r>
                      <a:r>
                        <a:rPr lang="en-US" sz="1400" dirty="0">
                          <a:solidFill>
                            <a:srgbClr val="009900"/>
                          </a:solidFill>
                          <a:effectLst/>
                          <a:latin typeface="Consolas" panose="020B0609020204030204" pitchFamily="49" charset="0"/>
                        </a:rPr>
                        <a:t>()</a:t>
                      </a:r>
                      <a:r>
                        <a:rPr lang="en-US" sz="1400" dirty="0">
                          <a:solidFill>
                            <a:srgbClr val="339933"/>
                          </a:solidFill>
                          <a:effectLst/>
                          <a:latin typeface="Consolas" panose="020B0609020204030204" pitchFamily="49" charset="0"/>
                        </a:rPr>
                        <a:t>;</a:t>
                      </a:r>
                      <a:r>
                        <a:rPr lang="en-US" sz="1400" dirty="0">
                          <a:latin typeface="Consolas" panose="020B0609020204030204" pitchFamily="49" charset="0"/>
                        </a:rPr>
                        <a:t> </a:t>
                      </a:r>
                    </a:p>
                    <a:p>
                      <a:r>
                        <a:rPr lang="en-US" sz="1400" dirty="0" err="1">
                          <a:latin typeface="Consolas" panose="020B0609020204030204" pitchFamily="49" charset="0"/>
                        </a:rPr>
                        <a:t>list.</a:t>
                      </a:r>
                      <a:r>
                        <a:rPr lang="en-US" sz="1400" dirty="0" err="1">
                          <a:solidFill>
                            <a:srgbClr val="006633"/>
                          </a:solidFill>
                          <a:effectLst/>
                          <a:latin typeface="Consolas" panose="020B0609020204030204" pitchFamily="49" charset="0"/>
                        </a:rPr>
                        <a:t>add</a:t>
                      </a:r>
                      <a:r>
                        <a:rPr lang="en-US" sz="1400" dirty="0">
                          <a:solidFill>
                            <a:srgbClr val="009900"/>
                          </a:solidFill>
                          <a:effectLst/>
                          <a:latin typeface="Consolas" panose="020B0609020204030204" pitchFamily="49" charset="0"/>
                        </a:rPr>
                        <a:t>(</a:t>
                      </a:r>
                      <a:r>
                        <a:rPr lang="en-US" sz="1400" dirty="0">
                          <a:solidFill>
                            <a:srgbClr val="0000FF"/>
                          </a:solidFill>
                          <a:effectLst/>
                          <a:latin typeface="Consolas" panose="020B0609020204030204" pitchFamily="49" charset="0"/>
                        </a:rPr>
                        <a:t>"java"</a:t>
                      </a:r>
                      <a:r>
                        <a:rPr lang="en-US" sz="1400" dirty="0">
                          <a:solidFill>
                            <a:srgbClr val="009900"/>
                          </a:solidFill>
                          <a:effectLst/>
                          <a:latin typeface="Consolas" panose="020B0609020204030204" pitchFamily="49" charset="0"/>
                        </a:rPr>
                        <a:t>)</a:t>
                      </a:r>
                      <a:r>
                        <a:rPr lang="en-US" sz="1400" dirty="0">
                          <a:solidFill>
                            <a:srgbClr val="339933"/>
                          </a:solidFill>
                          <a:effectLst/>
                          <a:latin typeface="Consolas" panose="020B0609020204030204" pitchFamily="49" charset="0"/>
                        </a:rPr>
                        <a:t>;</a:t>
                      </a:r>
                      <a:r>
                        <a:rPr lang="en-US" sz="1400" dirty="0">
                          <a:latin typeface="Consolas" panose="020B0609020204030204" pitchFamily="49" charset="0"/>
                        </a:rPr>
                        <a:t> </a:t>
                      </a:r>
                      <a:r>
                        <a:rPr lang="en-US" sz="1400" dirty="0" err="1">
                          <a:latin typeface="Consolas" panose="020B0609020204030204" pitchFamily="49" charset="0"/>
                        </a:rPr>
                        <a:t>list.</a:t>
                      </a:r>
                      <a:r>
                        <a:rPr lang="en-US" sz="1400" dirty="0" err="1">
                          <a:solidFill>
                            <a:srgbClr val="006633"/>
                          </a:solidFill>
                          <a:effectLst/>
                          <a:latin typeface="Consolas" panose="020B0609020204030204" pitchFamily="49" charset="0"/>
                        </a:rPr>
                        <a:t>add</a:t>
                      </a:r>
                      <a:r>
                        <a:rPr lang="en-US" sz="1400" dirty="0">
                          <a:solidFill>
                            <a:srgbClr val="009900"/>
                          </a:solidFill>
                          <a:effectLst/>
                          <a:latin typeface="Consolas" panose="020B0609020204030204" pitchFamily="49" charset="0"/>
                        </a:rPr>
                        <a:t>(</a:t>
                      </a:r>
                      <a:r>
                        <a:rPr lang="en-US" sz="1400" dirty="0">
                          <a:solidFill>
                            <a:srgbClr val="0000FF"/>
                          </a:solidFill>
                          <a:effectLst/>
                          <a:latin typeface="Consolas" panose="020B0609020204030204" pitchFamily="49" charset="0"/>
                        </a:rPr>
                        <a:t>"</a:t>
                      </a:r>
                      <a:r>
                        <a:rPr lang="en-US" sz="1400" dirty="0" err="1">
                          <a:solidFill>
                            <a:srgbClr val="0000FF"/>
                          </a:solidFill>
                          <a:effectLst/>
                          <a:latin typeface="Consolas" panose="020B0609020204030204" pitchFamily="49" charset="0"/>
                        </a:rPr>
                        <a:t>php</a:t>
                      </a:r>
                      <a:r>
                        <a:rPr lang="en-US" sz="1400" dirty="0">
                          <a:solidFill>
                            <a:srgbClr val="0000FF"/>
                          </a:solidFill>
                          <a:effectLst/>
                          <a:latin typeface="Consolas" panose="020B0609020204030204" pitchFamily="49" charset="0"/>
                        </a:rPr>
                        <a:t>"</a:t>
                      </a:r>
                      <a:r>
                        <a:rPr lang="en-US" sz="1400" dirty="0">
                          <a:solidFill>
                            <a:srgbClr val="009900"/>
                          </a:solidFill>
                          <a:effectLst/>
                          <a:latin typeface="Consolas" panose="020B0609020204030204" pitchFamily="49" charset="0"/>
                        </a:rPr>
                        <a:t>)</a:t>
                      </a:r>
                      <a:r>
                        <a:rPr lang="en-US" sz="1400" dirty="0">
                          <a:solidFill>
                            <a:srgbClr val="339933"/>
                          </a:solidFill>
                          <a:effectLst/>
                          <a:latin typeface="Consolas" panose="020B0609020204030204" pitchFamily="49" charset="0"/>
                        </a:rPr>
                        <a:t>;</a:t>
                      </a:r>
                      <a:r>
                        <a:rPr lang="en-US" sz="1400" dirty="0">
                          <a:latin typeface="Consolas" panose="020B0609020204030204" pitchFamily="49" charset="0"/>
                        </a:rPr>
                        <a:t> </a:t>
                      </a:r>
                      <a:r>
                        <a:rPr lang="en-US" sz="1400" dirty="0" err="1">
                          <a:latin typeface="Consolas" panose="020B0609020204030204" pitchFamily="49" charset="0"/>
                        </a:rPr>
                        <a:t>list.</a:t>
                      </a:r>
                      <a:r>
                        <a:rPr lang="en-US" sz="1400" dirty="0" err="1">
                          <a:solidFill>
                            <a:srgbClr val="006633"/>
                          </a:solidFill>
                          <a:effectLst/>
                          <a:latin typeface="Consolas" panose="020B0609020204030204" pitchFamily="49" charset="0"/>
                        </a:rPr>
                        <a:t>add</a:t>
                      </a:r>
                      <a:r>
                        <a:rPr lang="en-US" sz="1400" dirty="0">
                          <a:solidFill>
                            <a:srgbClr val="009900"/>
                          </a:solidFill>
                          <a:effectLst/>
                          <a:latin typeface="Consolas" panose="020B0609020204030204" pitchFamily="49" charset="0"/>
                        </a:rPr>
                        <a:t>(</a:t>
                      </a:r>
                      <a:r>
                        <a:rPr lang="en-US" sz="1400" dirty="0">
                          <a:solidFill>
                            <a:srgbClr val="0000FF"/>
                          </a:solidFill>
                          <a:effectLst/>
                          <a:latin typeface="Consolas" panose="020B0609020204030204" pitchFamily="49" charset="0"/>
                        </a:rPr>
                        <a:t>"python"</a:t>
                      </a:r>
                      <a:r>
                        <a:rPr lang="en-US" sz="1400" dirty="0">
                          <a:solidFill>
                            <a:srgbClr val="009900"/>
                          </a:solidFill>
                          <a:effectLst/>
                          <a:latin typeface="Consolas" panose="020B0609020204030204" pitchFamily="49" charset="0"/>
                        </a:rPr>
                        <a:t>)</a:t>
                      </a:r>
                      <a:r>
                        <a:rPr lang="en-US" sz="1400" dirty="0">
                          <a:solidFill>
                            <a:srgbClr val="339933"/>
                          </a:solidFill>
                          <a:effectLst/>
                          <a:latin typeface="Consolas" panose="020B0609020204030204" pitchFamily="49" charset="0"/>
                        </a:rPr>
                        <a:t>;</a:t>
                      </a:r>
                      <a:r>
                        <a:rPr lang="en-US" sz="1400" dirty="0">
                          <a:latin typeface="Consolas" panose="020B0609020204030204" pitchFamily="49" charset="0"/>
                        </a:rPr>
                        <a:t> </a:t>
                      </a:r>
                    </a:p>
                    <a:p>
                      <a:r>
                        <a:rPr lang="en-US" sz="1400" dirty="0">
                          <a:latin typeface="Consolas" panose="020B0609020204030204" pitchFamily="49" charset="0"/>
                        </a:rPr>
                        <a:t>Stream&lt;String&gt; stream </a:t>
                      </a:r>
                      <a:r>
                        <a:rPr lang="en-US" sz="1400" dirty="0">
                          <a:solidFill>
                            <a:srgbClr val="339933"/>
                          </a:solidFill>
                          <a:effectLst/>
                          <a:latin typeface="Consolas" panose="020B0609020204030204" pitchFamily="49" charset="0"/>
                        </a:rPr>
                        <a:t>=</a:t>
                      </a:r>
                      <a:r>
                        <a:rPr lang="en-US" sz="1400" dirty="0">
                          <a:latin typeface="Consolas" panose="020B0609020204030204" pitchFamily="49" charset="0"/>
                        </a:rPr>
                        <a:t> </a:t>
                      </a:r>
                      <a:r>
                        <a:rPr lang="en-US" sz="1400" dirty="0" err="1">
                          <a:latin typeface="Consolas" panose="020B0609020204030204" pitchFamily="49" charset="0"/>
                        </a:rPr>
                        <a:t>list.</a:t>
                      </a:r>
                      <a:r>
                        <a:rPr lang="en-US" sz="1400" dirty="0" err="1">
                          <a:solidFill>
                            <a:srgbClr val="006633"/>
                          </a:solidFill>
                          <a:effectLst/>
                          <a:latin typeface="Consolas" panose="020B0609020204030204" pitchFamily="49" charset="0"/>
                        </a:rPr>
                        <a:t>stream</a:t>
                      </a:r>
                      <a:r>
                        <a:rPr lang="en-US" sz="1400" dirty="0">
                          <a:solidFill>
                            <a:srgbClr val="009900"/>
                          </a:solidFill>
                          <a:effectLst/>
                          <a:latin typeface="Consolas" panose="020B0609020204030204" pitchFamily="49" charset="0"/>
                        </a:rPr>
                        <a:t>()</a:t>
                      </a:r>
                      <a:r>
                        <a:rPr lang="en-US" sz="1400" dirty="0">
                          <a:solidFill>
                            <a:srgbClr val="339933"/>
                          </a:solidFill>
                          <a:effectLst/>
                          <a:latin typeface="Consolas" panose="020B0609020204030204" pitchFamily="49" charset="0"/>
                        </a:rPr>
                        <a:t>;</a:t>
                      </a:r>
                      <a:endParaRPr lang="en-US" sz="1400" dirty="0">
                        <a:latin typeface="Consolas" panose="020B0609020204030204" pitchFamily="49" charset="0"/>
                      </a:endParaRPr>
                    </a:p>
                  </a:txBody>
                  <a:tcPr marL="68580" marR="68580" marT="34290" marB="34290" anchor="ctr">
                    <a:lnL>
                      <a:noFill/>
                    </a:lnL>
                    <a:lnR>
                      <a:noFill/>
                    </a:lnR>
                    <a:lnT>
                      <a:noFill/>
                    </a:lnT>
                    <a:lnB>
                      <a:noFill/>
                    </a:lnB>
                  </a:tcPr>
                </a:tc>
                <a:extLst>
                  <a:ext uri="{0D108BD9-81ED-4DB2-BD59-A6C34878D82A}">
                    <a16:rowId xmlns:a16="http://schemas.microsoft.com/office/drawing/2014/main" val="3277206287"/>
                  </a:ext>
                </a:extLst>
              </a:tr>
            </a:tbl>
          </a:graphicData>
        </a:graphic>
      </p:graphicFrame>
      <p:sp>
        <p:nvSpPr>
          <p:cNvPr id="7" name="Rectangle 1"/>
          <p:cNvSpPr>
            <a:spLocks noChangeArrowheads="1"/>
          </p:cNvSpPr>
          <p:nvPr/>
        </p:nvSpPr>
        <p:spPr bwMode="auto">
          <a:xfrm>
            <a:off x="1218754" y="2874850"/>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sp>
        <p:nvSpPr>
          <p:cNvPr id="9" name="Rectangle 2"/>
          <p:cNvSpPr>
            <a:spLocks noChangeArrowheads="1"/>
          </p:cNvSpPr>
          <p:nvPr/>
        </p:nvSpPr>
        <p:spPr bwMode="auto">
          <a:xfrm>
            <a:off x="1273048" y="4160568"/>
            <a:ext cx="628601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350" dirty="0">
                <a:latin typeface="Consolas" panose="020B0609020204030204" pitchFamily="49" charset="0"/>
                <a:cs typeface="Courier New" panose="02070309020205020404" pitchFamily="49" charset="0"/>
              </a:rPr>
              <a:t>Stream</a:t>
            </a:r>
            <a:r>
              <a:rPr lang="en-US" altLang="en-US" sz="1350" dirty="0">
                <a:solidFill>
                  <a:srgbClr val="339933"/>
                </a:solidFill>
                <a:latin typeface="Consolas" panose="020B0609020204030204" pitchFamily="49" charset="0"/>
                <a:cs typeface="Courier New" panose="02070309020205020404" pitchFamily="49" charset="0"/>
              </a:rPr>
              <a:t>&lt;</a:t>
            </a:r>
            <a:r>
              <a:rPr lang="en-US" altLang="en-US" sz="1350" dirty="0">
                <a:latin typeface="Consolas" panose="020B0609020204030204" pitchFamily="49" charset="0"/>
                <a:cs typeface="Courier New" panose="02070309020205020404" pitchFamily="49" charset="0"/>
              </a:rPr>
              <a:t>String</a:t>
            </a:r>
            <a:r>
              <a:rPr lang="en-US" altLang="en-US" sz="1350" dirty="0">
                <a:solidFill>
                  <a:srgbClr val="339933"/>
                </a:solidFill>
                <a:latin typeface="Consolas" panose="020B0609020204030204" pitchFamily="49" charset="0"/>
                <a:cs typeface="Courier New" panose="02070309020205020404" pitchFamily="49" charset="0"/>
              </a:rPr>
              <a:t>&gt;</a:t>
            </a:r>
            <a:r>
              <a:rPr lang="en-US" altLang="en-US" sz="1350" dirty="0">
                <a:latin typeface="Consolas" panose="020B0609020204030204" pitchFamily="49" charset="0"/>
                <a:cs typeface="Courier New" panose="02070309020205020404" pitchFamily="49" charset="0"/>
              </a:rPr>
              <a:t> stream </a:t>
            </a:r>
            <a:r>
              <a:rPr lang="en-US" altLang="en-US" sz="1350" dirty="0">
                <a:solidFill>
                  <a:srgbClr val="339933"/>
                </a:solidFill>
                <a:latin typeface="Consolas" panose="020B0609020204030204" pitchFamily="49" charset="0"/>
                <a:cs typeface="Courier New" panose="02070309020205020404" pitchFamily="49" charset="0"/>
              </a:rPr>
              <a:t>=</a:t>
            </a:r>
            <a:r>
              <a:rPr lang="en-US" altLang="en-US" sz="1350" dirty="0">
                <a:latin typeface="Consolas" panose="020B0609020204030204" pitchFamily="49" charset="0"/>
                <a:cs typeface="Courier New" panose="02070309020205020404" pitchFamily="49" charset="0"/>
              </a:rPr>
              <a:t> </a:t>
            </a:r>
            <a:r>
              <a:rPr lang="en-US" altLang="en-US" sz="1350" dirty="0" err="1">
                <a:latin typeface="Consolas" panose="020B0609020204030204" pitchFamily="49" charset="0"/>
                <a:cs typeface="Courier New" panose="02070309020205020404" pitchFamily="49" charset="0"/>
              </a:rPr>
              <a:t>Stream.</a:t>
            </a:r>
            <a:r>
              <a:rPr lang="en-US" altLang="en-US" sz="1350" dirty="0" err="1">
                <a:solidFill>
                  <a:srgbClr val="006633"/>
                </a:solidFill>
                <a:latin typeface="Consolas" panose="020B0609020204030204" pitchFamily="49" charset="0"/>
                <a:cs typeface="Courier New" panose="02070309020205020404" pitchFamily="49" charset="0"/>
              </a:rPr>
              <a:t>generate</a:t>
            </a:r>
            <a:r>
              <a:rPr lang="en-US" altLang="en-US" sz="1350" dirty="0">
                <a:solidFill>
                  <a:srgbClr val="009900"/>
                </a:solidFill>
                <a:latin typeface="Consolas" panose="020B0609020204030204" pitchFamily="49" charset="0"/>
                <a:cs typeface="Courier New" panose="02070309020205020404" pitchFamily="49" charset="0"/>
              </a:rPr>
              <a:t>(()</a:t>
            </a:r>
            <a:r>
              <a:rPr lang="en-US" altLang="en-US" sz="1350" dirty="0">
                <a:latin typeface="Consolas" panose="020B0609020204030204" pitchFamily="49" charset="0"/>
                <a:cs typeface="Courier New" panose="02070309020205020404" pitchFamily="49" charset="0"/>
              </a:rPr>
              <a:t> </a:t>
            </a:r>
            <a:r>
              <a:rPr lang="en-US" altLang="en-US" sz="1350" dirty="0">
                <a:solidFill>
                  <a:srgbClr val="339933"/>
                </a:solidFill>
                <a:latin typeface="Consolas" panose="020B0609020204030204" pitchFamily="49" charset="0"/>
                <a:cs typeface="Courier New" panose="02070309020205020404" pitchFamily="49" charset="0"/>
              </a:rPr>
              <a:t>-&gt;</a:t>
            </a:r>
            <a:r>
              <a:rPr lang="en-US" altLang="en-US" sz="1350" dirty="0">
                <a:latin typeface="Consolas" panose="020B0609020204030204" pitchFamily="49" charset="0"/>
                <a:cs typeface="Courier New" panose="02070309020205020404" pitchFamily="49" charset="0"/>
              </a:rPr>
              <a:t> </a:t>
            </a:r>
            <a:r>
              <a:rPr lang="en-US" altLang="en-US" sz="1350" dirty="0">
                <a:solidFill>
                  <a:srgbClr val="0000FF"/>
                </a:solidFill>
                <a:latin typeface="Consolas" panose="020B0609020204030204" pitchFamily="49" charset="0"/>
                <a:cs typeface="Courier New" panose="02070309020205020404" pitchFamily="49" charset="0"/>
              </a:rPr>
              <a:t>"test"</a:t>
            </a:r>
            <a:r>
              <a:rPr lang="en-US" altLang="en-US" sz="1350" dirty="0">
                <a:solidFill>
                  <a:srgbClr val="009900"/>
                </a:solidFill>
                <a:latin typeface="Consolas" panose="020B0609020204030204" pitchFamily="49" charset="0"/>
                <a:cs typeface="Courier New" panose="02070309020205020404" pitchFamily="49" charset="0"/>
              </a:rPr>
              <a:t>)</a:t>
            </a:r>
            <a:r>
              <a:rPr lang="en-US" altLang="en-US" sz="1350" dirty="0">
                <a:latin typeface="Consolas" panose="020B0609020204030204" pitchFamily="49" charset="0"/>
                <a:cs typeface="Courier New" panose="02070309020205020404" pitchFamily="49" charset="0"/>
              </a:rPr>
              <a:t>.</a:t>
            </a:r>
            <a:r>
              <a:rPr lang="en-US" altLang="en-US" sz="1350" dirty="0">
                <a:solidFill>
                  <a:srgbClr val="006633"/>
                </a:solidFill>
                <a:latin typeface="Consolas" panose="020B0609020204030204" pitchFamily="49" charset="0"/>
                <a:cs typeface="Courier New" panose="02070309020205020404" pitchFamily="49" charset="0"/>
              </a:rPr>
              <a:t>limit</a:t>
            </a:r>
            <a:r>
              <a:rPr lang="en-US" altLang="en-US" sz="1350" dirty="0">
                <a:solidFill>
                  <a:srgbClr val="009900"/>
                </a:solidFill>
                <a:latin typeface="Consolas" panose="020B0609020204030204" pitchFamily="49" charset="0"/>
                <a:cs typeface="Courier New" panose="02070309020205020404" pitchFamily="49" charset="0"/>
              </a:rPr>
              <a:t>(</a:t>
            </a:r>
            <a:r>
              <a:rPr lang="en-US" altLang="en-US" sz="1350" dirty="0">
                <a:solidFill>
                  <a:srgbClr val="CC66CC"/>
                </a:solidFill>
                <a:latin typeface="Consolas" panose="020B0609020204030204" pitchFamily="49" charset="0"/>
                <a:cs typeface="Courier New" panose="02070309020205020404" pitchFamily="49" charset="0"/>
              </a:rPr>
              <a:t>10</a:t>
            </a:r>
            <a:r>
              <a:rPr lang="en-US" altLang="en-US" sz="1350" dirty="0">
                <a:solidFill>
                  <a:srgbClr val="009900"/>
                </a:solidFill>
                <a:latin typeface="Consolas" panose="020B0609020204030204" pitchFamily="49" charset="0"/>
                <a:cs typeface="Courier New" panose="02070309020205020404" pitchFamily="49" charset="0"/>
              </a:rPr>
              <a:t>)</a:t>
            </a:r>
            <a:r>
              <a:rPr lang="en-US" altLang="en-US" sz="1350" dirty="0">
                <a:solidFill>
                  <a:srgbClr val="339933"/>
                </a:solidFill>
                <a:latin typeface="Consolas" panose="020B0609020204030204" pitchFamily="49" charset="0"/>
                <a:cs typeface="Courier New" panose="02070309020205020404" pitchFamily="49" charset="0"/>
              </a:rPr>
              <a:t>;</a:t>
            </a:r>
            <a:r>
              <a:rPr lang="en-US" altLang="en-US" sz="1350" dirty="0">
                <a:latin typeface="Consolas" panose="020B0609020204030204" pitchFamily="49" charset="0"/>
              </a:rPr>
              <a:t> </a:t>
            </a:r>
          </a:p>
        </p:txBody>
      </p:sp>
      <p:sp>
        <p:nvSpPr>
          <p:cNvPr id="3" name="Rectangle 1"/>
          <p:cNvSpPr>
            <a:spLocks noChangeArrowheads="1"/>
          </p:cNvSpPr>
          <p:nvPr/>
        </p:nvSpPr>
        <p:spPr bwMode="auto">
          <a:xfrm>
            <a:off x="2339752" y="3834387"/>
            <a:ext cx="377411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350" dirty="0">
                <a:latin typeface="Arial Unicode MS" panose="020B0604020202020204" pitchFamily="34" charset="-128"/>
              </a:rPr>
              <a:t>static &lt;T&gt; </a:t>
            </a:r>
            <a:r>
              <a:rPr lang="en-US" altLang="en-US" sz="1350" dirty="0">
                <a:latin typeface="Arial Unicode MS" panose="020B0604020202020204" pitchFamily="34" charset="-128"/>
                <a:hlinkClick r:id="rId3" tooltip="interface in java.util.stream"/>
              </a:rPr>
              <a:t>Stream</a:t>
            </a:r>
            <a:r>
              <a:rPr lang="en-US" altLang="en-US" sz="1350" dirty="0">
                <a:latin typeface="Arial Unicode MS" panose="020B0604020202020204" pitchFamily="34" charset="-128"/>
              </a:rPr>
              <a:t>&lt;T&gt; generate(</a:t>
            </a:r>
            <a:r>
              <a:rPr lang="en-US" altLang="en-US" sz="1350" dirty="0">
                <a:latin typeface="Arial Unicode MS" panose="020B0604020202020204" pitchFamily="34" charset="-128"/>
                <a:hlinkClick r:id="rId4" tooltip="interface in java.util.function"/>
              </a:rPr>
              <a:t>Supplier</a:t>
            </a:r>
            <a:r>
              <a:rPr lang="en-US" altLang="en-US" sz="1350" dirty="0">
                <a:latin typeface="Arial Unicode MS" panose="020B0604020202020204" pitchFamily="34" charset="-128"/>
              </a:rPr>
              <a:t>&lt;T&gt; s)</a:t>
            </a:r>
            <a:r>
              <a:rPr lang="en-US" altLang="en-US" sz="1350" dirty="0"/>
              <a:t> </a:t>
            </a:r>
            <a:endParaRPr lang="en-US" altLang="en-US" sz="1350" dirty="0">
              <a:latin typeface="Arial" panose="020B0604020202020204" pitchFamily="34" charset="0"/>
            </a:endParaRPr>
          </a:p>
        </p:txBody>
      </p:sp>
      <p:sp>
        <p:nvSpPr>
          <p:cNvPr id="10" name="Rectangle 2"/>
          <p:cNvSpPr>
            <a:spLocks noChangeArrowheads="1"/>
          </p:cNvSpPr>
          <p:nvPr/>
        </p:nvSpPr>
        <p:spPr bwMode="auto">
          <a:xfrm>
            <a:off x="2789802" y="2184204"/>
            <a:ext cx="231217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350" dirty="0">
                <a:latin typeface="Arial Unicode MS" panose="020B0604020202020204" pitchFamily="34" charset="-128"/>
              </a:rPr>
              <a:t>default </a:t>
            </a:r>
            <a:r>
              <a:rPr lang="en-US" altLang="en-US" sz="1350" dirty="0">
                <a:latin typeface="Arial Unicode MS" panose="020B0604020202020204" pitchFamily="34" charset="-128"/>
                <a:hlinkClick r:id="rId3" tooltip="interface in java.util.stream"/>
              </a:rPr>
              <a:t>Stream</a:t>
            </a:r>
            <a:r>
              <a:rPr lang="en-US" altLang="en-US" sz="1350" dirty="0">
                <a:latin typeface="Arial Unicode MS" panose="020B0604020202020204" pitchFamily="34" charset="-128"/>
              </a:rPr>
              <a:t>&lt;</a:t>
            </a:r>
            <a:r>
              <a:rPr lang="en-US" altLang="en-US" sz="1350" dirty="0">
                <a:latin typeface="Arial Unicode MS" panose="020B0604020202020204" pitchFamily="34" charset="-128"/>
                <a:hlinkClick r:id="rId5" tooltip="type parameter in Collection"/>
              </a:rPr>
              <a:t>E</a:t>
            </a:r>
            <a:r>
              <a:rPr lang="en-US" altLang="en-US" sz="1350" dirty="0">
                <a:latin typeface="Arial Unicode MS" panose="020B0604020202020204" pitchFamily="34" charset="-128"/>
              </a:rPr>
              <a:t>&gt; stream()</a:t>
            </a:r>
            <a:r>
              <a:rPr lang="en-US" altLang="en-US" sz="1350" dirty="0"/>
              <a:t> </a:t>
            </a:r>
            <a:endParaRPr lang="en-US" altLang="en-US" sz="1350" dirty="0">
              <a:latin typeface="Arial" panose="020B0604020202020204" pitchFamily="34" charset="0"/>
            </a:endParaRPr>
          </a:p>
        </p:txBody>
      </p:sp>
      <p:sp>
        <p:nvSpPr>
          <p:cNvPr id="11" name="Rectangle 3"/>
          <p:cNvSpPr>
            <a:spLocks noChangeArrowheads="1"/>
          </p:cNvSpPr>
          <p:nvPr/>
        </p:nvSpPr>
        <p:spPr bwMode="auto">
          <a:xfrm>
            <a:off x="2060381" y="1083664"/>
            <a:ext cx="23602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350" dirty="0">
                <a:latin typeface="Arial Unicode MS" panose="020B0604020202020204" pitchFamily="34" charset="-128"/>
              </a:rPr>
              <a:t>static &lt;T&gt; </a:t>
            </a:r>
            <a:r>
              <a:rPr lang="en-US" altLang="en-US" sz="1350" dirty="0">
                <a:latin typeface="Arial Unicode MS" panose="020B0604020202020204" pitchFamily="34" charset="-128"/>
                <a:hlinkClick r:id="rId3" tooltip="interface in java.util.stream"/>
              </a:rPr>
              <a:t>Stream</a:t>
            </a:r>
            <a:r>
              <a:rPr lang="en-US" altLang="en-US" sz="1350" dirty="0">
                <a:latin typeface="Arial Unicode MS" panose="020B0604020202020204" pitchFamily="34" charset="-128"/>
              </a:rPr>
              <a:t>&lt;T&gt; of(T t)</a:t>
            </a:r>
            <a:r>
              <a:rPr lang="en-US" altLang="en-US" sz="1350" dirty="0"/>
              <a:t> </a:t>
            </a:r>
            <a:endParaRPr lang="en-US" altLang="en-US" sz="1350" dirty="0">
              <a:latin typeface="Arial" panose="020B0604020202020204" pitchFamily="34" charset="0"/>
            </a:endParaRPr>
          </a:p>
        </p:txBody>
      </p:sp>
    </p:spTree>
    <p:extLst>
      <p:ext uri="{BB962C8B-B14F-4D97-AF65-F5344CB8AC3E}">
        <p14:creationId xmlns:p14="http://schemas.microsoft.com/office/powerpoint/2010/main" val="18637471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More Java Stream Creation</a:t>
            </a:r>
          </a:p>
        </p:txBody>
      </p:sp>
      <p:sp>
        <p:nvSpPr>
          <p:cNvPr id="5" name="Content Placeholder 4"/>
          <p:cNvSpPr>
            <a:spLocks noGrp="1"/>
          </p:cNvSpPr>
          <p:nvPr>
            <p:ph idx="4294967295"/>
          </p:nvPr>
        </p:nvSpPr>
        <p:spPr>
          <a:xfrm>
            <a:off x="395536" y="915566"/>
            <a:ext cx="7886700" cy="3262312"/>
          </a:xfrm>
        </p:spPr>
        <p:txBody>
          <a:bodyPr>
            <a:normAutofit/>
          </a:bodyPr>
          <a:lstStyle/>
          <a:p>
            <a:r>
              <a:rPr lang="en-US" sz="1800" dirty="0"/>
              <a:t>Using iterate():</a:t>
            </a:r>
          </a:p>
          <a:p>
            <a:endParaRPr lang="en-US" sz="1800" dirty="0"/>
          </a:p>
          <a:p>
            <a:endParaRPr lang="en-US" sz="1800" dirty="0"/>
          </a:p>
          <a:p>
            <a:endParaRPr lang="en-US" sz="1800" dirty="0"/>
          </a:p>
          <a:p>
            <a:endParaRPr lang="en-US" sz="1800" dirty="0"/>
          </a:p>
          <a:p>
            <a:r>
              <a:rPr lang="en-US" sz="1800" dirty="0"/>
              <a:t>Using APIs:</a:t>
            </a:r>
          </a:p>
          <a:p>
            <a:endParaRPr lang="en-US" sz="1800" dirty="0"/>
          </a:p>
        </p:txBody>
      </p:sp>
      <p:sp>
        <p:nvSpPr>
          <p:cNvPr id="8" name="Slide Number Placeholder 7"/>
          <p:cNvSpPr>
            <a:spLocks noGrp="1"/>
          </p:cNvSpPr>
          <p:nvPr>
            <p:ph type="sldNum" sz="quarter" idx="12"/>
          </p:nvPr>
        </p:nvSpPr>
        <p:spPr/>
        <p:txBody>
          <a:bodyPr/>
          <a:lstStyle/>
          <a:p>
            <a:endParaRPr lang="en-US" dirty="0"/>
          </a:p>
        </p:txBody>
      </p:sp>
      <p:sp>
        <p:nvSpPr>
          <p:cNvPr id="2" name="Rectangle 1"/>
          <p:cNvSpPr>
            <a:spLocks noChangeArrowheads="1"/>
          </p:cNvSpPr>
          <p:nvPr/>
        </p:nvSpPr>
        <p:spPr bwMode="auto">
          <a:xfrm>
            <a:off x="1334864" y="3283409"/>
            <a:ext cx="581313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350" dirty="0">
                <a:solidFill>
                  <a:srgbClr val="003399"/>
                </a:solidFill>
                <a:latin typeface="Consolas" panose="020B0609020204030204" pitchFamily="49" charset="0"/>
                <a:cs typeface="Courier New" panose="02070309020205020404" pitchFamily="49" charset="0"/>
              </a:rPr>
              <a:t>String</a:t>
            </a:r>
            <a:r>
              <a:rPr lang="en-US" altLang="en-US" sz="1350" dirty="0">
                <a:latin typeface="Consolas" panose="020B0609020204030204" pitchFamily="49" charset="0"/>
                <a:cs typeface="Courier New" panose="02070309020205020404" pitchFamily="49" charset="0"/>
              </a:rPr>
              <a:t> sentence </a:t>
            </a:r>
            <a:r>
              <a:rPr lang="en-US" altLang="en-US" sz="1350" dirty="0">
                <a:solidFill>
                  <a:srgbClr val="339933"/>
                </a:solidFill>
                <a:latin typeface="Consolas" panose="020B0609020204030204" pitchFamily="49" charset="0"/>
                <a:cs typeface="Courier New" panose="02070309020205020404" pitchFamily="49" charset="0"/>
              </a:rPr>
              <a:t>=</a:t>
            </a:r>
            <a:r>
              <a:rPr lang="en-US" altLang="en-US" sz="1350" dirty="0">
                <a:latin typeface="Consolas" panose="020B0609020204030204" pitchFamily="49" charset="0"/>
                <a:cs typeface="Courier New" panose="02070309020205020404" pitchFamily="49" charset="0"/>
              </a:rPr>
              <a:t> </a:t>
            </a:r>
            <a:r>
              <a:rPr lang="en-US" altLang="en-US" sz="1350" dirty="0">
                <a:solidFill>
                  <a:srgbClr val="0000FF"/>
                </a:solidFill>
                <a:latin typeface="Consolas" panose="020B0609020204030204" pitchFamily="49" charset="0"/>
                <a:cs typeface="Courier New" panose="02070309020205020404" pitchFamily="49" charset="0"/>
              </a:rPr>
              <a:t>“This is a six word sentence."</a:t>
            </a:r>
            <a:r>
              <a:rPr lang="en-US" altLang="en-US" sz="1350" dirty="0">
                <a:solidFill>
                  <a:srgbClr val="339933"/>
                </a:solidFill>
                <a:latin typeface="Consolas" panose="020B0609020204030204" pitchFamily="49" charset="0"/>
                <a:cs typeface="Courier New" panose="02070309020205020404" pitchFamily="49" charset="0"/>
              </a:rPr>
              <a:t>;</a:t>
            </a:r>
            <a:r>
              <a:rPr lang="en-US" altLang="en-US" sz="1350" dirty="0">
                <a:latin typeface="Consolas" panose="020B0609020204030204" pitchFamily="49" charset="0"/>
                <a:cs typeface="Courier New" panose="02070309020205020404" pitchFamily="49" charset="0"/>
              </a:rPr>
              <a:t> </a:t>
            </a:r>
          </a:p>
          <a:p>
            <a:pPr defTabSz="685800" eaLnBrk="0" fontAlgn="base" hangingPunct="0">
              <a:spcBef>
                <a:spcPct val="0"/>
              </a:spcBef>
              <a:spcAft>
                <a:spcPct val="0"/>
              </a:spcAft>
            </a:pPr>
            <a:r>
              <a:rPr lang="en-US" altLang="en-US" sz="1350" dirty="0">
                <a:latin typeface="Consolas" panose="020B0609020204030204" pitchFamily="49" charset="0"/>
                <a:cs typeface="Courier New" panose="02070309020205020404" pitchFamily="49" charset="0"/>
              </a:rPr>
              <a:t>Stream</a:t>
            </a:r>
            <a:r>
              <a:rPr lang="en-US" altLang="en-US" sz="1350" dirty="0">
                <a:solidFill>
                  <a:srgbClr val="339933"/>
                </a:solidFill>
                <a:latin typeface="Consolas" panose="020B0609020204030204" pitchFamily="49" charset="0"/>
                <a:cs typeface="Courier New" panose="02070309020205020404" pitchFamily="49" charset="0"/>
              </a:rPr>
              <a:t>&lt;</a:t>
            </a:r>
            <a:r>
              <a:rPr lang="en-US" altLang="en-US" sz="1350" dirty="0">
                <a:latin typeface="Consolas" panose="020B0609020204030204" pitchFamily="49" charset="0"/>
                <a:cs typeface="Courier New" panose="02070309020205020404" pitchFamily="49" charset="0"/>
              </a:rPr>
              <a:t>String</a:t>
            </a:r>
            <a:r>
              <a:rPr lang="en-US" altLang="en-US" sz="1350" dirty="0">
                <a:solidFill>
                  <a:srgbClr val="339933"/>
                </a:solidFill>
                <a:latin typeface="Consolas" panose="020B0609020204030204" pitchFamily="49" charset="0"/>
                <a:cs typeface="Courier New" panose="02070309020205020404" pitchFamily="49" charset="0"/>
              </a:rPr>
              <a:t>&gt;</a:t>
            </a:r>
            <a:r>
              <a:rPr lang="en-US" altLang="en-US" sz="1350" dirty="0">
                <a:latin typeface="Consolas" panose="020B0609020204030204" pitchFamily="49" charset="0"/>
                <a:cs typeface="Courier New" panose="02070309020205020404" pitchFamily="49" charset="0"/>
              </a:rPr>
              <a:t> </a:t>
            </a:r>
            <a:r>
              <a:rPr lang="en-US" altLang="en-US" sz="1350" dirty="0" err="1">
                <a:latin typeface="Consolas" panose="020B0609020204030204" pitchFamily="49" charset="0"/>
                <a:cs typeface="Courier New" panose="02070309020205020404" pitchFamily="49" charset="0"/>
              </a:rPr>
              <a:t>wordStream</a:t>
            </a:r>
            <a:r>
              <a:rPr lang="en-US" altLang="en-US" sz="1350" dirty="0">
                <a:latin typeface="Consolas" panose="020B0609020204030204" pitchFamily="49" charset="0"/>
                <a:cs typeface="Courier New" panose="02070309020205020404" pitchFamily="49" charset="0"/>
              </a:rPr>
              <a:t> </a:t>
            </a:r>
            <a:r>
              <a:rPr lang="en-US" altLang="en-US" sz="1350" dirty="0">
                <a:solidFill>
                  <a:srgbClr val="339933"/>
                </a:solidFill>
                <a:latin typeface="Consolas" panose="020B0609020204030204" pitchFamily="49" charset="0"/>
                <a:cs typeface="Courier New" panose="02070309020205020404" pitchFamily="49" charset="0"/>
              </a:rPr>
              <a:t>=</a:t>
            </a:r>
            <a:r>
              <a:rPr lang="en-US" altLang="en-US" sz="1350" dirty="0">
                <a:latin typeface="Consolas" panose="020B0609020204030204" pitchFamily="49" charset="0"/>
                <a:cs typeface="Courier New" panose="02070309020205020404" pitchFamily="49" charset="0"/>
              </a:rPr>
              <a:t> </a:t>
            </a:r>
            <a:r>
              <a:rPr lang="en-US" altLang="en-US" sz="1350" dirty="0" err="1">
                <a:latin typeface="Consolas" panose="020B0609020204030204" pitchFamily="49" charset="0"/>
                <a:cs typeface="Courier New" panose="02070309020205020404" pitchFamily="49" charset="0"/>
              </a:rPr>
              <a:t>Pattern.</a:t>
            </a:r>
            <a:r>
              <a:rPr lang="en-US" altLang="en-US" sz="1350" dirty="0" err="1">
                <a:solidFill>
                  <a:srgbClr val="006633"/>
                </a:solidFill>
                <a:latin typeface="Consolas" panose="020B0609020204030204" pitchFamily="49" charset="0"/>
                <a:cs typeface="Courier New" panose="02070309020205020404" pitchFamily="49" charset="0"/>
              </a:rPr>
              <a:t>compile</a:t>
            </a:r>
            <a:r>
              <a:rPr lang="en-US" altLang="en-US" sz="1350" dirty="0">
                <a:solidFill>
                  <a:srgbClr val="009900"/>
                </a:solidFill>
                <a:latin typeface="Consolas" panose="020B0609020204030204" pitchFamily="49" charset="0"/>
                <a:cs typeface="Courier New" panose="02070309020205020404" pitchFamily="49" charset="0"/>
              </a:rPr>
              <a:t>(</a:t>
            </a:r>
            <a:r>
              <a:rPr lang="en-US" altLang="en-US" sz="1350" dirty="0">
                <a:solidFill>
                  <a:srgbClr val="0000FF"/>
                </a:solidFill>
                <a:latin typeface="Consolas" panose="020B0609020204030204" pitchFamily="49" charset="0"/>
                <a:cs typeface="Courier New" panose="02070309020205020404" pitchFamily="49" charset="0"/>
              </a:rPr>
              <a:t>"</a:t>
            </a:r>
            <a:r>
              <a:rPr lang="en-US" altLang="en-US" sz="1350" b="1" dirty="0">
                <a:solidFill>
                  <a:srgbClr val="000099"/>
                </a:solidFill>
                <a:latin typeface="Consolas" panose="020B0609020204030204" pitchFamily="49" charset="0"/>
                <a:cs typeface="Courier New" panose="02070309020205020404" pitchFamily="49" charset="0"/>
              </a:rPr>
              <a:t>\\</a:t>
            </a:r>
            <a:r>
              <a:rPr lang="en-US" altLang="en-US" sz="1350" dirty="0">
                <a:solidFill>
                  <a:srgbClr val="0000FF"/>
                </a:solidFill>
                <a:latin typeface="Consolas" panose="020B0609020204030204" pitchFamily="49" charset="0"/>
                <a:cs typeface="Courier New" panose="02070309020205020404" pitchFamily="49" charset="0"/>
              </a:rPr>
              <a:t>W"</a:t>
            </a:r>
            <a:r>
              <a:rPr lang="en-US" altLang="en-US" sz="1350" dirty="0">
                <a:solidFill>
                  <a:srgbClr val="009900"/>
                </a:solidFill>
                <a:latin typeface="Consolas" panose="020B0609020204030204" pitchFamily="49" charset="0"/>
                <a:cs typeface="Courier New" panose="02070309020205020404" pitchFamily="49" charset="0"/>
              </a:rPr>
              <a:t>)</a:t>
            </a:r>
          </a:p>
          <a:p>
            <a:pPr defTabSz="685800" eaLnBrk="0" fontAlgn="base" hangingPunct="0">
              <a:spcBef>
                <a:spcPct val="0"/>
              </a:spcBef>
              <a:spcAft>
                <a:spcPct val="0"/>
              </a:spcAft>
            </a:pPr>
            <a:r>
              <a:rPr lang="en-US" altLang="en-US" sz="1350" dirty="0">
                <a:solidFill>
                  <a:srgbClr val="009900"/>
                </a:solidFill>
                <a:latin typeface="Consolas" panose="020B0609020204030204" pitchFamily="49" charset="0"/>
                <a:cs typeface="Courier New" panose="02070309020205020404" pitchFamily="49" charset="0"/>
              </a:rPr>
              <a:t>                                  </a:t>
            </a:r>
            <a:r>
              <a:rPr lang="en-US" altLang="en-US" sz="1350" dirty="0">
                <a:latin typeface="Consolas" panose="020B0609020204030204" pitchFamily="49" charset="0"/>
                <a:cs typeface="Courier New" panose="02070309020205020404" pitchFamily="49" charset="0"/>
              </a:rPr>
              <a:t>.</a:t>
            </a:r>
            <a:r>
              <a:rPr lang="en-US" altLang="en-US" sz="1350" dirty="0" err="1">
                <a:solidFill>
                  <a:srgbClr val="006633"/>
                </a:solidFill>
                <a:latin typeface="Consolas" panose="020B0609020204030204" pitchFamily="49" charset="0"/>
                <a:cs typeface="Courier New" panose="02070309020205020404" pitchFamily="49" charset="0"/>
              </a:rPr>
              <a:t>splitAsStream</a:t>
            </a:r>
            <a:r>
              <a:rPr lang="en-US" altLang="en-US" sz="1350" dirty="0">
                <a:solidFill>
                  <a:srgbClr val="009900"/>
                </a:solidFill>
                <a:latin typeface="Consolas" panose="020B0609020204030204" pitchFamily="49" charset="0"/>
                <a:cs typeface="Courier New" panose="02070309020205020404" pitchFamily="49" charset="0"/>
              </a:rPr>
              <a:t>(</a:t>
            </a:r>
            <a:r>
              <a:rPr lang="en-US" altLang="en-US" sz="1350" dirty="0">
                <a:latin typeface="Consolas" panose="020B0609020204030204" pitchFamily="49" charset="0"/>
                <a:cs typeface="Courier New" panose="02070309020205020404" pitchFamily="49" charset="0"/>
              </a:rPr>
              <a:t>sentence</a:t>
            </a:r>
            <a:r>
              <a:rPr lang="en-US" altLang="en-US" sz="1350" dirty="0">
                <a:solidFill>
                  <a:srgbClr val="009900"/>
                </a:solidFill>
                <a:latin typeface="Consolas" panose="020B0609020204030204" pitchFamily="49" charset="0"/>
                <a:cs typeface="Courier New" panose="02070309020205020404" pitchFamily="49" charset="0"/>
              </a:rPr>
              <a:t>)</a:t>
            </a:r>
            <a:r>
              <a:rPr lang="en-US" altLang="en-US" sz="1350" dirty="0">
                <a:solidFill>
                  <a:srgbClr val="339933"/>
                </a:solidFill>
                <a:latin typeface="Consolas" panose="020B0609020204030204" pitchFamily="49" charset="0"/>
                <a:cs typeface="Courier New" panose="02070309020205020404" pitchFamily="49" charset="0"/>
              </a:rPr>
              <a:t>;</a:t>
            </a:r>
            <a:r>
              <a:rPr lang="en-US" altLang="en-US" sz="1350" dirty="0">
                <a:latin typeface="Consolas" panose="020B0609020204030204" pitchFamily="49" charset="0"/>
              </a:rPr>
              <a:t> </a:t>
            </a:r>
          </a:p>
        </p:txBody>
      </p:sp>
      <p:sp>
        <p:nvSpPr>
          <p:cNvPr id="3" name="Rectangle 1"/>
          <p:cNvSpPr>
            <a:spLocks noChangeArrowheads="1"/>
          </p:cNvSpPr>
          <p:nvPr/>
        </p:nvSpPr>
        <p:spPr bwMode="auto">
          <a:xfrm>
            <a:off x="2125946" y="2941531"/>
            <a:ext cx="469744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algn="r" defTabSz="685800" rtl="1" eaLnBrk="0" fontAlgn="base" hangingPunct="0">
              <a:spcBef>
                <a:spcPct val="0"/>
              </a:spcBef>
              <a:spcAft>
                <a:spcPct val="0"/>
              </a:spcAft>
            </a:pPr>
            <a:r>
              <a:rPr lang="en-US" altLang="en-US" sz="1350" dirty="0">
                <a:latin typeface="Arial Unicode MS" panose="020B0604020202020204" pitchFamily="34" charset="-128"/>
              </a:rPr>
              <a:t>public </a:t>
            </a:r>
            <a:r>
              <a:rPr lang="en-US" altLang="en-US" sz="1350" dirty="0">
                <a:latin typeface="Arial Unicode MS" panose="020B0604020202020204" pitchFamily="34" charset="-128"/>
                <a:hlinkClick r:id="rId3" tooltip="interface in java.util.stream"/>
              </a:rPr>
              <a:t>Stream</a:t>
            </a:r>
            <a:r>
              <a:rPr lang="en-US" altLang="en-US" sz="1350" dirty="0">
                <a:latin typeface="Arial Unicode MS" panose="020B0604020202020204" pitchFamily="34" charset="-128"/>
              </a:rPr>
              <a:t>&lt;</a:t>
            </a:r>
            <a:r>
              <a:rPr lang="en-US" altLang="en-US" sz="1350" dirty="0">
                <a:latin typeface="Arial Unicode MS" panose="020B0604020202020204" pitchFamily="34" charset="-128"/>
                <a:hlinkClick r:id="rId4" tooltip="class in java.lang"/>
              </a:rPr>
              <a:t>String</a:t>
            </a:r>
            <a:r>
              <a:rPr lang="en-US" altLang="en-US" sz="1350" dirty="0">
                <a:latin typeface="Arial Unicode MS" panose="020B0604020202020204" pitchFamily="34" charset="-128"/>
              </a:rPr>
              <a:t>&gt; </a:t>
            </a:r>
            <a:r>
              <a:rPr lang="en-US" altLang="en-US" sz="1350" dirty="0" err="1">
                <a:latin typeface="Arial Unicode MS" panose="020B0604020202020204" pitchFamily="34" charset="-128"/>
              </a:rPr>
              <a:t>splitAsStream</a:t>
            </a:r>
            <a:r>
              <a:rPr lang="en-US" altLang="en-US" sz="1350" dirty="0">
                <a:latin typeface="Arial Unicode MS" panose="020B0604020202020204" pitchFamily="34" charset="-128"/>
              </a:rPr>
              <a:t>(</a:t>
            </a:r>
            <a:r>
              <a:rPr lang="en-US" altLang="en-US" sz="1350" dirty="0" err="1">
                <a:latin typeface="Arial Unicode MS" panose="020B0604020202020204" pitchFamily="34" charset="-128"/>
                <a:hlinkClick r:id="rId5" tooltip="interface in java.lang"/>
              </a:rPr>
              <a:t>CharSequence</a:t>
            </a:r>
            <a:r>
              <a:rPr lang="en-US" altLang="en-US" sz="1350" dirty="0">
                <a:latin typeface="Arial Unicode MS" panose="020B0604020202020204" pitchFamily="34" charset="-128"/>
              </a:rPr>
              <a:t> input)</a:t>
            </a:r>
            <a:r>
              <a:rPr lang="en-US" altLang="en-US" sz="1350" dirty="0"/>
              <a:t> </a:t>
            </a:r>
            <a:endParaRPr lang="en-US" altLang="en-US" sz="1350" dirty="0">
              <a:latin typeface="Arial" panose="020B0604020202020204" pitchFamily="34" charset="0"/>
            </a:endParaRPr>
          </a:p>
        </p:txBody>
      </p:sp>
      <p:sp>
        <p:nvSpPr>
          <p:cNvPr id="6" name="Rectangle 2"/>
          <p:cNvSpPr>
            <a:spLocks noChangeArrowheads="1"/>
          </p:cNvSpPr>
          <p:nvPr/>
        </p:nvSpPr>
        <p:spPr bwMode="auto">
          <a:xfrm>
            <a:off x="2519772" y="1422816"/>
            <a:ext cx="529258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350" dirty="0">
                <a:latin typeface="Arial Unicode MS" panose="020B0604020202020204" pitchFamily="34" charset="-128"/>
              </a:rPr>
              <a:t>Static  &lt;T&gt; </a:t>
            </a:r>
            <a:r>
              <a:rPr lang="en-US" altLang="en-US" sz="1350" dirty="0">
                <a:latin typeface="Arial Unicode MS" panose="020B0604020202020204" pitchFamily="34" charset="-128"/>
                <a:hlinkClick r:id="rId3" tooltip="interface in java.util.stream"/>
              </a:rPr>
              <a:t>Stream</a:t>
            </a:r>
            <a:r>
              <a:rPr lang="en-US" altLang="en-US" sz="1350" dirty="0">
                <a:latin typeface="Arial Unicode MS" panose="020B0604020202020204" pitchFamily="34" charset="-128"/>
              </a:rPr>
              <a:t>&lt;T&gt; iterate(T seed, </a:t>
            </a:r>
            <a:r>
              <a:rPr lang="en-US" altLang="en-US" sz="1350" dirty="0" err="1">
                <a:latin typeface="Arial Unicode MS" panose="020B0604020202020204" pitchFamily="34" charset="-128"/>
                <a:hlinkClick r:id="rId6" tooltip="interface in java.util.function"/>
              </a:rPr>
              <a:t>UnaryOperator</a:t>
            </a:r>
            <a:r>
              <a:rPr lang="en-US" altLang="en-US" sz="1350" dirty="0">
                <a:latin typeface="Arial Unicode MS" panose="020B0604020202020204" pitchFamily="34" charset="-128"/>
              </a:rPr>
              <a:t>&lt;T&gt; f)</a:t>
            </a:r>
            <a:r>
              <a:rPr lang="en-US" altLang="en-US" sz="1350" dirty="0"/>
              <a:t> </a:t>
            </a:r>
            <a:endParaRPr lang="en-US" altLang="en-US" sz="1350" dirty="0">
              <a:latin typeface="Arial" panose="020B0604020202020204" pitchFamily="34" charset="0"/>
            </a:endParaRPr>
          </a:p>
        </p:txBody>
      </p:sp>
      <p:sp>
        <p:nvSpPr>
          <p:cNvPr id="7" name="Rectangle 3"/>
          <p:cNvSpPr>
            <a:spLocks noChangeArrowheads="1"/>
          </p:cNvSpPr>
          <p:nvPr/>
        </p:nvSpPr>
        <p:spPr bwMode="auto">
          <a:xfrm>
            <a:off x="1385646" y="1774238"/>
            <a:ext cx="5151090"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350" dirty="0">
                <a:solidFill>
                  <a:srgbClr val="000000"/>
                </a:solidFill>
                <a:latin typeface="Consolas" panose="020B0609020204030204" pitchFamily="49" charset="0"/>
                <a:cs typeface="Courier New" panose="02070309020205020404" pitchFamily="49" charset="0"/>
              </a:rPr>
              <a:t>Stream&lt;</a:t>
            </a:r>
            <a:r>
              <a:rPr lang="en-US" altLang="en-US" sz="1350" dirty="0" err="1">
                <a:solidFill>
                  <a:srgbClr val="000000"/>
                </a:solidFill>
                <a:latin typeface="Consolas" panose="020B0609020204030204" pitchFamily="49" charset="0"/>
                <a:cs typeface="Courier New" panose="02070309020205020404" pitchFamily="49" charset="0"/>
              </a:rPr>
              <a:t>BigInteger</a:t>
            </a:r>
            <a:r>
              <a:rPr lang="en-US" altLang="en-US" sz="1350" dirty="0">
                <a:solidFill>
                  <a:srgbClr val="000000"/>
                </a:solidFill>
                <a:latin typeface="Consolas" panose="020B0609020204030204" pitchFamily="49" charset="0"/>
                <a:cs typeface="Courier New" panose="02070309020205020404" pitchFamily="49" charset="0"/>
              </a:rPr>
              <a:t>&gt; </a:t>
            </a:r>
            <a:r>
              <a:rPr lang="en-US" altLang="en-US" sz="1350" dirty="0" err="1">
                <a:solidFill>
                  <a:srgbClr val="000000"/>
                </a:solidFill>
                <a:latin typeface="Consolas" panose="020B0609020204030204" pitchFamily="49" charset="0"/>
                <a:cs typeface="Courier New" panose="02070309020205020404" pitchFamily="49" charset="0"/>
              </a:rPr>
              <a:t>bigIntStream</a:t>
            </a:r>
            <a:r>
              <a:rPr lang="en-US" altLang="en-US" sz="1350" dirty="0">
                <a:solidFill>
                  <a:srgbClr val="000000"/>
                </a:solidFill>
                <a:latin typeface="Consolas" panose="020B0609020204030204" pitchFamily="49" charset="0"/>
                <a:cs typeface="Courier New" panose="02070309020205020404" pitchFamily="49" charset="0"/>
              </a:rPr>
              <a:t> = </a:t>
            </a:r>
            <a:r>
              <a:rPr lang="en-US" altLang="en-US" sz="1350" dirty="0" err="1">
                <a:solidFill>
                  <a:srgbClr val="000000"/>
                </a:solidFill>
                <a:latin typeface="Consolas" panose="020B0609020204030204" pitchFamily="49" charset="0"/>
                <a:cs typeface="Courier New" panose="02070309020205020404" pitchFamily="49" charset="0"/>
              </a:rPr>
              <a:t>Stream.</a:t>
            </a:r>
            <a:r>
              <a:rPr lang="en-US" altLang="en-US" sz="1350" i="1" dirty="0" err="1">
                <a:solidFill>
                  <a:srgbClr val="000000"/>
                </a:solidFill>
                <a:latin typeface="Consolas" panose="020B0609020204030204" pitchFamily="49" charset="0"/>
                <a:cs typeface="Courier New" panose="02070309020205020404" pitchFamily="49" charset="0"/>
              </a:rPr>
              <a:t>iterate</a:t>
            </a:r>
            <a:r>
              <a:rPr lang="en-US" altLang="en-US" sz="1350" dirty="0">
                <a:solidFill>
                  <a:srgbClr val="000000"/>
                </a:solidFill>
                <a:latin typeface="Consolas" panose="020B0609020204030204" pitchFamily="49" charset="0"/>
                <a:cs typeface="Courier New" panose="02070309020205020404" pitchFamily="49" charset="0"/>
              </a:rPr>
              <a:t>(</a:t>
            </a:r>
            <a:br>
              <a:rPr lang="en-US" altLang="en-US" sz="1350" dirty="0">
                <a:solidFill>
                  <a:srgbClr val="000000"/>
                </a:solidFill>
                <a:latin typeface="Consolas" panose="020B0609020204030204" pitchFamily="49" charset="0"/>
                <a:cs typeface="Courier New" panose="02070309020205020404" pitchFamily="49" charset="0"/>
              </a:rPr>
            </a:br>
            <a:r>
              <a:rPr lang="en-US" altLang="en-US" sz="1350" dirty="0">
                <a:solidFill>
                  <a:srgbClr val="000000"/>
                </a:solidFill>
                <a:latin typeface="Consolas" panose="020B0609020204030204" pitchFamily="49" charset="0"/>
                <a:cs typeface="Courier New" panose="02070309020205020404" pitchFamily="49" charset="0"/>
              </a:rPr>
              <a:t>        </a:t>
            </a:r>
            <a:r>
              <a:rPr lang="en-US" altLang="en-US" sz="1350" dirty="0" err="1">
                <a:solidFill>
                  <a:srgbClr val="000000"/>
                </a:solidFill>
                <a:latin typeface="Consolas" panose="020B0609020204030204" pitchFamily="49" charset="0"/>
                <a:cs typeface="Courier New" panose="02070309020205020404" pitchFamily="49" charset="0"/>
              </a:rPr>
              <a:t>BigInteger.</a:t>
            </a:r>
            <a:r>
              <a:rPr lang="en-US" altLang="en-US" sz="1350" b="1" i="1" dirty="0" err="1">
                <a:solidFill>
                  <a:srgbClr val="660E7A"/>
                </a:solidFill>
                <a:latin typeface="Consolas" panose="020B0609020204030204" pitchFamily="49" charset="0"/>
                <a:cs typeface="Courier New" panose="02070309020205020404" pitchFamily="49" charset="0"/>
              </a:rPr>
              <a:t>ZERO</a:t>
            </a:r>
            <a:r>
              <a:rPr lang="en-US" altLang="en-US" sz="1350" dirty="0">
                <a:solidFill>
                  <a:srgbClr val="000000"/>
                </a:solidFill>
                <a:latin typeface="Consolas" panose="020B0609020204030204" pitchFamily="49" charset="0"/>
                <a:cs typeface="Courier New" panose="02070309020205020404" pitchFamily="49" charset="0"/>
              </a:rPr>
              <a:t>, n -&gt; </a:t>
            </a:r>
            <a:r>
              <a:rPr lang="en-US" altLang="en-US" sz="1350" dirty="0" err="1">
                <a:solidFill>
                  <a:srgbClr val="000000"/>
                </a:solidFill>
                <a:latin typeface="Consolas" panose="020B0609020204030204" pitchFamily="49" charset="0"/>
                <a:cs typeface="Courier New" panose="02070309020205020404" pitchFamily="49" charset="0"/>
              </a:rPr>
              <a:t>n.add</a:t>
            </a:r>
            <a:r>
              <a:rPr lang="en-US" altLang="en-US" sz="1350" dirty="0">
                <a:solidFill>
                  <a:srgbClr val="000000"/>
                </a:solidFill>
                <a:latin typeface="Consolas" panose="020B0609020204030204" pitchFamily="49" charset="0"/>
                <a:cs typeface="Courier New" panose="02070309020205020404" pitchFamily="49" charset="0"/>
              </a:rPr>
              <a:t>(BigInteger.</a:t>
            </a:r>
            <a:r>
              <a:rPr lang="en-US" altLang="en-US" sz="1350" b="1" i="1" dirty="0">
                <a:solidFill>
                  <a:srgbClr val="660E7A"/>
                </a:solidFill>
                <a:latin typeface="Consolas" panose="020B0609020204030204" pitchFamily="49" charset="0"/>
                <a:cs typeface="Courier New" panose="02070309020205020404" pitchFamily="49" charset="0"/>
              </a:rPr>
              <a:t>ONE</a:t>
            </a:r>
            <a:r>
              <a:rPr lang="en-US" altLang="en-US" sz="1350" dirty="0">
                <a:solidFill>
                  <a:srgbClr val="000000"/>
                </a:solidFill>
                <a:latin typeface="Consolas" panose="020B0609020204030204" pitchFamily="49" charset="0"/>
                <a:cs typeface="Courier New" panose="02070309020205020404" pitchFamily="49" charset="0"/>
              </a:rPr>
              <a:t>));</a:t>
            </a:r>
            <a:br>
              <a:rPr lang="en-US" altLang="en-US" sz="1350" dirty="0">
                <a:solidFill>
                  <a:srgbClr val="000000"/>
                </a:solidFill>
                <a:latin typeface="Consolas" panose="020B0609020204030204" pitchFamily="49" charset="0"/>
                <a:cs typeface="Courier New" panose="02070309020205020404" pitchFamily="49" charset="0"/>
              </a:rPr>
            </a:br>
            <a:r>
              <a:rPr lang="en-US" altLang="en-US" sz="1350" dirty="0" err="1">
                <a:solidFill>
                  <a:srgbClr val="000000"/>
                </a:solidFill>
                <a:latin typeface="Consolas" panose="020B0609020204030204" pitchFamily="49" charset="0"/>
                <a:cs typeface="Courier New" panose="02070309020205020404" pitchFamily="49" charset="0"/>
              </a:rPr>
              <a:t>bigIntStream.limit</a:t>
            </a:r>
            <a:r>
              <a:rPr lang="en-US" altLang="en-US" sz="1350" dirty="0">
                <a:solidFill>
                  <a:srgbClr val="000000"/>
                </a:solidFill>
                <a:latin typeface="Consolas" panose="020B0609020204030204" pitchFamily="49" charset="0"/>
                <a:cs typeface="Courier New" panose="02070309020205020404" pitchFamily="49" charset="0"/>
              </a:rPr>
              <a:t>(</a:t>
            </a:r>
            <a:r>
              <a:rPr lang="en-US" altLang="en-US" sz="1350" dirty="0">
                <a:solidFill>
                  <a:srgbClr val="0000FF"/>
                </a:solidFill>
                <a:latin typeface="Consolas" panose="020B0609020204030204" pitchFamily="49" charset="0"/>
                <a:cs typeface="Courier New" panose="02070309020205020404" pitchFamily="49" charset="0"/>
              </a:rPr>
              <a:t>100</a:t>
            </a:r>
            <a:r>
              <a:rPr lang="en-US" altLang="en-US" sz="1350" dirty="0">
                <a:solidFill>
                  <a:srgbClr val="000000"/>
                </a:solidFill>
                <a:latin typeface="Consolas" panose="020B0609020204030204" pitchFamily="49" charset="0"/>
                <a:cs typeface="Courier New" panose="02070309020205020404" pitchFamily="49" charset="0"/>
              </a:rPr>
              <a:t>).</a:t>
            </a:r>
            <a:r>
              <a:rPr lang="en-US" altLang="en-US" sz="1350" dirty="0" err="1">
                <a:solidFill>
                  <a:srgbClr val="000000"/>
                </a:solidFill>
                <a:latin typeface="Consolas" panose="020B0609020204030204" pitchFamily="49" charset="0"/>
                <a:cs typeface="Courier New" panose="02070309020205020404" pitchFamily="49" charset="0"/>
              </a:rPr>
              <a:t>forEach</a:t>
            </a:r>
            <a:r>
              <a:rPr lang="en-US" altLang="en-US" sz="1350" dirty="0">
                <a:solidFill>
                  <a:srgbClr val="000000"/>
                </a:solidFill>
                <a:latin typeface="Consolas" panose="020B0609020204030204" pitchFamily="49" charset="0"/>
                <a:cs typeface="Courier New" panose="02070309020205020404" pitchFamily="49" charset="0"/>
              </a:rPr>
              <a:t>(</a:t>
            </a:r>
            <a:r>
              <a:rPr lang="en-US" altLang="en-US" sz="1350" dirty="0" err="1">
                <a:solidFill>
                  <a:srgbClr val="000000"/>
                </a:solidFill>
                <a:latin typeface="Consolas" panose="020B0609020204030204" pitchFamily="49" charset="0"/>
                <a:cs typeface="Courier New" panose="02070309020205020404" pitchFamily="49" charset="0"/>
              </a:rPr>
              <a:t>System.</a:t>
            </a:r>
            <a:r>
              <a:rPr lang="en-US" altLang="en-US" sz="1350" b="1" i="1" dirty="0" err="1">
                <a:solidFill>
                  <a:srgbClr val="660E7A"/>
                </a:solidFill>
                <a:latin typeface="Consolas" panose="020B0609020204030204" pitchFamily="49" charset="0"/>
                <a:cs typeface="Courier New" panose="02070309020205020404" pitchFamily="49" charset="0"/>
              </a:rPr>
              <a:t>out</a:t>
            </a:r>
            <a:r>
              <a:rPr lang="en-US" altLang="en-US" sz="1350" dirty="0">
                <a:solidFill>
                  <a:srgbClr val="000000"/>
                </a:solidFill>
                <a:latin typeface="Consolas" panose="020B0609020204030204" pitchFamily="49" charset="0"/>
                <a:cs typeface="Courier New" panose="02070309020205020404" pitchFamily="49" charset="0"/>
              </a:rPr>
              <a:t>::</a:t>
            </a:r>
            <a:r>
              <a:rPr lang="en-US" altLang="en-US" sz="1350" dirty="0" err="1">
                <a:solidFill>
                  <a:srgbClr val="000000"/>
                </a:solidFill>
                <a:latin typeface="Consolas" panose="020B0609020204030204" pitchFamily="49" charset="0"/>
                <a:cs typeface="Courier New" panose="02070309020205020404" pitchFamily="49" charset="0"/>
              </a:rPr>
              <a:t>println</a:t>
            </a:r>
            <a:r>
              <a:rPr lang="en-US" altLang="en-US" sz="1350" dirty="0">
                <a:solidFill>
                  <a:srgbClr val="000000"/>
                </a:solidFill>
                <a:latin typeface="Consolas" panose="020B0609020204030204" pitchFamily="49" charset="0"/>
                <a:cs typeface="Courier New" panose="02070309020205020404" pitchFamily="49" charset="0"/>
              </a:rPr>
              <a:t>);</a:t>
            </a:r>
            <a:endParaRPr lang="en-US" altLang="en-US" sz="3300" dirty="0">
              <a:latin typeface="Consolas" panose="020B0609020204030204" pitchFamily="49" charset="0"/>
            </a:endParaRPr>
          </a:p>
        </p:txBody>
      </p:sp>
    </p:spTree>
    <p:extLst>
      <p:ext uri="{BB962C8B-B14F-4D97-AF65-F5344CB8AC3E}">
        <p14:creationId xmlns:p14="http://schemas.microsoft.com/office/powerpoint/2010/main" val="22455854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‘Reusing’ of Streams</a:t>
            </a:r>
          </a:p>
        </p:txBody>
      </p:sp>
      <p:sp>
        <p:nvSpPr>
          <p:cNvPr id="5" name="Content Placeholder 4"/>
          <p:cNvSpPr>
            <a:spLocks noGrp="1"/>
          </p:cNvSpPr>
          <p:nvPr>
            <p:ph idx="4294967295"/>
          </p:nvPr>
        </p:nvSpPr>
        <p:spPr>
          <a:xfrm>
            <a:off x="260285" y="799395"/>
            <a:ext cx="7886700" cy="3262312"/>
          </a:xfrm>
        </p:spPr>
        <p:txBody>
          <a:bodyPr>
            <a:normAutofit/>
          </a:bodyPr>
          <a:lstStyle/>
          <a:p>
            <a:r>
              <a:rPr lang="en-US" sz="1800" dirty="0"/>
              <a:t>Streams can be ‘reused’ by wrapping them with a Supplier.</a:t>
            </a:r>
          </a:p>
          <a:p>
            <a:pPr lvl="1"/>
            <a:r>
              <a:rPr lang="en-US" sz="1800" dirty="0"/>
              <a:t>Streams are not really reused but instead are conveniently re-created</a:t>
            </a:r>
          </a:p>
          <a:p>
            <a:pPr lvl="1"/>
            <a:r>
              <a:rPr lang="en-US" sz="1800" dirty="0"/>
              <a:t>Each time we get(), a new stream is provided.</a:t>
            </a:r>
          </a:p>
          <a:p>
            <a:pPr lvl="1"/>
            <a:r>
              <a:rPr lang="en-US" sz="1800" dirty="0"/>
              <a:t>Cannot pause and resume operations on same stream.</a:t>
            </a:r>
          </a:p>
          <a:p>
            <a:r>
              <a:rPr lang="en-US" sz="1800" dirty="0"/>
              <a:t>Problem:</a:t>
            </a:r>
          </a:p>
          <a:p>
            <a:endParaRPr lang="en-US" sz="1800" dirty="0"/>
          </a:p>
          <a:p>
            <a:endParaRPr lang="en-US" sz="1800" dirty="0"/>
          </a:p>
          <a:p>
            <a:r>
              <a:rPr lang="en-US" sz="1800" dirty="0"/>
              <a:t>Solution:</a:t>
            </a:r>
          </a:p>
        </p:txBody>
      </p:sp>
      <p:sp>
        <p:nvSpPr>
          <p:cNvPr id="8" name="Slide Number Placeholder 7"/>
          <p:cNvSpPr>
            <a:spLocks noGrp="1"/>
          </p:cNvSpPr>
          <p:nvPr>
            <p:ph type="sldNum" sz="quarter" idx="12"/>
          </p:nvPr>
        </p:nvSpPr>
        <p:spPr/>
        <p:txBody>
          <a:bodyPr/>
          <a:lstStyle/>
          <a:p>
            <a:endParaRPr lang="en-US" dirty="0"/>
          </a:p>
        </p:txBody>
      </p:sp>
      <p:sp>
        <p:nvSpPr>
          <p:cNvPr id="2" name="Rectangle 1"/>
          <p:cNvSpPr>
            <a:spLocks noChangeArrowheads="1"/>
          </p:cNvSpPr>
          <p:nvPr/>
        </p:nvSpPr>
        <p:spPr bwMode="auto">
          <a:xfrm>
            <a:off x="1619672" y="3626173"/>
            <a:ext cx="6085640" cy="9925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200" dirty="0">
                <a:solidFill>
                  <a:srgbClr val="000000"/>
                </a:solidFill>
                <a:latin typeface="Consolas" panose="020B0609020204030204" pitchFamily="49" charset="0"/>
                <a:cs typeface="Courier New" panose="02070309020205020404" pitchFamily="49" charset="0"/>
              </a:rPr>
              <a:t>Supplier&lt;Stream&lt;String&gt;&gt; </a:t>
            </a:r>
            <a:r>
              <a:rPr lang="en-US" altLang="en-US" sz="1200" dirty="0" err="1">
                <a:solidFill>
                  <a:srgbClr val="000000"/>
                </a:solidFill>
                <a:latin typeface="Consolas" panose="020B0609020204030204" pitchFamily="49" charset="0"/>
                <a:cs typeface="Courier New" panose="02070309020205020404" pitchFamily="49" charset="0"/>
              </a:rPr>
              <a:t>streamSupplier</a:t>
            </a:r>
            <a:r>
              <a:rPr lang="en-US" altLang="en-US" sz="1200" dirty="0">
                <a:solidFill>
                  <a:srgbClr val="000000"/>
                </a:solidFill>
                <a:latin typeface="Consolas" panose="020B0609020204030204" pitchFamily="49" charset="0"/>
                <a:cs typeface="Courier New" panose="02070309020205020404" pitchFamily="49" charset="0"/>
              </a:rPr>
              <a:t>  =</a:t>
            </a: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a:solidFill>
                  <a:srgbClr val="000000"/>
                </a:solidFill>
                <a:latin typeface="Consolas" panose="020B0609020204030204" pitchFamily="49" charset="0"/>
                <a:cs typeface="Courier New" panose="02070309020205020404" pitchFamily="49" charset="0"/>
              </a:rPr>
              <a:t>        () -&gt; </a:t>
            </a:r>
            <a:r>
              <a:rPr lang="en-US" altLang="en-US" sz="1200" dirty="0" err="1">
                <a:solidFill>
                  <a:srgbClr val="000000"/>
                </a:solidFill>
                <a:latin typeface="Consolas" panose="020B0609020204030204" pitchFamily="49" charset="0"/>
                <a:cs typeface="Courier New" panose="02070309020205020404" pitchFamily="49" charset="0"/>
              </a:rPr>
              <a:t>Stream.</a:t>
            </a:r>
            <a:r>
              <a:rPr lang="en-US" altLang="en-US" sz="1200" i="1" dirty="0" err="1">
                <a:solidFill>
                  <a:srgbClr val="000000"/>
                </a:solidFill>
                <a:latin typeface="Consolas" panose="020B0609020204030204" pitchFamily="49" charset="0"/>
                <a:cs typeface="Courier New" panose="02070309020205020404" pitchFamily="49" charset="0"/>
              </a:rPr>
              <a:t>of</a:t>
            </a:r>
            <a:r>
              <a:rPr lang="en-US" altLang="en-US" sz="1200" dirty="0">
                <a:solidFill>
                  <a:srgbClr val="000000"/>
                </a:solidFill>
                <a:latin typeface="Consolas" panose="020B0609020204030204" pitchFamily="49" charset="0"/>
                <a:cs typeface="Courier New" panose="02070309020205020404" pitchFamily="49" charset="0"/>
              </a:rPr>
              <a:t>(</a:t>
            </a:r>
            <a:r>
              <a:rPr lang="en-US" altLang="en-US" sz="1200" b="1" dirty="0">
                <a:solidFill>
                  <a:srgbClr val="008000"/>
                </a:solidFill>
                <a:latin typeface="Consolas" panose="020B0609020204030204" pitchFamily="49" charset="0"/>
                <a:cs typeface="Courier New" panose="02070309020205020404" pitchFamily="49" charset="0"/>
              </a:rPr>
              <a:t>"d2"</a:t>
            </a: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b="1" dirty="0">
                <a:solidFill>
                  <a:srgbClr val="008000"/>
                </a:solidFill>
                <a:latin typeface="Consolas" panose="020B0609020204030204" pitchFamily="49" charset="0"/>
                <a:cs typeface="Courier New" panose="02070309020205020404" pitchFamily="49" charset="0"/>
              </a:rPr>
              <a:t>"a2"</a:t>
            </a: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b="1" dirty="0">
                <a:solidFill>
                  <a:srgbClr val="008000"/>
                </a:solidFill>
                <a:latin typeface="Consolas" panose="020B0609020204030204" pitchFamily="49" charset="0"/>
                <a:cs typeface="Courier New" panose="02070309020205020404" pitchFamily="49" charset="0"/>
              </a:rPr>
              <a:t>"b1"</a:t>
            </a: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b="1" dirty="0">
                <a:solidFill>
                  <a:srgbClr val="008000"/>
                </a:solidFill>
                <a:latin typeface="Consolas" panose="020B0609020204030204" pitchFamily="49" charset="0"/>
                <a:cs typeface="Courier New" panose="02070309020205020404" pitchFamily="49" charset="0"/>
              </a:rPr>
              <a:t>"b3"</a:t>
            </a: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b="1" dirty="0">
                <a:solidFill>
                  <a:srgbClr val="008000"/>
                </a:solidFill>
                <a:latin typeface="Consolas" panose="020B0609020204030204" pitchFamily="49" charset="0"/>
                <a:cs typeface="Courier New" panose="02070309020205020404" pitchFamily="49" charset="0"/>
              </a:rPr>
              <a:t>"c"</a:t>
            </a:r>
            <a:r>
              <a:rPr lang="en-US" altLang="en-US" sz="1200" dirty="0">
                <a:solidFill>
                  <a:srgbClr val="000000"/>
                </a:solidFill>
                <a:latin typeface="Consolas" panose="020B0609020204030204" pitchFamily="49" charset="0"/>
                <a:cs typeface="Courier New" panose="02070309020205020404" pitchFamily="49" charset="0"/>
              </a:rPr>
              <a:t>)</a:t>
            </a:r>
          </a:p>
          <a:p>
            <a:pPr defTabSz="685800" eaLnBrk="0" fontAlgn="base" hangingPunct="0">
              <a:spcBef>
                <a:spcPct val="0"/>
              </a:spcBef>
              <a:spcAft>
                <a:spcPct val="0"/>
              </a:spcAft>
            </a:pPr>
            <a:r>
              <a:rPr lang="en-US" altLang="en-US" sz="1200" dirty="0">
                <a:solidFill>
                  <a:srgbClr val="000000"/>
                </a:solidFill>
                <a:latin typeface="Consolas" panose="020B0609020204030204" pitchFamily="49" charset="0"/>
                <a:cs typeface="Courier New" panose="02070309020205020404" pitchFamily="49" charset="0"/>
              </a:rPr>
              <a:t>        .filter(s -&gt; </a:t>
            </a:r>
            <a:r>
              <a:rPr lang="en-US" altLang="en-US" sz="1200" dirty="0" err="1">
                <a:solidFill>
                  <a:srgbClr val="000000"/>
                </a:solidFill>
                <a:latin typeface="Consolas" panose="020B0609020204030204" pitchFamily="49" charset="0"/>
                <a:cs typeface="Courier New" panose="02070309020205020404" pitchFamily="49" charset="0"/>
              </a:rPr>
              <a:t>s.startsWith</a:t>
            </a:r>
            <a:r>
              <a:rPr lang="en-US" altLang="en-US" sz="1200" dirty="0">
                <a:solidFill>
                  <a:srgbClr val="000000"/>
                </a:solidFill>
                <a:latin typeface="Consolas" panose="020B0609020204030204" pitchFamily="49" charset="0"/>
                <a:cs typeface="Courier New" panose="02070309020205020404" pitchFamily="49" charset="0"/>
              </a:rPr>
              <a:t>(</a:t>
            </a:r>
            <a:r>
              <a:rPr lang="en-US" altLang="en-US" sz="1200" b="1" dirty="0">
                <a:solidFill>
                  <a:srgbClr val="008000"/>
                </a:solidFill>
                <a:latin typeface="Consolas" panose="020B0609020204030204" pitchFamily="49" charset="0"/>
                <a:cs typeface="Courier New" panose="02070309020205020404" pitchFamily="49" charset="0"/>
              </a:rPr>
              <a:t>"a"</a:t>
            </a:r>
            <a:r>
              <a:rPr lang="en-US" altLang="en-US" sz="1200" dirty="0">
                <a:solidFill>
                  <a:srgbClr val="000000"/>
                </a:solidFill>
                <a:latin typeface="Consolas" panose="020B0609020204030204" pitchFamily="49" charset="0"/>
                <a:cs typeface="Courier New" panose="02070309020205020404" pitchFamily="49" charset="0"/>
              </a:rPr>
              <a:t>));</a:t>
            </a: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err="1">
                <a:solidFill>
                  <a:srgbClr val="000000"/>
                </a:solidFill>
                <a:latin typeface="Consolas" panose="020B0609020204030204" pitchFamily="49" charset="0"/>
                <a:cs typeface="Courier New" panose="02070309020205020404" pitchFamily="49" charset="0"/>
              </a:rPr>
              <a:t>System.</a:t>
            </a:r>
            <a:r>
              <a:rPr lang="en-US" altLang="en-US" sz="1200" b="1" i="1" dirty="0" err="1">
                <a:solidFill>
                  <a:srgbClr val="660E7A"/>
                </a:solidFill>
                <a:latin typeface="Consolas" panose="020B0609020204030204" pitchFamily="49" charset="0"/>
                <a:cs typeface="Courier New" panose="02070309020205020404" pitchFamily="49" charset="0"/>
              </a:rPr>
              <a:t>out</a:t>
            </a:r>
            <a:r>
              <a:rPr lang="en-US" altLang="en-US" sz="1200" dirty="0" err="1">
                <a:solidFill>
                  <a:srgbClr val="000000"/>
                </a:solidFill>
                <a:latin typeface="Consolas" panose="020B0609020204030204" pitchFamily="49" charset="0"/>
                <a:cs typeface="Courier New" panose="02070309020205020404" pitchFamily="49" charset="0"/>
              </a:rPr>
              <a:t>.println</a:t>
            </a:r>
            <a:r>
              <a:rPr lang="en-US" altLang="en-US" sz="1200" dirty="0">
                <a:solidFill>
                  <a:srgbClr val="000000"/>
                </a:solidFill>
                <a:latin typeface="Consolas" panose="020B0609020204030204" pitchFamily="49" charset="0"/>
                <a:cs typeface="Courier New" panose="02070309020205020404" pitchFamily="49" charset="0"/>
              </a:rPr>
              <a:t>(</a:t>
            </a:r>
            <a:r>
              <a:rPr lang="en-US" altLang="en-US" sz="1200" dirty="0" err="1">
                <a:solidFill>
                  <a:srgbClr val="000000"/>
                </a:solidFill>
                <a:latin typeface="Consolas" panose="020B0609020204030204" pitchFamily="49" charset="0"/>
                <a:cs typeface="Courier New" panose="02070309020205020404" pitchFamily="49" charset="0"/>
              </a:rPr>
              <a:t>streamSupplier.get</a:t>
            </a:r>
            <a:r>
              <a:rPr lang="en-US" altLang="en-US" sz="1200" dirty="0">
                <a:solidFill>
                  <a:srgbClr val="000000"/>
                </a:solidFill>
                <a:latin typeface="Consolas" panose="020B0609020204030204" pitchFamily="49" charset="0"/>
                <a:cs typeface="Courier New" panose="02070309020205020404" pitchFamily="49" charset="0"/>
              </a:rPr>
              <a:t>().</a:t>
            </a:r>
            <a:r>
              <a:rPr lang="en-US" altLang="en-US" sz="1200" dirty="0" err="1">
                <a:solidFill>
                  <a:srgbClr val="000000"/>
                </a:solidFill>
                <a:latin typeface="Consolas" panose="020B0609020204030204" pitchFamily="49" charset="0"/>
                <a:cs typeface="Courier New" panose="02070309020205020404" pitchFamily="49" charset="0"/>
              </a:rPr>
              <a:t>anyMatch</a:t>
            </a:r>
            <a:r>
              <a:rPr lang="en-US" altLang="en-US" sz="1200" dirty="0">
                <a:solidFill>
                  <a:srgbClr val="000000"/>
                </a:solidFill>
                <a:latin typeface="Consolas" panose="020B0609020204030204" pitchFamily="49" charset="0"/>
                <a:cs typeface="Courier New" panose="02070309020205020404" pitchFamily="49" charset="0"/>
              </a:rPr>
              <a:t>(s -&gt; </a:t>
            </a:r>
            <a:r>
              <a:rPr lang="en-US" altLang="en-US" sz="1200" b="1" dirty="0">
                <a:solidFill>
                  <a:srgbClr val="000080"/>
                </a:solidFill>
                <a:latin typeface="Consolas" panose="020B0609020204030204" pitchFamily="49" charset="0"/>
                <a:cs typeface="Courier New" panose="02070309020205020404" pitchFamily="49" charset="0"/>
              </a:rPr>
              <a:t>true</a:t>
            </a:r>
            <a:r>
              <a:rPr lang="en-US" altLang="en-US" sz="1200" dirty="0">
                <a:solidFill>
                  <a:srgbClr val="000000"/>
                </a:solidFill>
                <a:latin typeface="Consolas" panose="020B0609020204030204" pitchFamily="49" charset="0"/>
                <a:cs typeface="Courier New" panose="02070309020205020404" pitchFamily="49" charset="0"/>
              </a:rPr>
              <a:t>)); //true</a:t>
            </a: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err="1">
                <a:solidFill>
                  <a:srgbClr val="000000"/>
                </a:solidFill>
                <a:latin typeface="Consolas" panose="020B0609020204030204" pitchFamily="49" charset="0"/>
                <a:cs typeface="Courier New" panose="02070309020205020404" pitchFamily="49" charset="0"/>
              </a:rPr>
              <a:t>System.</a:t>
            </a:r>
            <a:r>
              <a:rPr lang="en-US" altLang="en-US" sz="1200" b="1" i="1" dirty="0" err="1">
                <a:solidFill>
                  <a:srgbClr val="660E7A"/>
                </a:solidFill>
                <a:latin typeface="Consolas" panose="020B0609020204030204" pitchFamily="49" charset="0"/>
                <a:cs typeface="Courier New" panose="02070309020205020404" pitchFamily="49" charset="0"/>
              </a:rPr>
              <a:t>out</a:t>
            </a:r>
            <a:r>
              <a:rPr lang="en-US" altLang="en-US" sz="1200" dirty="0" err="1">
                <a:solidFill>
                  <a:srgbClr val="000000"/>
                </a:solidFill>
                <a:latin typeface="Consolas" panose="020B0609020204030204" pitchFamily="49" charset="0"/>
                <a:cs typeface="Courier New" panose="02070309020205020404" pitchFamily="49" charset="0"/>
              </a:rPr>
              <a:t>.println</a:t>
            </a:r>
            <a:r>
              <a:rPr lang="en-US" altLang="en-US" sz="1200" dirty="0">
                <a:solidFill>
                  <a:srgbClr val="000000"/>
                </a:solidFill>
                <a:latin typeface="Consolas" panose="020B0609020204030204" pitchFamily="49" charset="0"/>
                <a:cs typeface="Courier New" panose="02070309020205020404" pitchFamily="49" charset="0"/>
              </a:rPr>
              <a:t>(</a:t>
            </a:r>
            <a:r>
              <a:rPr lang="en-US" altLang="en-US" sz="1200" dirty="0" err="1">
                <a:solidFill>
                  <a:srgbClr val="000000"/>
                </a:solidFill>
                <a:latin typeface="Consolas" panose="020B0609020204030204" pitchFamily="49" charset="0"/>
                <a:cs typeface="Courier New" panose="02070309020205020404" pitchFamily="49" charset="0"/>
              </a:rPr>
              <a:t>streamSupplier.get</a:t>
            </a:r>
            <a:r>
              <a:rPr lang="en-US" altLang="en-US" sz="1200" dirty="0">
                <a:solidFill>
                  <a:srgbClr val="000000"/>
                </a:solidFill>
                <a:latin typeface="Consolas" panose="020B0609020204030204" pitchFamily="49" charset="0"/>
                <a:cs typeface="Courier New" panose="02070309020205020404" pitchFamily="49" charset="0"/>
              </a:rPr>
              <a:t>().</a:t>
            </a:r>
            <a:r>
              <a:rPr lang="en-US" altLang="en-US" sz="1200" dirty="0" err="1">
                <a:solidFill>
                  <a:srgbClr val="000000"/>
                </a:solidFill>
                <a:latin typeface="Consolas" panose="020B0609020204030204" pitchFamily="49" charset="0"/>
                <a:cs typeface="Courier New" panose="02070309020205020404" pitchFamily="49" charset="0"/>
              </a:rPr>
              <a:t>noneMatch</a:t>
            </a:r>
            <a:r>
              <a:rPr lang="en-US" altLang="en-US" sz="1200" dirty="0">
                <a:solidFill>
                  <a:srgbClr val="000000"/>
                </a:solidFill>
                <a:latin typeface="Consolas" panose="020B0609020204030204" pitchFamily="49" charset="0"/>
                <a:cs typeface="Courier New" panose="02070309020205020404" pitchFamily="49" charset="0"/>
              </a:rPr>
              <a:t>(s -&gt; </a:t>
            </a:r>
            <a:r>
              <a:rPr lang="en-US" altLang="en-US" sz="1200" b="1" dirty="0">
                <a:solidFill>
                  <a:srgbClr val="000080"/>
                </a:solidFill>
                <a:latin typeface="Consolas" panose="020B0609020204030204" pitchFamily="49" charset="0"/>
                <a:cs typeface="Courier New" panose="02070309020205020404" pitchFamily="49" charset="0"/>
              </a:rPr>
              <a:t>true</a:t>
            </a:r>
            <a:r>
              <a:rPr lang="en-US" altLang="en-US" sz="1200" dirty="0">
                <a:solidFill>
                  <a:srgbClr val="000000"/>
                </a:solidFill>
                <a:latin typeface="Consolas" panose="020B0609020204030204" pitchFamily="49" charset="0"/>
                <a:cs typeface="Courier New" panose="02070309020205020404" pitchFamily="49" charset="0"/>
              </a:rPr>
              <a:t>)); //false</a:t>
            </a:r>
            <a:endParaRPr lang="en-US" altLang="en-US" sz="1200" dirty="0">
              <a:latin typeface="Consolas" panose="020B0609020204030204" pitchFamily="49" charset="0"/>
            </a:endParaRPr>
          </a:p>
        </p:txBody>
      </p:sp>
      <p:sp>
        <p:nvSpPr>
          <p:cNvPr id="3" name="Rectangle 2"/>
          <p:cNvSpPr>
            <a:spLocks noChangeArrowheads="1"/>
          </p:cNvSpPr>
          <p:nvPr/>
        </p:nvSpPr>
        <p:spPr bwMode="auto">
          <a:xfrm>
            <a:off x="2051720" y="2246192"/>
            <a:ext cx="5405967" cy="8079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200" dirty="0">
                <a:solidFill>
                  <a:srgbClr val="000000"/>
                </a:solidFill>
                <a:latin typeface="Consolas" panose="020B0609020204030204" pitchFamily="49" charset="0"/>
                <a:cs typeface="Courier New" panose="02070309020205020404" pitchFamily="49" charset="0"/>
              </a:rPr>
              <a:t>Stream&lt;String&gt; stream = </a:t>
            </a:r>
            <a:r>
              <a:rPr lang="en-US" altLang="en-US" sz="1200" dirty="0" err="1">
                <a:solidFill>
                  <a:srgbClr val="000000"/>
                </a:solidFill>
                <a:latin typeface="Consolas" panose="020B0609020204030204" pitchFamily="49" charset="0"/>
                <a:cs typeface="Courier New" panose="02070309020205020404" pitchFamily="49" charset="0"/>
              </a:rPr>
              <a:t>Stream.</a:t>
            </a:r>
            <a:r>
              <a:rPr lang="en-US" altLang="en-US" sz="1200" i="1" dirty="0" err="1">
                <a:solidFill>
                  <a:srgbClr val="000000"/>
                </a:solidFill>
                <a:latin typeface="Consolas" panose="020B0609020204030204" pitchFamily="49" charset="0"/>
                <a:cs typeface="Courier New" panose="02070309020205020404" pitchFamily="49" charset="0"/>
              </a:rPr>
              <a:t>of</a:t>
            </a:r>
            <a:r>
              <a:rPr lang="en-US" altLang="en-US" sz="1200" dirty="0">
                <a:solidFill>
                  <a:srgbClr val="000000"/>
                </a:solidFill>
                <a:latin typeface="Consolas" panose="020B0609020204030204" pitchFamily="49" charset="0"/>
                <a:cs typeface="Courier New" panose="02070309020205020404" pitchFamily="49" charset="0"/>
              </a:rPr>
              <a:t>(</a:t>
            </a:r>
            <a:r>
              <a:rPr lang="en-US" altLang="en-US" sz="1200" b="1" dirty="0">
                <a:solidFill>
                  <a:srgbClr val="008000"/>
                </a:solidFill>
                <a:latin typeface="Consolas" panose="020B0609020204030204" pitchFamily="49" charset="0"/>
                <a:cs typeface="Courier New" panose="02070309020205020404" pitchFamily="49" charset="0"/>
              </a:rPr>
              <a:t>"d2"</a:t>
            </a: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b="1" dirty="0">
                <a:solidFill>
                  <a:srgbClr val="008000"/>
                </a:solidFill>
                <a:latin typeface="Consolas" panose="020B0609020204030204" pitchFamily="49" charset="0"/>
                <a:cs typeface="Courier New" panose="02070309020205020404" pitchFamily="49" charset="0"/>
              </a:rPr>
              <a:t>"a2"</a:t>
            </a: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b="1" dirty="0">
                <a:solidFill>
                  <a:srgbClr val="008000"/>
                </a:solidFill>
                <a:latin typeface="Consolas" panose="020B0609020204030204" pitchFamily="49" charset="0"/>
                <a:cs typeface="Courier New" panose="02070309020205020404" pitchFamily="49" charset="0"/>
              </a:rPr>
              <a:t>"b1"</a:t>
            </a: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b="1" dirty="0">
                <a:solidFill>
                  <a:srgbClr val="008000"/>
                </a:solidFill>
                <a:latin typeface="Consolas" panose="020B0609020204030204" pitchFamily="49" charset="0"/>
                <a:cs typeface="Courier New" panose="02070309020205020404" pitchFamily="49" charset="0"/>
              </a:rPr>
              <a:t>"b3"</a:t>
            </a: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b="1" dirty="0">
                <a:solidFill>
                  <a:srgbClr val="008000"/>
                </a:solidFill>
                <a:latin typeface="Consolas" panose="020B0609020204030204" pitchFamily="49" charset="0"/>
                <a:cs typeface="Courier New" panose="02070309020205020404" pitchFamily="49" charset="0"/>
              </a:rPr>
              <a:t>"c"</a:t>
            </a:r>
            <a:r>
              <a:rPr lang="en-US" altLang="en-US" sz="1200" dirty="0">
                <a:solidFill>
                  <a:srgbClr val="000000"/>
                </a:solidFill>
                <a:latin typeface="Consolas" panose="020B0609020204030204" pitchFamily="49" charset="0"/>
                <a:cs typeface="Courier New" panose="02070309020205020404" pitchFamily="49" charset="0"/>
              </a:rPr>
              <a:t>)</a:t>
            </a: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a:solidFill>
                  <a:srgbClr val="000000"/>
                </a:solidFill>
                <a:latin typeface="Consolas" panose="020B0609020204030204" pitchFamily="49" charset="0"/>
                <a:cs typeface="Courier New" panose="02070309020205020404" pitchFamily="49" charset="0"/>
              </a:rPr>
              <a:t>        .filter(s -&gt; </a:t>
            </a:r>
            <a:r>
              <a:rPr lang="en-US" altLang="en-US" sz="1200" dirty="0" err="1">
                <a:solidFill>
                  <a:srgbClr val="000000"/>
                </a:solidFill>
                <a:latin typeface="Consolas" panose="020B0609020204030204" pitchFamily="49" charset="0"/>
                <a:cs typeface="Courier New" panose="02070309020205020404" pitchFamily="49" charset="0"/>
              </a:rPr>
              <a:t>s.startsWith</a:t>
            </a:r>
            <a:r>
              <a:rPr lang="en-US" altLang="en-US" sz="1200" dirty="0">
                <a:solidFill>
                  <a:srgbClr val="000000"/>
                </a:solidFill>
                <a:latin typeface="Consolas" panose="020B0609020204030204" pitchFamily="49" charset="0"/>
                <a:cs typeface="Courier New" panose="02070309020205020404" pitchFamily="49" charset="0"/>
              </a:rPr>
              <a:t>(</a:t>
            </a:r>
            <a:r>
              <a:rPr lang="en-US" altLang="en-US" sz="1200" b="1" dirty="0">
                <a:solidFill>
                  <a:srgbClr val="008000"/>
                </a:solidFill>
                <a:latin typeface="Consolas" panose="020B0609020204030204" pitchFamily="49" charset="0"/>
                <a:cs typeface="Courier New" panose="02070309020205020404" pitchFamily="49" charset="0"/>
              </a:rPr>
              <a:t>"a"</a:t>
            </a:r>
            <a:r>
              <a:rPr lang="en-US" altLang="en-US" sz="1200" dirty="0">
                <a:solidFill>
                  <a:srgbClr val="000000"/>
                </a:solidFill>
                <a:latin typeface="Consolas" panose="020B0609020204030204" pitchFamily="49" charset="0"/>
                <a:cs typeface="Courier New" panose="02070309020205020404" pitchFamily="49" charset="0"/>
              </a:rPr>
              <a:t>));</a:t>
            </a: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err="1">
                <a:solidFill>
                  <a:srgbClr val="000000"/>
                </a:solidFill>
                <a:latin typeface="Consolas" panose="020B0609020204030204" pitchFamily="49" charset="0"/>
                <a:cs typeface="Courier New" panose="02070309020205020404" pitchFamily="49" charset="0"/>
              </a:rPr>
              <a:t>stream.anyMatch</a:t>
            </a:r>
            <a:r>
              <a:rPr lang="en-US" altLang="en-US" sz="1200" dirty="0">
                <a:solidFill>
                  <a:srgbClr val="000000"/>
                </a:solidFill>
                <a:latin typeface="Consolas" panose="020B0609020204030204" pitchFamily="49" charset="0"/>
                <a:cs typeface="Courier New" panose="02070309020205020404" pitchFamily="49" charset="0"/>
              </a:rPr>
              <a:t>(s -&gt; </a:t>
            </a:r>
            <a:r>
              <a:rPr lang="en-US" altLang="en-US" sz="1200" b="1" dirty="0">
                <a:solidFill>
                  <a:srgbClr val="000080"/>
                </a:solidFill>
                <a:latin typeface="Consolas" panose="020B0609020204030204" pitchFamily="49" charset="0"/>
                <a:cs typeface="Courier New" panose="02070309020205020404" pitchFamily="49" charset="0"/>
              </a:rPr>
              <a:t>true</a:t>
            </a: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i="1" dirty="0">
                <a:solidFill>
                  <a:srgbClr val="808080"/>
                </a:solidFill>
                <a:latin typeface="Consolas" panose="020B0609020204030204" pitchFamily="49" charset="0"/>
                <a:cs typeface="Courier New" panose="02070309020205020404" pitchFamily="49" charset="0"/>
              </a:rPr>
              <a:t>// ok</a:t>
            </a:r>
            <a:br>
              <a:rPr lang="en-US" altLang="en-US" sz="1200" i="1" dirty="0">
                <a:solidFill>
                  <a:srgbClr val="808080"/>
                </a:solidFill>
                <a:latin typeface="Consolas" panose="020B0609020204030204" pitchFamily="49" charset="0"/>
                <a:cs typeface="Courier New" panose="02070309020205020404" pitchFamily="49" charset="0"/>
              </a:rPr>
            </a:br>
            <a:r>
              <a:rPr lang="en-US" altLang="en-US" sz="1200" dirty="0" err="1">
                <a:solidFill>
                  <a:srgbClr val="000000"/>
                </a:solidFill>
                <a:latin typeface="Consolas" panose="020B0609020204030204" pitchFamily="49" charset="0"/>
                <a:cs typeface="Courier New" panose="02070309020205020404" pitchFamily="49" charset="0"/>
              </a:rPr>
              <a:t>stream.noneMatch</a:t>
            </a:r>
            <a:r>
              <a:rPr lang="en-US" altLang="en-US" sz="1200" dirty="0">
                <a:solidFill>
                  <a:srgbClr val="000000"/>
                </a:solidFill>
                <a:latin typeface="Consolas" panose="020B0609020204030204" pitchFamily="49" charset="0"/>
                <a:cs typeface="Courier New" panose="02070309020205020404" pitchFamily="49" charset="0"/>
              </a:rPr>
              <a:t>(s -&gt; </a:t>
            </a:r>
            <a:r>
              <a:rPr lang="en-US" altLang="en-US" sz="1200" b="1" dirty="0">
                <a:solidFill>
                  <a:srgbClr val="000080"/>
                </a:solidFill>
                <a:latin typeface="Consolas" panose="020B0609020204030204" pitchFamily="49" charset="0"/>
                <a:cs typeface="Courier New" panose="02070309020205020404" pitchFamily="49" charset="0"/>
              </a:rPr>
              <a:t>true</a:t>
            </a: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i="1" dirty="0">
                <a:solidFill>
                  <a:srgbClr val="808080"/>
                </a:solidFill>
                <a:latin typeface="Consolas" panose="020B0609020204030204" pitchFamily="49" charset="0"/>
                <a:cs typeface="Courier New" panose="02070309020205020404" pitchFamily="49" charset="0"/>
              </a:rPr>
              <a:t>// exception</a:t>
            </a:r>
            <a:endParaRPr lang="en-US" altLang="en-US" sz="3000" dirty="0">
              <a:latin typeface="Consolas" panose="020B0609020204030204" pitchFamily="49" charset="0"/>
            </a:endParaRPr>
          </a:p>
        </p:txBody>
      </p:sp>
    </p:spTree>
    <p:extLst>
      <p:ext uri="{BB962C8B-B14F-4D97-AF65-F5344CB8AC3E}">
        <p14:creationId xmlns:p14="http://schemas.microsoft.com/office/powerpoint/2010/main" val="23392673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3478"/>
            <a:ext cx="6300192" cy="504056"/>
          </a:xfrm>
        </p:spPr>
        <p:txBody>
          <a:bodyPr/>
          <a:lstStyle/>
          <a:p>
            <a:r>
              <a:rPr lang="en-US" dirty="0"/>
              <a:t>Intermediate Operations Characteristics</a:t>
            </a:r>
          </a:p>
        </p:txBody>
      </p:sp>
      <p:sp>
        <p:nvSpPr>
          <p:cNvPr id="5" name="Content Placeholder 4"/>
          <p:cNvSpPr>
            <a:spLocks noGrp="1"/>
          </p:cNvSpPr>
          <p:nvPr>
            <p:ph idx="4294967295"/>
          </p:nvPr>
        </p:nvSpPr>
        <p:spPr>
          <a:xfrm>
            <a:off x="179512" y="843558"/>
            <a:ext cx="7886700" cy="3262312"/>
          </a:xfrm>
        </p:spPr>
        <p:txBody>
          <a:bodyPr>
            <a:normAutofit/>
          </a:bodyPr>
          <a:lstStyle/>
          <a:p>
            <a:r>
              <a:rPr lang="en-US" sz="1800" dirty="0"/>
              <a:t>Any operation is denoted as an intermediate operation if it return a new Stream. </a:t>
            </a:r>
          </a:p>
          <a:p>
            <a:r>
              <a:rPr lang="en-US" sz="1800" dirty="0"/>
              <a:t>These operations create a new Stream that contains the elements of the initial Stream that match the given Predicate. </a:t>
            </a:r>
          </a:p>
          <a:p>
            <a:pPr lvl="1"/>
            <a:r>
              <a:rPr lang="en-US" sz="1800" dirty="0"/>
              <a:t>Example: </a:t>
            </a:r>
            <a:r>
              <a:rPr lang="en-US" sz="1800" dirty="0" err="1"/>
              <a:t>Stream.filter</a:t>
            </a:r>
            <a:r>
              <a:rPr lang="en-US" sz="1800" dirty="0"/>
              <a:t> does not perform any real filtering!</a:t>
            </a:r>
          </a:p>
          <a:p>
            <a:r>
              <a:rPr lang="en-US" sz="1800" dirty="0"/>
              <a:t>Intermediate operations are always lazy.</a:t>
            </a:r>
          </a:p>
          <a:p>
            <a:r>
              <a:rPr lang="en-US" sz="1800" dirty="0"/>
              <a:t>Traversal of the pipeline source does not begin until the terminal operation of the pipeline is executed.</a:t>
            </a:r>
          </a:p>
          <a:p>
            <a:pPr marL="0" indent="0">
              <a:buNone/>
            </a:pPr>
            <a:endParaRPr lang="en-US" sz="1800" dirty="0"/>
          </a:p>
        </p:txBody>
      </p:sp>
      <p:sp>
        <p:nvSpPr>
          <p:cNvPr id="8" name="Slide Number Placeholder 7"/>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00037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Intermediate Operations</a:t>
            </a:r>
          </a:p>
        </p:txBody>
      </p:sp>
      <p:graphicFrame>
        <p:nvGraphicFramePr>
          <p:cNvPr id="2" name="Content Placeholder 1"/>
          <p:cNvGraphicFramePr>
            <a:graphicFrameLocks noGrp="1"/>
          </p:cNvGraphicFramePr>
          <p:nvPr>
            <p:ph idx="4294967295"/>
            <p:extLst>
              <p:ext uri="{D42A27DB-BD31-4B8C-83A1-F6EECF244321}">
                <p14:modId xmlns:p14="http://schemas.microsoft.com/office/powerpoint/2010/main" val="3569147183"/>
              </p:ext>
            </p:extLst>
          </p:nvPr>
        </p:nvGraphicFramePr>
        <p:xfrm>
          <a:off x="323528" y="771550"/>
          <a:ext cx="8694968" cy="3817620"/>
        </p:xfrm>
        <a:graphic>
          <a:graphicData uri="http://schemas.openxmlformats.org/drawingml/2006/table">
            <a:tbl>
              <a:tblPr firstRow="1" bandRow="1">
                <a:tableStyleId>{F5AB1C69-6EDB-4FF4-983F-18BD219EF322}</a:tableStyleId>
              </a:tblPr>
              <a:tblGrid>
                <a:gridCol w="2242099">
                  <a:extLst>
                    <a:ext uri="{9D8B030D-6E8A-4147-A177-3AD203B41FA5}">
                      <a16:colId xmlns:a16="http://schemas.microsoft.com/office/drawing/2014/main" val="3238107872"/>
                    </a:ext>
                  </a:extLst>
                </a:gridCol>
                <a:gridCol w="4538882">
                  <a:extLst>
                    <a:ext uri="{9D8B030D-6E8A-4147-A177-3AD203B41FA5}">
                      <a16:colId xmlns:a16="http://schemas.microsoft.com/office/drawing/2014/main" val="368074854"/>
                    </a:ext>
                  </a:extLst>
                </a:gridCol>
                <a:gridCol w="1913987">
                  <a:extLst>
                    <a:ext uri="{9D8B030D-6E8A-4147-A177-3AD203B41FA5}">
                      <a16:colId xmlns:a16="http://schemas.microsoft.com/office/drawing/2014/main" val="4058405581"/>
                    </a:ext>
                  </a:extLst>
                </a:gridCol>
              </a:tblGrid>
              <a:tr h="388620">
                <a:tc>
                  <a:txBody>
                    <a:bodyPr/>
                    <a:lstStyle/>
                    <a:p>
                      <a:r>
                        <a:rPr lang="en-US" sz="2100" dirty="0"/>
                        <a:t>Stream Operation</a:t>
                      </a:r>
                    </a:p>
                  </a:txBody>
                  <a:tcPr marL="68580" marR="68580" marT="34290" marB="34290"/>
                </a:tc>
                <a:tc>
                  <a:txBody>
                    <a:bodyPr/>
                    <a:lstStyle/>
                    <a:p>
                      <a:r>
                        <a:rPr lang="en-US" sz="2100" dirty="0"/>
                        <a:t>Purpose</a:t>
                      </a:r>
                    </a:p>
                  </a:txBody>
                  <a:tcPr marL="68580" marR="68580" marT="34290" marB="34290"/>
                </a:tc>
                <a:tc>
                  <a:txBody>
                    <a:bodyPr/>
                    <a:lstStyle/>
                    <a:p>
                      <a:r>
                        <a:rPr lang="en-US" sz="2100" dirty="0"/>
                        <a:t>Input</a:t>
                      </a:r>
                    </a:p>
                  </a:txBody>
                  <a:tcPr marL="68580" marR="68580" marT="34290" marB="34290"/>
                </a:tc>
                <a:extLst>
                  <a:ext uri="{0D108BD9-81ED-4DB2-BD59-A6C34878D82A}">
                    <a16:rowId xmlns:a16="http://schemas.microsoft.com/office/drawing/2014/main" val="606661157"/>
                  </a:ext>
                </a:extLst>
              </a:tr>
              <a:tr h="388620">
                <a:tc>
                  <a:txBody>
                    <a:bodyPr/>
                    <a:lstStyle/>
                    <a:p>
                      <a:r>
                        <a:rPr lang="en-US" sz="2100" dirty="0"/>
                        <a:t>filter</a:t>
                      </a:r>
                    </a:p>
                  </a:txBody>
                  <a:tcPr marL="68580" marR="68580" marT="34290" marB="34290"/>
                </a:tc>
                <a:tc>
                  <a:txBody>
                    <a:bodyPr/>
                    <a:lstStyle/>
                    <a:p>
                      <a:r>
                        <a:rPr lang="en-US" sz="2100" dirty="0"/>
                        <a:t>Filters item</a:t>
                      </a:r>
                      <a:r>
                        <a:rPr lang="en-US" sz="2100" baseline="0" dirty="0"/>
                        <a:t> according to a predicate</a:t>
                      </a:r>
                      <a:endParaRPr lang="en-US" sz="2100" dirty="0"/>
                    </a:p>
                  </a:txBody>
                  <a:tcPr marL="68580" marR="68580" marT="34290" marB="34290"/>
                </a:tc>
                <a:tc>
                  <a:txBody>
                    <a:bodyPr/>
                    <a:lstStyle/>
                    <a:p>
                      <a:r>
                        <a:rPr lang="en-US" sz="2100" dirty="0"/>
                        <a:t>Predicate</a:t>
                      </a:r>
                    </a:p>
                  </a:txBody>
                  <a:tcPr marL="68580" marR="68580" marT="34290" marB="34290"/>
                </a:tc>
                <a:extLst>
                  <a:ext uri="{0D108BD9-81ED-4DB2-BD59-A6C34878D82A}">
                    <a16:rowId xmlns:a16="http://schemas.microsoft.com/office/drawing/2014/main" val="3655997561"/>
                  </a:ext>
                </a:extLst>
              </a:tr>
              <a:tr h="388620">
                <a:tc>
                  <a:txBody>
                    <a:bodyPr/>
                    <a:lstStyle/>
                    <a:p>
                      <a:r>
                        <a:rPr lang="en-US" sz="2100" dirty="0"/>
                        <a:t>map/</a:t>
                      </a:r>
                      <a:r>
                        <a:rPr lang="en-US" sz="2100" dirty="0" err="1"/>
                        <a:t>flatMap</a:t>
                      </a:r>
                      <a:endParaRPr lang="en-US" sz="2100" dirty="0"/>
                    </a:p>
                  </a:txBody>
                  <a:tcPr marL="68580" marR="68580" marT="34290" marB="34290"/>
                </a:tc>
                <a:tc>
                  <a:txBody>
                    <a:bodyPr/>
                    <a:lstStyle/>
                    <a:p>
                      <a:r>
                        <a:rPr lang="en-US" sz="2100" dirty="0"/>
                        <a:t>Applies</a:t>
                      </a:r>
                      <a:r>
                        <a:rPr lang="en-US" sz="2100" baseline="0" dirty="0"/>
                        <a:t> function on stream items</a:t>
                      </a:r>
                      <a:endParaRPr lang="en-US" sz="2100" dirty="0"/>
                    </a:p>
                  </a:txBody>
                  <a:tcPr marL="68580" marR="68580" marT="34290" marB="34290"/>
                </a:tc>
                <a:tc>
                  <a:txBody>
                    <a:bodyPr/>
                    <a:lstStyle/>
                    <a:p>
                      <a:r>
                        <a:rPr lang="en-US" sz="2100" dirty="0"/>
                        <a:t>Function</a:t>
                      </a:r>
                    </a:p>
                  </a:txBody>
                  <a:tcPr marL="68580" marR="68580" marT="34290" marB="34290"/>
                </a:tc>
                <a:extLst>
                  <a:ext uri="{0D108BD9-81ED-4DB2-BD59-A6C34878D82A}">
                    <a16:rowId xmlns:a16="http://schemas.microsoft.com/office/drawing/2014/main" val="2469652612"/>
                  </a:ext>
                </a:extLst>
              </a:tr>
              <a:tr h="388620">
                <a:tc>
                  <a:txBody>
                    <a:bodyPr/>
                    <a:lstStyle/>
                    <a:p>
                      <a:r>
                        <a:rPr lang="en-US" sz="2100" dirty="0"/>
                        <a:t>limit</a:t>
                      </a:r>
                    </a:p>
                  </a:txBody>
                  <a:tcPr marL="68580" marR="68580" marT="34290" marB="34290"/>
                </a:tc>
                <a:tc>
                  <a:txBody>
                    <a:bodyPr/>
                    <a:lstStyle/>
                    <a:p>
                      <a:r>
                        <a:rPr lang="en-US" sz="2100" dirty="0"/>
                        <a:t>Returns first n elements</a:t>
                      </a:r>
                      <a:r>
                        <a:rPr lang="en-US" sz="2100" baseline="0" dirty="0"/>
                        <a:t> of stream</a:t>
                      </a:r>
                      <a:endParaRPr lang="en-US" sz="2100" dirty="0"/>
                    </a:p>
                  </a:txBody>
                  <a:tcPr marL="68580" marR="68580" marT="34290" marB="34290"/>
                </a:tc>
                <a:tc>
                  <a:txBody>
                    <a:bodyPr/>
                    <a:lstStyle/>
                    <a:p>
                      <a:r>
                        <a:rPr lang="en-US" sz="2100" dirty="0" err="1"/>
                        <a:t>int</a:t>
                      </a:r>
                      <a:endParaRPr lang="en-US" sz="2100" dirty="0"/>
                    </a:p>
                  </a:txBody>
                  <a:tcPr marL="68580" marR="68580" marT="34290" marB="34290"/>
                </a:tc>
                <a:extLst>
                  <a:ext uri="{0D108BD9-81ED-4DB2-BD59-A6C34878D82A}">
                    <a16:rowId xmlns:a16="http://schemas.microsoft.com/office/drawing/2014/main" val="460892011"/>
                  </a:ext>
                </a:extLst>
              </a:tr>
              <a:tr h="388620">
                <a:tc>
                  <a:txBody>
                    <a:bodyPr/>
                    <a:lstStyle/>
                    <a:p>
                      <a:r>
                        <a:rPr lang="en-US" sz="2100" dirty="0"/>
                        <a:t>sorted</a:t>
                      </a:r>
                    </a:p>
                  </a:txBody>
                  <a:tcPr marL="68580" marR="68580" marT="34290" marB="34290"/>
                </a:tc>
                <a:tc>
                  <a:txBody>
                    <a:bodyPr/>
                    <a:lstStyle/>
                    <a:p>
                      <a:r>
                        <a:rPr lang="en-US" sz="2100" dirty="0"/>
                        <a:t>Sort</a:t>
                      </a:r>
                      <a:r>
                        <a:rPr lang="en-US" sz="2100" baseline="0" dirty="0"/>
                        <a:t> stream items</a:t>
                      </a:r>
                      <a:endParaRPr lang="en-US" sz="2100" dirty="0"/>
                    </a:p>
                  </a:txBody>
                  <a:tcPr marL="68580" marR="68580" marT="34290" marB="34290"/>
                </a:tc>
                <a:tc>
                  <a:txBody>
                    <a:bodyPr/>
                    <a:lstStyle/>
                    <a:p>
                      <a:r>
                        <a:rPr lang="en-US" sz="2100" dirty="0"/>
                        <a:t>Comparator</a:t>
                      </a:r>
                    </a:p>
                  </a:txBody>
                  <a:tcPr marL="68580" marR="68580" marT="34290" marB="34290"/>
                </a:tc>
                <a:extLst>
                  <a:ext uri="{0D108BD9-81ED-4DB2-BD59-A6C34878D82A}">
                    <a16:rowId xmlns:a16="http://schemas.microsoft.com/office/drawing/2014/main" val="1792424291"/>
                  </a:ext>
                </a:extLst>
              </a:tr>
              <a:tr h="388620">
                <a:tc>
                  <a:txBody>
                    <a:bodyPr/>
                    <a:lstStyle/>
                    <a:p>
                      <a:r>
                        <a:rPr lang="en-US" sz="2100" dirty="0"/>
                        <a:t>distinct</a:t>
                      </a:r>
                    </a:p>
                  </a:txBody>
                  <a:tcPr marL="68580" marR="68580" marT="34290" marB="34290"/>
                </a:tc>
                <a:tc>
                  <a:txBody>
                    <a:bodyPr/>
                    <a:lstStyle/>
                    <a:p>
                      <a:r>
                        <a:rPr lang="en-US" sz="2100" dirty="0"/>
                        <a:t>Discards duplicates</a:t>
                      </a:r>
                      <a:r>
                        <a:rPr lang="en-US" sz="2100" baseline="0" dirty="0"/>
                        <a:t> using equals method</a:t>
                      </a:r>
                      <a:endParaRPr lang="en-US" sz="2100" dirty="0"/>
                    </a:p>
                  </a:txBody>
                  <a:tcPr marL="68580" marR="68580" marT="34290" marB="34290"/>
                </a:tc>
                <a:tc>
                  <a:txBody>
                    <a:bodyPr/>
                    <a:lstStyle/>
                    <a:p>
                      <a:endParaRPr lang="en-US" sz="2100" dirty="0"/>
                    </a:p>
                  </a:txBody>
                  <a:tcPr marL="68580" marR="68580" marT="34290" marB="34290"/>
                </a:tc>
                <a:extLst>
                  <a:ext uri="{0D108BD9-81ED-4DB2-BD59-A6C34878D82A}">
                    <a16:rowId xmlns:a16="http://schemas.microsoft.com/office/drawing/2014/main" val="1933675538"/>
                  </a:ext>
                </a:extLst>
              </a:tr>
              <a:tr h="388620">
                <a:tc>
                  <a:txBody>
                    <a:bodyPr/>
                    <a:lstStyle/>
                    <a:p>
                      <a:r>
                        <a:rPr lang="en-US" sz="2100" dirty="0"/>
                        <a:t>Reduce/Fold</a:t>
                      </a:r>
                    </a:p>
                  </a:txBody>
                  <a:tcPr marL="68580" marR="68580" marT="34290" marB="34290"/>
                </a:tc>
                <a:tc>
                  <a:txBody>
                    <a:bodyPr/>
                    <a:lstStyle/>
                    <a:p>
                      <a:r>
                        <a:rPr lang="en-US" sz="2100" dirty="0"/>
                        <a:t>Applies</a:t>
                      </a:r>
                      <a:r>
                        <a:rPr lang="en-US" sz="2100" baseline="0" dirty="0"/>
                        <a:t> function on all of the stream </a:t>
                      </a:r>
                      <a:endParaRPr lang="en-US" sz="2100" dirty="0"/>
                    </a:p>
                  </a:txBody>
                  <a:tcPr marL="68580" marR="68580" marT="34290" marB="34290"/>
                </a:tc>
                <a:tc>
                  <a:txBody>
                    <a:bodyPr/>
                    <a:lstStyle/>
                    <a:p>
                      <a:r>
                        <a:rPr lang="en-US" sz="2100" dirty="0" err="1"/>
                        <a:t>BinaryOperator</a:t>
                      </a:r>
                      <a:endParaRPr lang="en-US" sz="2100" dirty="0"/>
                    </a:p>
                  </a:txBody>
                  <a:tcPr marL="68580" marR="68580" marT="34290" marB="34290"/>
                </a:tc>
                <a:extLst>
                  <a:ext uri="{0D108BD9-81ED-4DB2-BD59-A6C34878D82A}">
                    <a16:rowId xmlns:a16="http://schemas.microsoft.com/office/drawing/2014/main" val="2337951976"/>
                  </a:ext>
                </a:extLst>
              </a:tr>
              <a:tr h="708660">
                <a:tc>
                  <a:txBody>
                    <a:bodyPr/>
                    <a:lstStyle/>
                    <a:p>
                      <a:r>
                        <a:rPr lang="en-US" sz="2100" dirty="0"/>
                        <a:t>peek</a:t>
                      </a:r>
                    </a:p>
                  </a:txBody>
                  <a:tcPr marL="68580" marR="68580" marT="34290" marB="34290"/>
                </a:tc>
                <a:tc>
                  <a:txBody>
                    <a:bodyPr/>
                    <a:lstStyle/>
                    <a:p>
                      <a:r>
                        <a:rPr lang="en-US" sz="2100" dirty="0"/>
                        <a:t>Returns a copy of stream then applies</a:t>
                      </a:r>
                      <a:r>
                        <a:rPr lang="en-US" sz="2100" baseline="0" dirty="0"/>
                        <a:t> Consumer function on result</a:t>
                      </a:r>
                      <a:endParaRPr lang="en-US" sz="2100" dirty="0"/>
                    </a:p>
                  </a:txBody>
                  <a:tcPr marL="68580" marR="68580" marT="34290" marB="34290"/>
                </a:tc>
                <a:tc>
                  <a:txBody>
                    <a:bodyPr/>
                    <a:lstStyle/>
                    <a:p>
                      <a:r>
                        <a:rPr lang="en-US" sz="2100" dirty="0"/>
                        <a:t>Consumer</a:t>
                      </a:r>
                    </a:p>
                  </a:txBody>
                  <a:tcPr marL="68580" marR="68580" marT="34290" marB="34290"/>
                </a:tc>
                <a:extLst>
                  <a:ext uri="{0D108BD9-81ED-4DB2-BD59-A6C34878D82A}">
                    <a16:rowId xmlns:a16="http://schemas.microsoft.com/office/drawing/2014/main" val="1237961823"/>
                  </a:ext>
                </a:extLst>
              </a:tr>
              <a:tr h="388620">
                <a:tc>
                  <a:txBody>
                    <a:bodyPr/>
                    <a:lstStyle/>
                    <a:p>
                      <a:r>
                        <a:rPr lang="en-US" sz="2100" dirty="0"/>
                        <a:t>skip</a:t>
                      </a:r>
                    </a:p>
                  </a:txBody>
                  <a:tcPr marL="68580" marR="68580" marT="34290" marB="34290"/>
                </a:tc>
                <a:tc>
                  <a:txBody>
                    <a:bodyPr/>
                    <a:lstStyle/>
                    <a:p>
                      <a:r>
                        <a:rPr lang="en-US" sz="2100" dirty="0"/>
                        <a:t>Discard</a:t>
                      </a:r>
                      <a:r>
                        <a:rPr lang="en-US" sz="2100" baseline="0" dirty="0"/>
                        <a:t> first n elements of result stream</a:t>
                      </a:r>
                      <a:endParaRPr lang="en-US" sz="2100" dirty="0"/>
                    </a:p>
                  </a:txBody>
                  <a:tcPr marL="68580" marR="68580" marT="34290" marB="34290"/>
                </a:tc>
                <a:tc>
                  <a:txBody>
                    <a:bodyPr/>
                    <a:lstStyle/>
                    <a:p>
                      <a:r>
                        <a:rPr lang="en-US" sz="2100" dirty="0"/>
                        <a:t>Long</a:t>
                      </a:r>
                    </a:p>
                  </a:txBody>
                  <a:tcPr marL="68580" marR="68580" marT="34290" marB="34290"/>
                </a:tc>
                <a:extLst>
                  <a:ext uri="{0D108BD9-81ED-4DB2-BD59-A6C34878D82A}">
                    <a16:rowId xmlns:a16="http://schemas.microsoft.com/office/drawing/2014/main" val="2677056056"/>
                  </a:ext>
                </a:extLst>
              </a:tr>
            </a:tbl>
          </a:graphicData>
        </a:graphic>
      </p:graphicFrame>
      <p:sp>
        <p:nvSpPr>
          <p:cNvPr id="8" name="Slide Number Placeholder 7"/>
          <p:cNvSpPr>
            <a:spLocks noGrp="1"/>
          </p:cNvSpPr>
          <p:nvPr>
            <p:ph type="sldNum" sz="quarter" idx="12"/>
          </p:nvPr>
        </p:nvSpPr>
        <p:spPr/>
        <p:txBody>
          <a:bodyPr/>
          <a:lstStyle/>
          <a:p>
            <a:fld id="{FA3EE389-E41A-49AC-9975-3D3899FF737D}" type="slidenum">
              <a:rPr lang="en-US" smtClean="0"/>
              <a:t>114</a:t>
            </a:fld>
            <a:endParaRPr lang="en-US"/>
          </a:p>
        </p:txBody>
      </p:sp>
    </p:spTree>
    <p:extLst>
      <p:ext uri="{BB962C8B-B14F-4D97-AF65-F5344CB8AC3E}">
        <p14:creationId xmlns:p14="http://schemas.microsoft.com/office/powerpoint/2010/main" val="10540068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Java Example: Map</a:t>
            </a:r>
          </a:p>
        </p:txBody>
      </p:sp>
      <p:sp>
        <p:nvSpPr>
          <p:cNvPr id="8" name="Slide Number Placeholder 7"/>
          <p:cNvSpPr>
            <a:spLocks noGrp="1"/>
          </p:cNvSpPr>
          <p:nvPr>
            <p:ph type="sldNum" sz="quarter" idx="12"/>
          </p:nvPr>
        </p:nvSpPr>
        <p:spPr/>
        <p:txBody>
          <a:bodyPr/>
          <a:lstStyle/>
          <a:p>
            <a:endParaRPr lang="en-US" dirty="0"/>
          </a:p>
        </p:txBody>
      </p:sp>
      <p:sp>
        <p:nvSpPr>
          <p:cNvPr id="3" name="Rectangle 2"/>
          <p:cNvSpPr>
            <a:spLocks noChangeArrowheads="1"/>
          </p:cNvSpPr>
          <p:nvPr/>
        </p:nvSpPr>
        <p:spPr bwMode="auto">
          <a:xfrm>
            <a:off x="395536" y="1131590"/>
            <a:ext cx="8161530" cy="22852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600" i="1" dirty="0">
                <a:solidFill>
                  <a:srgbClr val="808080"/>
                </a:solidFill>
                <a:latin typeface="Courier New" panose="02070309020205020404" pitchFamily="49" charset="0"/>
                <a:cs typeface="Courier New" panose="02070309020205020404" pitchFamily="49" charset="0"/>
              </a:rPr>
              <a:t>//make a new stream</a:t>
            </a:r>
            <a:br>
              <a:rPr lang="en-US" altLang="en-US" sz="1600" i="1" dirty="0">
                <a:solidFill>
                  <a:srgbClr val="80808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String[] </a:t>
            </a:r>
            <a:r>
              <a:rPr lang="en-US" altLang="en-US" sz="1600" dirty="0" err="1">
                <a:solidFill>
                  <a:srgbClr val="000000"/>
                </a:solidFill>
                <a:latin typeface="Courier New" panose="02070309020205020404" pitchFamily="49" charset="0"/>
                <a:cs typeface="Courier New" panose="02070309020205020404" pitchFamily="49" charset="0"/>
              </a:rPr>
              <a:t>myArray</a:t>
            </a:r>
            <a:r>
              <a:rPr lang="en-US" altLang="en-US" sz="1600" dirty="0">
                <a:solidFill>
                  <a:srgbClr val="000000"/>
                </a:solidFill>
                <a:latin typeface="Courier New" panose="02070309020205020404" pitchFamily="49" charset="0"/>
                <a:cs typeface="Courier New" panose="02070309020205020404" pitchFamily="49" charset="0"/>
              </a:rPr>
              <a:t> = </a:t>
            </a:r>
            <a:r>
              <a:rPr lang="en-US" altLang="en-US" sz="1600" b="1" dirty="0">
                <a:solidFill>
                  <a:srgbClr val="000080"/>
                </a:solidFill>
                <a:latin typeface="Courier New" panose="02070309020205020404" pitchFamily="49" charset="0"/>
                <a:cs typeface="Courier New" panose="02070309020205020404" pitchFamily="49" charset="0"/>
              </a:rPr>
              <a:t>new </a:t>
            </a:r>
            <a:r>
              <a:rPr lang="en-US" altLang="en-US" sz="1600" dirty="0">
                <a:solidFill>
                  <a:srgbClr val="000000"/>
                </a:solidFill>
                <a:latin typeface="Courier New" panose="02070309020205020404" pitchFamily="49" charset="0"/>
                <a:cs typeface="Courier New" panose="02070309020205020404" pitchFamily="49" charset="0"/>
              </a:rPr>
              <a:t>String[]{</a:t>
            </a:r>
            <a:r>
              <a:rPr lang="en-US" altLang="en-US" sz="1600" b="1" dirty="0">
                <a:solidFill>
                  <a:srgbClr val="008000"/>
                </a:solidFill>
                <a:latin typeface="Courier New" panose="02070309020205020404" pitchFamily="49" charset="0"/>
                <a:cs typeface="Courier New" panose="02070309020205020404" pitchFamily="49" charset="0"/>
              </a:rPr>
              <a:t>"bob"</a:t>
            </a: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alice</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paul</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ellie</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Stream&lt;String&gt; </a:t>
            </a:r>
            <a:r>
              <a:rPr lang="en-US" altLang="en-US" sz="1600" dirty="0" err="1">
                <a:solidFill>
                  <a:srgbClr val="000000"/>
                </a:solidFill>
                <a:latin typeface="Courier New" panose="02070309020205020404" pitchFamily="49" charset="0"/>
                <a:cs typeface="Courier New" panose="02070309020205020404" pitchFamily="49" charset="0"/>
              </a:rPr>
              <a:t>myStream</a:t>
            </a:r>
            <a:r>
              <a:rPr lang="en-US" altLang="en-US" sz="1600" dirty="0">
                <a:solidFill>
                  <a:srgbClr val="000000"/>
                </a:solidFill>
                <a:latin typeface="Courier New" panose="02070309020205020404" pitchFamily="49" charset="0"/>
                <a:cs typeface="Courier New" panose="02070309020205020404" pitchFamily="49" charset="0"/>
              </a:rPr>
              <a:t> = </a:t>
            </a:r>
            <a:r>
              <a:rPr lang="en-US" altLang="en-US" sz="1600" dirty="0" err="1">
                <a:solidFill>
                  <a:srgbClr val="000000"/>
                </a:solidFill>
                <a:latin typeface="Courier New" panose="02070309020205020404" pitchFamily="49" charset="0"/>
                <a:cs typeface="Courier New" panose="02070309020205020404" pitchFamily="49" charset="0"/>
              </a:rPr>
              <a:t>Arrays.stream</a:t>
            </a:r>
            <a:r>
              <a:rPr lang="en-US" altLang="en-US" sz="1600" dirty="0">
                <a:solidFill>
                  <a:srgbClr val="000000"/>
                </a:solidFill>
                <a:latin typeface="Courier New" panose="02070309020205020404" pitchFamily="49" charset="0"/>
                <a:cs typeface="Courier New" panose="02070309020205020404" pitchFamily="49" charset="0"/>
              </a:rPr>
              <a:t>(</a:t>
            </a:r>
            <a:r>
              <a:rPr lang="en-US" altLang="en-US" sz="1600" dirty="0" err="1">
                <a:solidFill>
                  <a:srgbClr val="000000"/>
                </a:solidFill>
                <a:latin typeface="Courier New" panose="02070309020205020404" pitchFamily="49" charset="0"/>
                <a:cs typeface="Courier New" panose="02070309020205020404" pitchFamily="49" charset="0"/>
              </a:rPr>
              <a:t>myArray</a:t>
            </a:r>
            <a:r>
              <a:rPr lang="en-US" altLang="en-US" sz="1600" dirty="0">
                <a:solidFill>
                  <a:srgbClr val="000000"/>
                </a:solidFill>
                <a:latin typeface="Courier New" panose="02070309020205020404" pitchFamily="49" charset="0"/>
                <a:cs typeface="Courier New" panose="02070309020205020404" pitchFamily="49" charset="0"/>
              </a:rPr>
              <a:t>);</a:t>
            </a:r>
          </a:p>
          <a:p>
            <a:pPr defTabSz="685800" eaLnBrk="0" fontAlgn="base" hangingPunct="0">
              <a:spcBef>
                <a:spcPct val="0"/>
              </a:spcBef>
              <a:spcAft>
                <a:spcPct val="0"/>
              </a:spcAft>
            </a:pP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i="1" dirty="0">
                <a:solidFill>
                  <a:srgbClr val="808080"/>
                </a:solidFill>
                <a:latin typeface="Courier New" panose="02070309020205020404" pitchFamily="49" charset="0"/>
                <a:cs typeface="Courier New" panose="02070309020205020404" pitchFamily="49" charset="0"/>
              </a:rPr>
              <a:t>//convert to upper case</a:t>
            </a:r>
            <a:br>
              <a:rPr lang="en-US" altLang="en-US" sz="1600" i="1" dirty="0">
                <a:solidFill>
                  <a:srgbClr val="80808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Stream&lt;String&gt; </a:t>
            </a:r>
            <a:r>
              <a:rPr lang="en-US" altLang="en-US" sz="1600" dirty="0" err="1">
                <a:solidFill>
                  <a:srgbClr val="000000"/>
                </a:solidFill>
                <a:latin typeface="Courier New" panose="02070309020205020404" pitchFamily="49" charset="0"/>
                <a:cs typeface="Courier New" panose="02070309020205020404" pitchFamily="49" charset="0"/>
              </a:rPr>
              <a:t>myNewStream</a:t>
            </a:r>
            <a:r>
              <a:rPr lang="en-US" altLang="en-US" sz="1600" dirty="0">
                <a:solidFill>
                  <a:srgbClr val="000000"/>
                </a:solidFill>
                <a:latin typeface="Courier New" panose="02070309020205020404" pitchFamily="49" charset="0"/>
                <a:cs typeface="Courier New" panose="02070309020205020404" pitchFamily="49" charset="0"/>
              </a:rPr>
              <a:t> = </a:t>
            </a:r>
            <a:r>
              <a:rPr lang="en-US" altLang="en-US" sz="1600" dirty="0" err="1">
                <a:solidFill>
                  <a:srgbClr val="000000"/>
                </a:solidFill>
                <a:latin typeface="Courier New" panose="02070309020205020404" pitchFamily="49" charset="0"/>
                <a:cs typeface="Courier New" panose="02070309020205020404" pitchFamily="49" charset="0"/>
              </a:rPr>
              <a:t>myStream.map</a:t>
            </a:r>
            <a:r>
              <a:rPr lang="en-US" altLang="en-US" sz="1600" dirty="0">
                <a:solidFill>
                  <a:srgbClr val="000000"/>
                </a:solidFill>
                <a:latin typeface="Courier New" panose="02070309020205020404" pitchFamily="49" charset="0"/>
                <a:cs typeface="Courier New" panose="02070309020205020404" pitchFamily="49" charset="0"/>
              </a:rPr>
              <a:t>(s -&gt; </a:t>
            </a:r>
            <a:r>
              <a:rPr lang="en-US" altLang="en-US" sz="1600" dirty="0" err="1">
                <a:solidFill>
                  <a:srgbClr val="000000"/>
                </a:solidFill>
                <a:latin typeface="Courier New" panose="02070309020205020404" pitchFamily="49" charset="0"/>
                <a:cs typeface="Courier New" panose="02070309020205020404" pitchFamily="49" charset="0"/>
              </a:rPr>
              <a:t>s.toUpperCase</a:t>
            </a:r>
            <a:r>
              <a:rPr lang="en-US" altLang="en-US" sz="1600" dirty="0">
                <a:solidFill>
                  <a:srgbClr val="000000"/>
                </a:solidFill>
                <a:latin typeface="Courier New" panose="02070309020205020404" pitchFamily="49" charset="0"/>
                <a:cs typeface="Courier New" panose="02070309020205020404" pitchFamily="49" charset="0"/>
              </a:rPr>
              <a:t>());</a:t>
            </a:r>
          </a:p>
          <a:p>
            <a:pPr defTabSz="685800" eaLnBrk="0" fontAlgn="base" hangingPunct="0">
              <a:spcBef>
                <a:spcPct val="0"/>
              </a:spcBef>
              <a:spcAft>
                <a:spcPct val="0"/>
              </a:spcAft>
            </a:pP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i="1" dirty="0">
                <a:solidFill>
                  <a:srgbClr val="808080"/>
                </a:solidFill>
                <a:latin typeface="Courier New" panose="02070309020205020404" pitchFamily="49" charset="0"/>
                <a:cs typeface="Courier New" panose="02070309020205020404" pitchFamily="49" charset="0"/>
              </a:rPr>
              <a:t>//convert back to array of strings</a:t>
            </a:r>
            <a:br>
              <a:rPr lang="en-US" altLang="en-US" sz="1600" i="1" dirty="0">
                <a:solidFill>
                  <a:srgbClr val="80808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String[] </a:t>
            </a:r>
            <a:r>
              <a:rPr lang="en-US" altLang="en-US" sz="1600" dirty="0" err="1">
                <a:solidFill>
                  <a:srgbClr val="000000"/>
                </a:solidFill>
                <a:latin typeface="Courier New" panose="02070309020205020404" pitchFamily="49" charset="0"/>
                <a:cs typeface="Courier New" panose="02070309020205020404" pitchFamily="49" charset="0"/>
              </a:rPr>
              <a:t>myNewArray</a:t>
            </a:r>
            <a:r>
              <a:rPr lang="en-US" altLang="en-US" sz="1600" dirty="0">
                <a:solidFill>
                  <a:srgbClr val="000000"/>
                </a:solidFill>
                <a:latin typeface="Courier New" panose="02070309020205020404" pitchFamily="49" charset="0"/>
                <a:cs typeface="Courier New" panose="02070309020205020404" pitchFamily="49" charset="0"/>
              </a:rPr>
              <a:t> = </a:t>
            </a:r>
            <a:r>
              <a:rPr lang="en-US" altLang="en-US" sz="1600" dirty="0" err="1">
                <a:solidFill>
                  <a:srgbClr val="000000"/>
                </a:solidFill>
                <a:latin typeface="Courier New" panose="02070309020205020404" pitchFamily="49" charset="0"/>
                <a:cs typeface="Courier New" panose="02070309020205020404" pitchFamily="49" charset="0"/>
              </a:rPr>
              <a:t>myNewStream.toArray</a:t>
            </a:r>
            <a:r>
              <a:rPr lang="en-US" altLang="en-US" sz="1600" dirty="0">
                <a:solidFill>
                  <a:srgbClr val="000000"/>
                </a:solidFill>
                <a:latin typeface="Courier New" panose="02070309020205020404" pitchFamily="49" charset="0"/>
                <a:cs typeface="Courier New" panose="02070309020205020404" pitchFamily="49" charset="0"/>
              </a:rPr>
              <a:t>(String[]::</a:t>
            </a:r>
            <a:r>
              <a:rPr lang="en-US" altLang="en-US" sz="1600" b="1" dirty="0">
                <a:solidFill>
                  <a:srgbClr val="000080"/>
                </a:solidFill>
                <a:latin typeface="Courier New" panose="02070309020205020404" pitchFamily="49" charset="0"/>
                <a:cs typeface="Courier New" panose="02070309020205020404" pitchFamily="49" charset="0"/>
              </a:rPr>
              <a:t>new</a:t>
            </a:r>
            <a:r>
              <a:rPr lang="en-US" altLang="en-US" sz="1600" dirty="0">
                <a:solidFill>
                  <a:srgbClr val="000000"/>
                </a:solidFill>
                <a:latin typeface="Courier New" panose="02070309020205020404" pitchFamily="49" charset="0"/>
                <a:cs typeface="Courier New" panose="02070309020205020404" pitchFamily="49" charset="0"/>
              </a:rPr>
              <a:t>);</a:t>
            </a:r>
            <a:endParaRPr lang="en-US" altLang="en-US" sz="1600" dirty="0">
              <a:latin typeface="Arial" panose="020B0604020202020204" pitchFamily="34" charset="0"/>
            </a:endParaRPr>
          </a:p>
        </p:txBody>
      </p:sp>
    </p:spTree>
    <p:extLst>
      <p:ext uri="{BB962C8B-B14F-4D97-AF65-F5344CB8AC3E}">
        <p14:creationId xmlns:p14="http://schemas.microsoft.com/office/powerpoint/2010/main" val="32496930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Java Example: Filter</a:t>
            </a:r>
          </a:p>
        </p:txBody>
      </p:sp>
      <p:sp>
        <p:nvSpPr>
          <p:cNvPr id="8" name="Slide Number Placeholder 7"/>
          <p:cNvSpPr>
            <a:spLocks noGrp="1"/>
          </p:cNvSpPr>
          <p:nvPr>
            <p:ph type="sldNum" sz="quarter" idx="12"/>
          </p:nvPr>
        </p:nvSpPr>
        <p:spPr/>
        <p:txBody>
          <a:bodyPr/>
          <a:lstStyle/>
          <a:p>
            <a:endParaRPr lang="en-US" dirty="0"/>
          </a:p>
        </p:txBody>
      </p:sp>
      <p:sp>
        <p:nvSpPr>
          <p:cNvPr id="2" name="Rectangle 1"/>
          <p:cNvSpPr>
            <a:spLocks noChangeArrowheads="1"/>
          </p:cNvSpPr>
          <p:nvPr/>
        </p:nvSpPr>
        <p:spPr bwMode="auto">
          <a:xfrm>
            <a:off x="539552" y="915566"/>
            <a:ext cx="7432163" cy="17927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600" i="1" dirty="0">
                <a:solidFill>
                  <a:srgbClr val="808080"/>
                </a:solidFill>
                <a:latin typeface="Consolas" panose="020B0609020204030204" pitchFamily="49" charset="0"/>
                <a:cs typeface="Courier New" panose="02070309020205020404" pitchFamily="49" charset="0"/>
              </a:rPr>
              <a:t>//make a new array of strings</a:t>
            </a:r>
            <a:br>
              <a:rPr lang="en-US" altLang="en-US" sz="1600" i="1" dirty="0">
                <a:solidFill>
                  <a:srgbClr val="808080"/>
                </a:solidFill>
                <a:latin typeface="Consolas" panose="020B0609020204030204" pitchFamily="49" charset="0"/>
                <a:cs typeface="Courier New" panose="02070309020205020404" pitchFamily="49" charset="0"/>
              </a:rPr>
            </a:br>
            <a:r>
              <a:rPr lang="en-US" altLang="en-US" sz="1600" dirty="0">
                <a:solidFill>
                  <a:srgbClr val="000000"/>
                </a:solidFill>
                <a:latin typeface="Consolas" panose="020B0609020204030204" pitchFamily="49" charset="0"/>
                <a:cs typeface="Courier New" panose="02070309020205020404" pitchFamily="49" charset="0"/>
              </a:rPr>
              <a:t>String[] </a:t>
            </a:r>
            <a:r>
              <a:rPr lang="en-US" altLang="en-US" sz="1600" dirty="0" err="1">
                <a:solidFill>
                  <a:srgbClr val="000000"/>
                </a:solidFill>
                <a:latin typeface="Consolas" panose="020B0609020204030204" pitchFamily="49" charset="0"/>
                <a:cs typeface="Courier New" panose="02070309020205020404" pitchFamily="49" charset="0"/>
              </a:rPr>
              <a:t>myArray</a:t>
            </a:r>
            <a:r>
              <a:rPr lang="en-US" altLang="en-US" sz="1600" dirty="0">
                <a:solidFill>
                  <a:srgbClr val="000000"/>
                </a:solidFill>
                <a:latin typeface="Consolas" panose="020B0609020204030204" pitchFamily="49" charset="0"/>
                <a:cs typeface="Courier New" panose="02070309020205020404" pitchFamily="49" charset="0"/>
              </a:rPr>
              <a:t> = </a:t>
            </a:r>
            <a:r>
              <a:rPr lang="en-US" altLang="en-US" sz="1600" b="1" dirty="0">
                <a:solidFill>
                  <a:srgbClr val="000080"/>
                </a:solidFill>
                <a:latin typeface="Consolas" panose="020B0609020204030204" pitchFamily="49" charset="0"/>
                <a:cs typeface="Courier New" panose="02070309020205020404" pitchFamily="49" charset="0"/>
              </a:rPr>
              <a:t>new </a:t>
            </a:r>
            <a:r>
              <a:rPr lang="en-US" altLang="en-US" sz="1600" dirty="0">
                <a:solidFill>
                  <a:srgbClr val="000000"/>
                </a:solidFill>
                <a:latin typeface="Consolas" panose="020B0609020204030204" pitchFamily="49" charset="0"/>
                <a:cs typeface="Courier New" panose="02070309020205020404" pitchFamily="49" charset="0"/>
              </a:rPr>
              <a:t>String[]{</a:t>
            </a:r>
            <a:r>
              <a:rPr lang="en-US" altLang="en-US" sz="1600" b="1" dirty="0">
                <a:solidFill>
                  <a:srgbClr val="008000"/>
                </a:solidFill>
                <a:latin typeface="Consolas" panose="020B0609020204030204" pitchFamily="49" charset="0"/>
                <a:cs typeface="Courier New" panose="02070309020205020404" pitchFamily="49" charset="0"/>
              </a:rPr>
              <a:t>"bob"</a:t>
            </a:r>
            <a:r>
              <a:rPr lang="en-US" altLang="en-US" sz="1600" dirty="0">
                <a:solidFill>
                  <a:srgbClr val="000000"/>
                </a:solidFill>
                <a:latin typeface="Consolas" panose="020B0609020204030204" pitchFamily="49" charset="0"/>
                <a:cs typeface="Courier New" panose="02070309020205020404" pitchFamily="49" charset="0"/>
              </a:rPr>
              <a:t>, </a:t>
            </a:r>
            <a:r>
              <a:rPr lang="en-US" altLang="en-US" sz="1600" b="1" dirty="0">
                <a:solidFill>
                  <a:srgbClr val="008000"/>
                </a:solidFill>
                <a:latin typeface="Consolas" panose="020B0609020204030204" pitchFamily="49" charset="0"/>
                <a:cs typeface="Courier New" panose="02070309020205020404" pitchFamily="49" charset="0"/>
              </a:rPr>
              <a:t>"</a:t>
            </a:r>
            <a:r>
              <a:rPr lang="en-US" altLang="en-US" sz="1600" b="1" dirty="0" err="1">
                <a:solidFill>
                  <a:srgbClr val="008000"/>
                </a:solidFill>
                <a:latin typeface="Consolas" panose="020B0609020204030204" pitchFamily="49" charset="0"/>
                <a:cs typeface="Courier New" panose="02070309020205020404" pitchFamily="49" charset="0"/>
              </a:rPr>
              <a:t>alice</a:t>
            </a:r>
            <a:r>
              <a:rPr lang="en-US" altLang="en-US" sz="1600" b="1" dirty="0">
                <a:solidFill>
                  <a:srgbClr val="008000"/>
                </a:solidFill>
                <a:latin typeface="Consolas" panose="020B0609020204030204" pitchFamily="49" charset="0"/>
                <a:cs typeface="Courier New" panose="02070309020205020404" pitchFamily="49" charset="0"/>
              </a:rPr>
              <a:t>"</a:t>
            </a:r>
            <a:r>
              <a:rPr lang="en-US" altLang="en-US" sz="1600" dirty="0">
                <a:solidFill>
                  <a:srgbClr val="000000"/>
                </a:solidFill>
                <a:latin typeface="Consolas" panose="020B0609020204030204" pitchFamily="49" charset="0"/>
                <a:cs typeface="Courier New" panose="02070309020205020404" pitchFamily="49" charset="0"/>
              </a:rPr>
              <a:t>, </a:t>
            </a:r>
            <a:r>
              <a:rPr lang="en-US" altLang="en-US" sz="1600" b="1" dirty="0">
                <a:solidFill>
                  <a:srgbClr val="008000"/>
                </a:solidFill>
                <a:latin typeface="Consolas" panose="020B0609020204030204" pitchFamily="49" charset="0"/>
                <a:cs typeface="Courier New" panose="02070309020205020404" pitchFamily="49" charset="0"/>
              </a:rPr>
              <a:t>"</a:t>
            </a:r>
            <a:r>
              <a:rPr lang="en-US" altLang="en-US" sz="1600" b="1" dirty="0" err="1">
                <a:solidFill>
                  <a:srgbClr val="008000"/>
                </a:solidFill>
                <a:latin typeface="Consolas" panose="020B0609020204030204" pitchFamily="49" charset="0"/>
                <a:cs typeface="Courier New" panose="02070309020205020404" pitchFamily="49" charset="0"/>
              </a:rPr>
              <a:t>paul</a:t>
            </a:r>
            <a:r>
              <a:rPr lang="en-US" altLang="en-US" sz="1600" b="1" dirty="0">
                <a:solidFill>
                  <a:srgbClr val="008000"/>
                </a:solidFill>
                <a:latin typeface="Consolas" panose="020B0609020204030204" pitchFamily="49" charset="0"/>
                <a:cs typeface="Courier New" panose="02070309020205020404" pitchFamily="49" charset="0"/>
              </a:rPr>
              <a:t>"</a:t>
            </a:r>
            <a:r>
              <a:rPr lang="en-US" altLang="en-US" sz="1600" dirty="0">
                <a:solidFill>
                  <a:srgbClr val="000000"/>
                </a:solidFill>
                <a:latin typeface="Consolas" panose="020B0609020204030204" pitchFamily="49" charset="0"/>
                <a:cs typeface="Courier New" panose="02070309020205020404" pitchFamily="49" charset="0"/>
              </a:rPr>
              <a:t>, </a:t>
            </a:r>
            <a:r>
              <a:rPr lang="en-US" altLang="en-US" sz="1600" b="1" dirty="0">
                <a:solidFill>
                  <a:srgbClr val="008000"/>
                </a:solidFill>
                <a:latin typeface="Consolas" panose="020B0609020204030204" pitchFamily="49" charset="0"/>
                <a:cs typeface="Courier New" panose="02070309020205020404" pitchFamily="49" charset="0"/>
              </a:rPr>
              <a:t>"</a:t>
            </a:r>
            <a:r>
              <a:rPr lang="en-US" altLang="en-US" sz="1600" b="1" dirty="0" err="1">
                <a:solidFill>
                  <a:srgbClr val="008000"/>
                </a:solidFill>
                <a:latin typeface="Consolas" panose="020B0609020204030204" pitchFamily="49" charset="0"/>
                <a:cs typeface="Courier New" panose="02070309020205020404" pitchFamily="49" charset="0"/>
              </a:rPr>
              <a:t>ellie</a:t>
            </a:r>
            <a:r>
              <a:rPr lang="en-US" altLang="en-US" sz="1600" b="1" dirty="0">
                <a:solidFill>
                  <a:srgbClr val="008000"/>
                </a:solidFill>
                <a:latin typeface="Consolas" panose="020B0609020204030204" pitchFamily="49" charset="0"/>
                <a:cs typeface="Courier New" panose="02070309020205020404" pitchFamily="49" charset="0"/>
              </a:rPr>
              <a:t>"</a:t>
            </a:r>
            <a:r>
              <a:rPr lang="en-US" altLang="en-US" sz="1600" dirty="0">
                <a:solidFill>
                  <a:srgbClr val="000000"/>
                </a:solidFill>
                <a:latin typeface="Consolas" panose="020B0609020204030204" pitchFamily="49" charset="0"/>
                <a:cs typeface="Courier New" panose="02070309020205020404" pitchFamily="49" charset="0"/>
              </a:rPr>
              <a:t>};</a:t>
            </a:r>
          </a:p>
          <a:p>
            <a:pPr defTabSz="685800" eaLnBrk="0" fontAlgn="base" hangingPunct="0">
              <a:spcBef>
                <a:spcPct val="0"/>
              </a:spcBef>
              <a:spcAft>
                <a:spcPct val="0"/>
              </a:spcAft>
            </a:pPr>
            <a:br>
              <a:rPr lang="en-US" altLang="en-US" sz="1600" dirty="0">
                <a:solidFill>
                  <a:srgbClr val="000000"/>
                </a:solidFill>
                <a:latin typeface="Consolas" panose="020B0609020204030204" pitchFamily="49" charset="0"/>
                <a:cs typeface="Courier New" panose="02070309020205020404" pitchFamily="49" charset="0"/>
              </a:rPr>
            </a:br>
            <a:r>
              <a:rPr lang="en-US" altLang="en-US" sz="1600" i="1" dirty="0">
                <a:solidFill>
                  <a:srgbClr val="808080"/>
                </a:solidFill>
                <a:latin typeface="Consolas" panose="020B0609020204030204" pitchFamily="49" charset="0"/>
                <a:cs typeface="Courier New" panose="02070309020205020404" pitchFamily="49" charset="0"/>
              </a:rPr>
              <a:t>//convert to stream, filter, and convert back to array of strings</a:t>
            </a:r>
            <a:br>
              <a:rPr lang="en-US" altLang="en-US" sz="1600" i="1" dirty="0">
                <a:solidFill>
                  <a:srgbClr val="808080"/>
                </a:solidFill>
                <a:latin typeface="Consolas" panose="020B0609020204030204" pitchFamily="49" charset="0"/>
                <a:cs typeface="Courier New" panose="02070309020205020404" pitchFamily="49" charset="0"/>
              </a:rPr>
            </a:br>
            <a:r>
              <a:rPr lang="en-US" altLang="en-US" sz="1600" dirty="0">
                <a:solidFill>
                  <a:srgbClr val="000000"/>
                </a:solidFill>
                <a:latin typeface="Consolas" panose="020B0609020204030204" pitchFamily="49" charset="0"/>
                <a:cs typeface="Courier New" panose="02070309020205020404" pitchFamily="49" charset="0"/>
              </a:rPr>
              <a:t>String[] </a:t>
            </a:r>
            <a:r>
              <a:rPr lang="en-US" altLang="en-US" sz="1600" dirty="0" err="1">
                <a:solidFill>
                  <a:srgbClr val="000000"/>
                </a:solidFill>
                <a:latin typeface="Consolas" panose="020B0609020204030204" pitchFamily="49" charset="0"/>
                <a:cs typeface="Courier New" panose="02070309020205020404" pitchFamily="49" charset="0"/>
              </a:rPr>
              <a:t>myNewArray</a:t>
            </a:r>
            <a:r>
              <a:rPr lang="en-US" altLang="en-US" sz="1600" dirty="0">
                <a:solidFill>
                  <a:srgbClr val="000000"/>
                </a:solidFill>
                <a:latin typeface="Consolas" panose="020B0609020204030204" pitchFamily="49" charset="0"/>
                <a:cs typeface="Courier New" panose="02070309020205020404" pitchFamily="49" charset="0"/>
              </a:rPr>
              <a:t> = </a:t>
            </a:r>
            <a:r>
              <a:rPr lang="en-US" altLang="en-US" sz="1600" dirty="0" err="1">
                <a:solidFill>
                  <a:srgbClr val="000000"/>
                </a:solidFill>
                <a:latin typeface="Consolas" panose="020B0609020204030204" pitchFamily="49" charset="0"/>
                <a:cs typeface="Courier New" panose="02070309020205020404" pitchFamily="49" charset="0"/>
              </a:rPr>
              <a:t>Arrays.</a:t>
            </a:r>
            <a:r>
              <a:rPr lang="en-US" altLang="en-US" sz="1600" i="1" dirty="0" err="1">
                <a:solidFill>
                  <a:srgbClr val="000000"/>
                </a:solidFill>
                <a:latin typeface="Consolas" panose="020B0609020204030204" pitchFamily="49" charset="0"/>
                <a:cs typeface="Courier New" panose="02070309020205020404" pitchFamily="49" charset="0"/>
              </a:rPr>
              <a:t>stream</a:t>
            </a:r>
            <a:r>
              <a:rPr lang="en-US" altLang="en-US" sz="1600" dirty="0">
                <a:solidFill>
                  <a:srgbClr val="000000"/>
                </a:solidFill>
                <a:latin typeface="Consolas" panose="020B0609020204030204" pitchFamily="49" charset="0"/>
                <a:cs typeface="Courier New" panose="02070309020205020404" pitchFamily="49" charset="0"/>
              </a:rPr>
              <a:t>(</a:t>
            </a:r>
            <a:r>
              <a:rPr lang="en-US" altLang="en-US" sz="1600" dirty="0" err="1">
                <a:solidFill>
                  <a:srgbClr val="000000"/>
                </a:solidFill>
                <a:latin typeface="Consolas" panose="020B0609020204030204" pitchFamily="49" charset="0"/>
                <a:cs typeface="Courier New" panose="02070309020205020404" pitchFamily="49" charset="0"/>
              </a:rPr>
              <a:t>myArray</a:t>
            </a:r>
            <a:r>
              <a:rPr lang="en-US" altLang="en-US" sz="1600" dirty="0">
                <a:solidFill>
                  <a:srgbClr val="000000"/>
                </a:solidFill>
                <a:latin typeface="Consolas" panose="020B0609020204030204" pitchFamily="49" charset="0"/>
                <a:cs typeface="Courier New" panose="02070309020205020404" pitchFamily="49" charset="0"/>
              </a:rPr>
              <a:t>)</a:t>
            </a:r>
            <a:br>
              <a:rPr lang="en-US" altLang="en-US" sz="1600" dirty="0">
                <a:solidFill>
                  <a:srgbClr val="000000"/>
                </a:solidFill>
                <a:latin typeface="Consolas" panose="020B0609020204030204" pitchFamily="49" charset="0"/>
                <a:cs typeface="Courier New" panose="02070309020205020404" pitchFamily="49" charset="0"/>
              </a:rPr>
            </a:br>
            <a:r>
              <a:rPr lang="en-US" altLang="en-US" sz="1600" dirty="0">
                <a:solidFill>
                  <a:srgbClr val="000000"/>
                </a:solidFill>
                <a:latin typeface="Consolas" panose="020B0609020204030204" pitchFamily="49" charset="0"/>
                <a:cs typeface="Courier New" panose="02070309020205020404" pitchFamily="49" charset="0"/>
              </a:rPr>
              <a:t>        .filter(s -&gt; </a:t>
            </a:r>
            <a:r>
              <a:rPr lang="en-US" altLang="en-US" sz="1600" dirty="0" err="1">
                <a:solidFill>
                  <a:srgbClr val="000000"/>
                </a:solidFill>
                <a:latin typeface="Consolas" panose="020B0609020204030204" pitchFamily="49" charset="0"/>
                <a:cs typeface="Courier New" panose="02070309020205020404" pitchFamily="49" charset="0"/>
              </a:rPr>
              <a:t>s.length</a:t>
            </a:r>
            <a:r>
              <a:rPr lang="en-US" altLang="en-US" sz="1600" dirty="0">
                <a:solidFill>
                  <a:srgbClr val="000000"/>
                </a:solidFill>
                <a:latin typeface="Consolas" panose="020B0609020204030204" pitchFamily="49" charset="0"/>
                <a:cs typeface="Courier New" panose="02070309020205020404" pitchFamily="49" charset="0"/>
              </a:rPr>
              <a:t>() &gt; </a:t>
            </a:r>
            <a:r>
              <a:rPr lang="en-US" altLang="en-US" sz="1600" dirty="0">
                <a:solidFill>
                  <a:srgbClr val="0000FF"/>
                </a:solidFill>
                <a:latin typeface="Consolas" panose="020B0609020204030204" pitchFamily="49" charset="0"/>
                <a:cs typeface="Courier New" panose="02070309020205020404" pitchFamily="49" charset="0"/>
              </a:rPr>
              <a:t>4</a:t>
            </a:r>
            <a:r>
              <a:rPr lang="en-US" altLang="en-US" sz="1600" dirty="0">
                <a:solidFill>
                  <a:srgbClr val="000000"/>
                </a:solidFill>
                <a:latin typeface="Consolas" panose="020B0609020204030204" pitchFamily="49" charset="0"/>
                <a:cs typeface="Courier New" panose="02070309020205020404" pitchFamily="49" charset="0"/>
              </a:rPr>
              <a:t>)</a:t>
            </a:r>
            <a:br>
              <a:rPr lang="en-US" altLang="en-US" sz="1600" dirty="0">
                <a:solidFill>
                  <a:srgbClr val="000000"/>
                </a:solidFill>
                <a:latin typeface="Consolas" panose="020B0609020204030204" pitchFamily="49" charset="0"/>
                <a:cs typeface="Courier New" panose="02070309020205020404" pitchFamily="49" charset="0"/>
              </a:rPr>
            </a:br>
            <a:r>
              <a:rPr lang="en-US" altLang="en-US" sz="1600" dirty="0">
                <a:solidFill>
                  <a:srgbClr val="000000"/>
                </a:solidFill>
                <a:latin typeface="Consolas" panose="020B0609020204030204" pitchFamily="49" charset="0"/>
                <a:cs typeface="Courier New" panose="02070309020205020404" pitchFamily="49" charset="0"/>
              </a:rPr>
              <a:t>        .</a:t>
            </a:r>
            <a:r>
              <a:rPr lang="en-US" altLang="en-US" sz="1600" dirty="0" err="1">
                <a:solidFill>
                  <a:srgbClr val="000000"/>
                </a:solidFill>
                <a:latin typeface="Consolas" panose="020B0609020204030204" pitchFamily="49" charset="0"/>
                <a:cs typeface="Courier New" panose="02070309020205020404" pitchFamily="49" charset="0"/>
              </a:rPr>
              <a:t>toArray</a:t>
            </a:r>
            <a:r>
              <a:rPr lang="en-US" altLang="en-US" sz="1600" dirty="0">
                <a:solidFill>
                  <a:srgbClr val="000000"/>
                </a:solidFill>
                <a:latin typeface="Consolas" panose="020B0609020204030204" pitchFamily="49" charset="0"/>
                <a:cs typeface="Courier New" panose="02070309020205020404" pitchFamily="49" charset="0"/>
              </a:rPr>
              <a:t>(String[]::</a:t>
            </a:r>
            <a:r>
              <a:rPr lang="en-US" altLang="en-US" sz="1600" b="1" dirty="0">
                <a:solidFill>
                  <a:srgbClr val="000080"/>
                </a:solidFill>
                <a:latin typeface="Consolas" panose="020B0609020204030204" pitchFamily="49" charset="0"/>
                <a:cs typeface="Courier New" panose="02070309020205020404" pitchFamily="49" charset="0"/>
              </a:rPr>
              <a:t>new</a:t>
            </a:r>
            <a:r>
              <a:rPr lang="en-US" altLang="en-US" sz="1600" dirty="0">
                <a:solidFill>
                  <a:srgbClr val="000000"/>
                </a:solidFill>
                <a:latin typeface="Consolas" panose="020B0609020204030204" pitchFamily="49" charset="0"/>
                <a:cs typeface="Courier New" panose="02070309020205020404" pitchFamily="49" charset="0"/>
              </a:rPr>
              <a:t>);</a:t>
            </a:r>
            <a:endParaRPr lang="en-US" altLang="en-US" sz="1600" dirty="0">
              <a:latin typeface="Consolas" panose="020B0609020204030204" pitchFamily="49" charset="0"/>
            </a:endParaRPr>
          </a:p>
        </p:txBody>
      </p:sp>
    </p:spTree>
    <p:extLst>
      <p:ext uri="{BB962C8B-B14F-4D97-AF65-F5344CB8AC3E}">
        <p14:creationId xmlns:p14="http://schemas.microsoft.com/office/powerpoint/2010/main" val="4549514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Java Example: Reduce</a:t>
            </a:r>
          </a:p>
        </p:txBody>
      </p:sp>
      <p:sp>
        <p:nvSpPr>
          <p:cNvPr id="8" name="Slide Number Placeholder 7"/>
          <p:cNvSpPr>
            <a:spLocks noGrp="1"/>
          </p:cNvSpPr>
          <p:nvPr>
            <p:ph type="sldNum" sz="quarter" idx="12"/>
          </p:nvPr>
        </p:nvSpPr>
        <p:spPr/>
        <p:txBody>
          <a:bodyPr/>
          <a:lstStyle/>
          <a:p>
            <a:endParaRPr lang="en-US" dirty="0"/>
          </a:p>
        </p:txBody>
      </p:sp>
      <p:sp>
        <p:nvSpPr>
          <p:cNvPr id="2" name="Rectangle 1"/>
          <p:cNvSpPr>
            <a:spLocks noChangeArrowheads="1"/>
          </p:cNvSpPr>
          <p:nvPr/>
        </p:nvSpPr>
        <p:spPr bwMode="auto">
          <a:xfrm>
            <a:off x="611560" y="915566"/>
            <a:ext cx="7544373" cy="16850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500" i="1" dirty="0">
                <a:solidFill>
                  <a:srgbClr val="808080"/>
                </a:solidFill>
                <a:latin typeface="Consolas" panose="020B0609020204030204" pitchFamily="49" charset="0"/>
                <a:cs typeface="Courier New" panose="02070309020205020404" pitchFamily="49" charset="0"/>
              </a:rPr>
              <a:t>//make a new array of strings</a:t>
            </a:r>
            <a:br>
              <a:rPr lang="en-US" altLang="en-US" sz="1500" i="1" dirty="0">
                <a:solidFill>
                  <a:srgbClr val="80808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List&lt;String&gt; </a:t>
            </a:r>
            <a:r>
              <a:rPr lang="en-US" altLang="en-US" sz="1500" dirty="0" err="1">
                <a:solidFill>
                  <a:srgbClr val="000000"/>
                </a:solidFill>
                <a:latin typeface="Consolas" panose="020B0609020204030204" pitchFamily="49" charset="0"/>
                <a:cs typeface="Courier New" panose="02070309020205020404" pitchFamily="49" charset="0"/>
              </a:rPr>
              <a:t>myArray</a:t>
            </a:r>
            <a:r>
              <a:rPr lang="en-US" altLang="en-US" sz="1500" dirty="0">
                <a:solidFill>
                  <a:srgbClr val="000000"/>
                </a:solidFill>
                <a:latin typeface="Consolas" panose="020B0609020204030204" pitchFamily="49" charset="0"/>
                <a:cs typeface="Courier New" panose="02070309020205020404" pitchFamily="49" charset="0"/>
              </a:rPr>
              <a:t> = </a:t>
            </a:r>
            <a:r>
              <a:rPr lang="en-US" altLang="en-US" sz="1500" dirty="0" err="1">
                <a:solidFill>
                  <a:srgbClr val="000000"/>
                </a:solidFill>
                <a:latin typeface="Consolas" panose="020B0609020204030204" pitchFamily="49" charset="0"/>
                <a:cs typeface="Courier New" panose="02070309020205020404" pitchFamily="49" charset="0"/>
              </a:rPr>
              <a:t>Arrays.</a:t>
            </a:r>
            <a:r>
              <a:rPr lang="en-US" altLang="en-US" sz="1500" i="1" dirty="0" err="1">
                <a:solidFill>
                  <a:srgbClr val="000000"/>
                </a:solidFill>
                <a:latin typeface="Consolas" panose="020B0609020204030204" pitchFamily="49" charset="0"/>
                <a:cs typeface="Courier New" panose="02070309020205020404" pitchFamily="49" charset="0"/>
              </a:rPr>
              <a:t>asList</a:t>
            </a:r>
            <a:r>
              <a:rPr lang="en-US" altLang="en-US" sz="1500" dirty="0">
                <a:solidFill>
                  <a:srgbClr val="000000"/>
                </a:solidFill>
                <a:latin typeface="Consolas" panose="020B0609020204030204" pitchFamily="49" charset="0"/>
                <a:cs typeface="Courier New" panose="02070309020205020404" pitchFamily="49" charset="0"/>
              </a:rPr>
              <a:t>(</a:t>
            </a:r>
            <a:r>
              <a:rPr lang="en-US" altLang="en-US" sz="1500" b="1" dirty="0">
                <a:solidFill>
                  <a:srgbClr val="008000"/>
                </a:solidFill>
                <a:latin typeface="Consolas" panose="020B0609020204030204" pitchFamily="49" charset="0"/>
                <a:cs typeface="Courier New" panose="02070309020205020404" pitchFamily="49" charset="0"/>
              </a:rPr>
              <a:t>"bob"</a:t>
            </a: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b="1" dirty="0">
                <a:solidFill>
                  <a:srgbClr val="008000"/>
                </a:solidFill>
                <a:latin typeface="Consolas" panose="020B0609020204030204" pitchFamily="49" charset="0"/>
                <a:cs typeface="Courier New" panose="02070309020205020404" pitchFamily="49" charset="0"/>
              </a:rPr>
              <a:t>"</a:t>
            </a:r>
            <a:r>
              <a:rPr lang="en-US" altLang="en-US" sz="1500" b="1" dirty="0" err="1">
                <a:solidFill>
                  <a:srgbClr val="008000"/>
                </a:solidFill>
                <a:latin typeface="Consolas" panose="020B0609020204030204" pitchFamily="49" charset="0"/>
                <a:cs typeface="Courier New" panose="02070309020205020404" pitchFamily="49" charset="0"/>
              </a:rPr>
              <a:t>alice</a:t>
            </a:r>
            <a:r>
              <a:rPr lang="en-US" altLang="en-US" sz="1500" b="1" dirty="0">
                <a:solidFill>
                  <a:srgbClr val="008000"/>
                </a:solidFill>
                <a:latin typeface="Consolas" panose="020B0609020204030204" pitchFamily="49" charset="0"/>
                <a:cs typeface="Courier New" panose="02070309020205020404" pitchFamily="49" charset="0"/>
              </a:rPr>
              <a:t>"</a:t>
            </a: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b="1" dirty="0">
                <a:solidFill>
                  <a:srgbClr val="008000"/>
                </a:solidFill>
                <a:latin typeface="Consolas" panose="020B0609020204030204" pitchFamily="49" charset="0"/>
                <a:cs typeface="Courier New" panose="02070309020205020404" pitchFamily="49" charset="0"/>
              </a:rPr>
              <a:t>"</a:t>
            </a:r>
            <a:r>
              <a:rPr lang="en-US" altLang="en-US" sz="1500" b="1" dirty="0" err="1">
                <a:solidFill>
                  <a:srgbClr val="008000"/>
                </a:solidFill>
                <a:latin typeface="Consolas" panose="020B0609020204030204" pitchFamily="49" charset="0"/>
                <a:cs typeface="Courier New" panose="02070309020205020404" pitchFamily="49" charset="0"/>
              </a:rPr>
              <a:t>paul</a:t>
            </a:r>
            <a:r>
              <a:rPr lang="en-US" altLang="en-US" sz="1500" b="1" dirty="0">
                <a:solidFill>
                  <a:srgbClr val="008000"/>
                </a:solidFill>
                <a:latin typeface="Consolas" panose="020B0609020204030204" pitchFamily="49" charset="0"/>
                <a:cs typeface="Courier New" panose="02070309020205020404" pitchFamily="49" charset="0"/>
              </a:rPr>
              <a:t>"</a:t>
            </a: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b="1" dirty="0">
                <a:solidFill>
                  <a:srgbClr val="008000"/>
                </a:solidFill>
                <a:latin typeface="Consolas" panose="020B0609020204030204" pitchFamily="49" charset="0"/>
                <a:cs typeface="Courier New" panose="02070309020205020404" pitchFamily="49" charset="0"/>
              </a:rPr>
              <a:t>"</a:t>
            </a:r>
            <a:r>
              <a:rPr lang="en-US" altLang="en-US" sz="1500" b="1" dirty="0" err="1">
                <a:solidFill>
                  <a:srgbClr val="008000"/>
                </a:solidFill>
                <a:latin typeface="Consolas" panose="020B0609020204030204" pitchFamily="49" charset="0"/>
                <a:cs typeface="Courier New" panose="02070309020205020404" pitchFamily="49" charset="0"/>
              </a:rPr>
              <a:t>ellie</a:t>
            </a:r>
            <a:r>
              <a:rPr lang="en-US" altLang="en-US" sz="1500" b="1" dirty="0">
                <a:solidFill>
                  <a:srgbClr val="008000"/>
                </a:solidFill>
                <a:latin typeface="Consolas" panose="020B0609020204030204" pitchFamily="49" charset="0"/>
                <a:cs typeface="Courier New" panose="02070309020205020404" pitchFamily="49" charset="0"/>
              </a:rPr>
              <a:t>"</a:t>
            </a:r>
            <a:r>
              <a:rPr lang="en-US" altLang="en-US" sz="1500" dirty="0">
                <a:solidFill>
                  <a:srgbClr val="000000"/>
                </a:solidFill>
                <a:latin typeface="Consolas" panose="020B0609020204030204" pitchFamily="49" charset="0"/>
                <a:cs typeface="Courier New" panose="02070309020205020404" pitchFamily="49" charset="0"/>
              </a:rPr>
              <a:t>);</a:t>
            </a:r>
          </a:p>
          <a:p>
            <a:pPr defTabSz="685800" eaLnBrk="0" fontAlgn="base" hangingPunct="0">
              <a:spcBef>
                <a:spcPct val="0"/>
              </a:spcBef>
              <a:spcAft>
                <a:spcPct val="0"/>
              </a:spcAft>
            </a:pP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i="1" dirty="0">
                <a:solidFill>
                  <a:srgbClr val="808080"/>
                </a:solidFill>
                <a:latin typeface="Consolas" panose="020B0609020204030204" pitchFamily="49" charset="0"/>
                <a:cs typeface="Courier New" panose="02070309020205020404" pitchFamily="49" charset="0"/>
              </a:rPr>
              <a:t>//convert to stream, map to </a:t>
            </a:r>
            <a:r>
              <a:rPr lang="en-US" altLang="en-US" sz="1500" i="1" dirty="0" err="1">
                <a:solidFill>
                  <a:srgbClr val="808080"/>
                </a:solidFill>
                <a:latin typeface="Consolas" panose="020B0609020204030204" pitchFamily="49" charset="0"/>
                <a:cs typeface="Courier New" panose="02070309020205020404" pitchFamily="49" charset="0"/>
              </a:rPr>
              <a:t>int</a:t>
            </a:r>
            <a:r>
              <a:rPr lang="en-US" altLang="en-US" sz="1500" i="1" dirty="0">
                <a:solidFill>
                  <a:srgbClr val="808080"/>
                </a:solidFill>
                <a:latin typeface="Consolas" panose="020B0609020204030204" pitchFamily="49" charset="0"/>
                <a:cs typeface="Courier New" panose="02070309020205020404" pitchFamily="49" charset="0"/>
              </a:rPr>
              <a:t>, reduce to min, printout</a:t>
            </a:r>
            <a:br>
              <a:rPr lang="en-US" altLang="en-US" sz="1500" i="1" dirty="0">
                <a:solidFill>
                  <a:srgbClr val="808080"/>
                </a:solidFill>
                <a:latin typeface="Consolas" panose="020B0609020204030204" pitchFamily="49" charset="0"/>
                <a:cs typeface="Courier New" panose="02070309020205020404" pitchFamily="49" charset="0"/>
              </a:rPr>
            </a:br>
            <a:r>
              <a:rPr lang="en-US" altLang="en-US" sz="1500" dirty="0" err="1">
                <a:solidFill>
                  <a:srgbClr val="000000"/>
                </a:solidFill>
                <a:latin typeface="Consolas" panose="020B0609020204030204" pitchFamily="49" charset="0"/>
                <a:cs typeface="Courier New" panose="02070309020205020404" pitchFamily="49" charset="0"/>
              </a:rPr>
              <a:t>System.</a:t>
            </a:r>
            <a:r>
              <a:rPr lang="en-US" altLang="en-US" sz="1500" b="1" i="1" dirty="0" err="1">
                <a:solidFill>
                  <a:srgbClr val="660E7A"/>
                </a:solidFill>
                <a:latin typeface="Consolas" panose="020B0609020204030204" pitchFamily="49" charset="0"/>
                <a:cs typeface="Courier New" panose="02070309020205020404" pitchFamily="49" charset="0"/>
              </a:rPr>
              <a:t>out</a:t>
            </a:r>
            <a:r>
              <a:rPr lang="en-US" altLang="en-US" sz="1500" dirty="0" err="1">
                <a:solidFill>
                  <a:srgbClr val="000000"/>
                </a:solidFill>
                <a:latin typeface="Consolas" panose="020B0609020204030204" pitchFamily="49" charset="0"/>
                <a:cs typeface="Courier New" panose="02070309020205020404" pitchFamily="49" charset="0"/>
              </a:rPr>
              <a:t>.println</a:t>
            </a:r>
            <a:r>
              <a:rPr lang="en-US" altLang="en-US" sz="1500" dirty="0">
                <a:solidFill>
                  <a:srgbClr val="000000"/>
                </a:solidFill>
                <a:latin typeface="Consolas" panose="020B0609020204030204" pitchFamily="49" charset="0"/>
                <a:cs typeface="Courier New" panose="02070309020205020404" pitchFamily="49" charset="0"/>
              </a:rPr>
              <a:t>(</a:t>
            </a:r>
            <a:r>
              <a:rPr lang="en-US" altLang="en-US" sz="1500" dirty="0" err="1">
                <a:solidFill>
                  <a:srgbClr val="000000"/>
                </a:solidFill>
                <a:latin typeface="Consolas" panose="020B0609020204030204" pitchFamily="49" charset="0"/>
                <a:cs typeface="Courier New" panose="02070309020205020404" pitchFamily="49" charset="0"/>
              </a:rPr>
              <a:t>myArray.stream</a:t>
            </a:r>
            <a:r>
              <a:rPr lang="en-US" altLang="en-US" sz="1500" dirty="0">
                <a:solidFill>
                  <a:srgbClr val="000000"/>
                </a:solidFill>
                <a:latin typeface="Consolas" panose="020B0609020204030204" pitchFamily="49" charset="0"/>
                <a:cs typeface="Courier New" panose="02070309020205020404" pitchFamily="49" charset="0"/>
              </a:rPr>
              <a:t>()</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        .map(s -&gt; </a:t>
            </a:r>
            <a:r>
              <a:rPr lang="en-US" altLang="en-US" sz="1500" dirty="0" err="1">
                <a:solidFill>
                  <a:srgbClr val="000000"/>
                </a:solidFill>
                <a:latin typeface="Consolas" panose="020B0609020204030204" pitchFamily="49" charset="0"/>
                <a:cs typeface="Courier New" panose="02070309020205020404" pitchFamily="49" charset="0"/>
              </a:rPr>
              <a:t>s.length</a:t>
            </a:r>
            <a:r>
              <a:rPr lang="en-US" altLang="en-US" sz="1500" dirty="0">
                <a:solidFill>
                  <a:srgbClr val="000000"/>
                </a:solidFill>
                <a:latin typeface="Consolas" panose="020B0609020204030204" pitchFamily="49" charset="0"/>
                <a:cs typeface="Courier New" panose="02070309020205020404" pitchFamily="49" charset="0"/>
              </a:rPr>
              <a:t>())</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        .reduce(Integer::</a:t>
            </a:r>
            <a:r>
              <a:rPr lang="en-US" altLang="en-US" sz="1500" i="1" dirty="0">
                <a:solidFill>
                  <a:srgbClr val="000000"/>
                </a:solidFill>
                <a:latin typeface="Consolas" panose="020B0609020204030204" pitchFamily="49" charset="0"/>
                <a:cs typeface="Courier New" panose="02070309020205020404" pitchFamily="49" charset="0"/>
              </a:rPr>
              <a:t>min</a:t>
            </a:r>
            <a:r>
              <a:rPr lang="en-US" altLang="en-US" sz="1500" dirty="0">
                <a:solidFill>
                  <a:srgbClr val="000000"/>
                </a:solidFill>
                <a:latin typeface="Consolas" panose="020B0609020204030204" pitchFamily="49" charset="0"/>
                <a:cs typeface="Courier New" panose="02070309020205020404" pitchFamily="49" charset="0"/>
              </a:rPr>
              <a:t>).get());</a:t>
            </a:r>
            <a:endParaRPr lang="en-US" altLang="en-US" sz="3600" dirty="0">
              <a:latin typeface="Consolas" panose="020B0609020204030204" pitchFamily="49" charset="0"/>
            </a:endParaRPr>
          </a:p>
        </p:txBody>
      </p:sp>
      <p:sp>
        <p:nvSpPr>
          <p:cNvPr id="3" name="TextBox 2"/>
          <p:cNvSpPr txBox="1"/>
          <p:nvPr/>
        </p:nvSpPr>
        <p:spPr>
          <a:xfrm>
            <a:off x="827584" y="3075806"/>
            <a:ext cx="7723770" cy="461665"/>
          </a:xfrm>
          <a:prstGeom prst="rect">
            <a:avLst/>
          </a:prstGeom>
          <a:noFill/>
        </p:spPr>
        <p:txBody>
          <a:bodyPr wrap="square" rtlCol="0">
            <a:spAutoFit/>
          </a:bodyPr>
          <a:lstStyle/>
          <a:p>
            <a:pPr marL="214313" indent="-214313">
              <a:buFont typeface="Arial" panose="020B0604020202020204" pitchFamily="34" charset="0"/>
              <a:buChar char="•"/>
            </a:pPr>
            <a:r>
              <a:rPr lang="en-US" sz="2400" dirty="0"/>
              <a:t>Output? 3</a:t>
            </a:r>
          </a:p>
        </p:txBody>
      </p:sp>
    </p:spTree>
    <p:extLst>
      <p:ext uri="{BB962C8B-B14F-4D97-AF65-F5344CB8AC3E}">
        <p14:creationId xmlns:p14="http://schemas.microsoft.com/office/powerpoint/2010/main" val="158743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Java Example: Fold</a:t>
            </a:r>
          </a:p>
        </p:txBody>
      </p:sp>
      <p:sp>
        <p:nvSpPr>
          <p:cNvPr id="5" name="Content Placeholder 4"/>
          <p:cNvSpPr>
            <a:spLocks noGrp="1"/>
          </p:cNvSpPr>
          <p:nvPr>
            <p:ph idx="4294967295"/>
          </p:nvPr>
        </p:nvSpPr>
        <p:spPr>
          <a:xfrm>
            <a:off x="539552" y="3612983"/>
            <a:ext cx="7886700" cy="981075"/>
          </a:xfrm>
        </p:spPr>
        <p:txBody>
          <a:bodyPr>
            <a:normAutofit/>
          </a:bodyPr>
          <a:lstStyle/>
          <a:p>
            <a:r>
              <a:rPr lang="en-US" sz="1800" dirty="0"/>
              <a:t>Output? 1</a:t>
            </a:r>
          </a:p>
        </p:txBody>
      </p:sp>
      <p:sp>
        <p:nvSpPr>
          <p:cNvPr id="8" name="Slide Number Placeholder 7"/>
          <p:cNvSpPr>
            <a:spLocks noGrp="1"/>
          </p:cNvSpPr>
          <p:nvPr>
            <p:ph type="sldNum" sz="quarter" idx="12"/>
          </p:nvPr>
        </p:nvSpPr>
        <p:spPr/>
        <p:txBody>
          <a:bodyPr/>
          <a:lstStyle/>
          <a:p>
            <a:endParaRPr lang="en-US" dirty="0"/>
          </a:p>
        </p:txBody>
      </p:sp>
      <p:sp>
        <p:nvSpPr>
          <p:cNvPr id="2" name="Rectangle 1"/>
          <p:cNvSpPr>
            <a:spLocks noChangeArrowheads="1"/>
          </p:cNvSpPr>
          <p:nvPr/>
        </p:nvSpPr>
        <p:spPr bwMode="auto">
          <a:xfrm>
            <a:off x="323528" y="1059582"/>
            <a:ext cx="7544373" cy="19159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500" i="1" dirty="0">
                <a:solidFill>
                  <a:srgbClr val="808080"/>
                </a:solidFill>
                <a:latin typeface="Consolas" panose="020B0609020204030204" pitchFamily="49" charset="0"/>
                <a:cs typeface="Courier New" panose="02070309020205020404" pitchFamily="49" charset="0"/>
              </a:rPr>
              <a:t>//make a new array of strings</a:t>
            </a:r>
            <a:br>
              <a:rPr lang="en-US" altLang="en-US" sz="1500" i="1" dirty="0">
                <a:solidFill>
                  <a:srgbClr val="80808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List&lt;String&gt; </a:t>
            </a:r>
            <a:r>
              <a:rPr lang="en-US" altLang="en-US" sz="1500" dirty="0" err="1">
                <a:solidFill>
                  <a:srgbClr val="000000"/>
                </a:solidFill>
                <a:latin typeface="Consolas" panose="020B0609020204030204" pitchFamily="49" charset="0"/>
                <a:cs typeface="Courier New" panose="02070309020205020404" pitchFamily="49" charset="0"/>
              </a:rPr>
              <a:t>myArray</a:t>
            </a:r>
            <a:r>
              <a:rPr lang="en-US" altLang="en-US" sz="1500" dirty="0">
                <a:solidFill>
                  <a:srgbClr val="000000"/>
                </a:solidFill>
                <a:latin typeface="Consolas" panose="020B0609020204030204" pitchFamily="49" charset="0"/>
                <a:cs typeface="Courier New" panose="02070309020205020404" pitchFamily="49" charset="0"/>
              </a:rPr>
              <a:t> = </a:t>
            </a:r>
            <a:r>
              <a:rPr lang="en-US" altLang="en-US" sz="1500" dirty="0" err="1">
                <a:solidFill>
                  <a:srgbClr val="000000"/>
                </a:solidFill>
                <a:latin typeface="Consolas" panose="020B0609020204030204" pitchFamily="49" charset="0"/>
                <a:cs typeface="Courier New" panose="02070309020205020404" pitchFamily="49" charset="0"/>
              </a:rPr>
              <a:t>Arrays.</a:t>
            </a:r>
            <a:r>
              <a:rPr lang="en-US" altLang="en-US" sz="1500" i="1" dirty="0" err="1">
                <a:solidFill>
                  <a:srgbClr val="000000"/>
                </a:solidFill>
                <a:latin typeface="Consolas" panose="020B0609020204030204" pitchFamily="49" charset="0"/>
                <a:cs typeface="Courier New" panose="02070309020205020404" pitchFamily="49" charset="0"/>
              </a:rPr>
              <a:t>asList</a:t>
            </a:r>
            <a:r>
              <a:rPr lang="en-US" altLang="en-US" sz="1500" dirty="0">
                <a:solidFill>
                  <a:srgbClr val="000000"/>
                </a:solidFill>
                <a:latin typeface="Consolas" panose="020B0609020204030204" pitchFamily="49" charset="0"/>
                <a:cs typeface="Courier New" panose="02070309020205020404" pitchFamily="49" charset="0"/>
              </a:rPr>
              <a:t>(</a:t>
            </a:r>
            <a:r>
              <a:rPr lang="en-US" altLang="en-US" sz="1500" b="1" dirty="0">
                <a:solidFill>
                  <a:srgbClr val="008000"/>
                </a:solidFill>
                <a:latin typeface="Consolas" panose="020B0609020204030204" pitchFamily="49" charset="0"/>
                <a:cs typeface="Courier New" panose="02070309020205020404" pitchFamily="49" charset="0"/>
              </a:rPr>
              <a:t>"bob"</a:t>
            </a: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b="1" dirty="0">
                <a:solidFill>
                  <a:srgbClr val="008000"/>
                </a:solidFill>
                <a:latin typeface="Consolas" panose="020B0609020204030204" pitchFamily="49" charset="0"/>
                <a:cs typeface="Courier New" panose="02070309020205020404" pitchFamily="49" charset="0"/>
              </a:rPr>
              <a:t>"</a:t>
            </a:r>
            <a:r>
              <a:rPr lang="en-US" altLang="en-US" sz="1500" b="1" dirty="0" err="1">
                <a:solidFill>
                  <a:srgbClr val="008000"/>
                </a:solidFill>
                <a:latin typeface="Consolas" panose="020B0609020204030204" pitchFamily="49" charset="0"/>
                <a:cs typeface="Courier New" panose="02070309020205020404" pitchFamily="49" charset="0"/>
              </a:rPr>
              <a:t>alice</a:t>
            </a:r>
            <a:r>
              <a:rPr lang="en-US" altLang="en-US" sz="1500" b="1" dirty="0">
                <a:solidFill>
                  <a:srgbClr val="008000"/>
                </a:solidFill>
                <a:latin typeface="Consolas" panose="020B0609020204030204" pitchFamily="49" charset="0"/>
                <a:cs typeface="Courier New" panose="02070309020205020404" pitchFamily="49" charset="0"/>
              </a:rPr>
              <a:t>"</a:t>
            </a: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b="1" dirty="0">
                <a:solidFill>
                  <a:srgbClr val="008000"/>
                </a:solidFill>
                <a:latin typeface="Consolas" panose="020B0609020204030204" pitchFamily="49" charset="0"/>
                <a:cs typeface="Courier New" panose="02070309020205020404" pitchFamily="49" charset="0"/>
              </a:rPr>
              <a:t>"</a:t>
            </a:r>
            <a:r>
              <a:rPr lang="en-US" altLang="en-US" sz="1500" b="1" dirty="0" err="1">
                <a:solidFill>
                  <a:srgbClr val="008000"/>
                </a:solidFill>
                <a:latin typeface="Consolas" panose="020B0609020204030204" pitchFamily="49" charset="0"/>
                <a:cs typeface="Courier New" panose="02070309020205020404" pitchFamily="49" charset="0"/>
              </a:rPr>
              <a:t>paul</a:t>
            </a:r>
            <a:r>
              <a:rPr lang="en-US" altLang="en-US" sz="1500" b="1" dirty="0">
                <a:solidFill>
                  <a:srgbClr val="008000"/>
                </a:solidFill>
                <a:latin typeface="Consolas" panose="020B0609020204030204" pitchFamily="49" charset="0"/>
                <a:cs typeface="Courier New" panose="02070309020205020404" pitchFamily="49" charset="0"/>
              </a:rPr>
              <a:t>"</a:t>
            </a: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b="1" dirty="0">
                <a:solidFill>
                  <a:srgbClr val="008000"/>
                </a:solidFill>
                <a:latin typeface="Consolas" panose="020B0609020204030204" pitchFamily="49" charset="0"/>
                <a:cs typeface="Courier New" panose="02070309020205020404" pitchFamily="49" charset="0"/>
              </a:rPr>
              <a:t>"</a:t>
            </a:r>
            <a:r>
              <a:rPr lang="en-US" altLang="en-US" sz="1500" b="1" dirty="0" err="1">
                <a:solidFill>
                  <a:srgbClr val="008000"/>
                </a:solidFill>
                <a:latin typeface="Consolas" panose="020B0609020204030204" pitchFamily="49" charset="0"/>
                <a:cs typeface="Courier New" panose="02070309020205020404" pitchFamily="49" charset="0"/>
              </a:rPr>
              <a:t>ellie</a:t>
            </a:r>
            <a:r>
              <a:rPr lang="en-US" altLang="en-US" sz="1500" b="1" dirty="0">
                <a:solidFill>
                  <a:srgbClr val="008000"/>
                </a:solidFill>
                <a:latin typeface="Consolas" panose="020B0609020204030204" pitchFamily="49" charset="0"/>
                <a:cs typeface="Courier New" panose="02070309020205020404" pitchFamily="49" charset="0"/>
              </a:rPr>
              <a:t>"</a:t>
            </a:r>
            <a:r>
              <a:rPr lang="en-US" altLang="en-US" sz="1500" dirty="0">
                <a:solidFill>
                  <a:srgbClr val="000000"/>
                </a:solidFill>
                <a:latin typeface="Consolas" panose="020B0609020204030204" pitchFamily="49" charset="0"/>
                <a:cs typeface="Courier New" panose="02070309020205020404" pitchFamily="49" charset="0"/>
              </a:rPr>
              <a:t>);</a:t>
            </a:r>
            <a:br>
              <a:rPr lang="en-US" altLang="en-US" sz="1500" dirty="0">
                <a:solidFill>
                  <a:srgbClr val="000000"/>
                </a:solidFill>
                <a:latin typeface="Consolas" panose="020B0609020204030204" pitchFamily="49" charset="0"/>
                <a:cs typeface="Courier New" panose="02070309020205020404" pitchFamily="49" charset="0"/>
              </a:rPr>
            </a:br>
            <a:endParaRPr lang="en-US" altLang="en-US" sz="1500" dirty="0">
              <a:solidFill>
                <a:srgbClr val="000000"/>
              </a:solidFill>
              <a:latin typeface="Consolas" panose="020B0609020204030204" pitchFamily="49" charset="0"/>
              <a:cs typeface="Courier New" panose="02070309020205020404" pitchFamily="49" charset="0"/>
            </a:endParaRPr>
          </a:p>
          <a:p>
            <a:pPr defTabSz="685800" eaLnBrk="0" fontAlgn="base" hangingPunct="0">
              <a:spcBef>
                <a:spcPct val="0"/>
              </a:spcBef>
              <a:spcAft>
                <a:spcPct val="0"/>
              </a:spcAft>
            </a:pPr>
            <a:r>
              <a:rPr lang="en-US" altLang="en-US" sz="1500" i="1" dirty="0">
                <a:solidFill>
                  <a:srgbClr val="808080"/>
                </a:solidFill>
                <a:latin typeface="Consolas" panose="020B0609020204030204" pitchFamily="49" charset="0"/>
                <a:cs typeface="Courier New" panose="02070309020205020404" pitchFamily="49" charset="0"/>
              </a:rPr>
              <a:t>//convert to stream, map to </a:t>
            </a:r>
            <a:r>
              <a:rPr lang="en-US" altLang="en-US" sz="1500" i="1" dirty="0" err="1">
                <a:solidFill>
                  <a:srgbClr val="808080"/>
                </a:solidFill>
                <a:latin typeface="Consolas" panose="020B0609020204030204" pitchFamily="49" charset="0"/>
                <a:cs typeface="Courier New" panose="02070309020205020404" pitchFamily="49" charset="0"/>
              </a:rPr>
              <a:t>int</a:t>
            </a:r>
            <a:r>
              <a:rPr lang="en-US" altLang="en-US" sz="1500" i="1" dirty="0">
                <a:solidFill>
                  <a:srgbClr val="808080"/>
                </a:solidFill>
                <a:latin typeface="Consolas" panose="020B0609020204030204" pitchFamily="49" charset="0"/>
                <a:cs typeface="Courier New" panose="02070309020205020404" pitchFamily="49" charset="0"/>
              </a:rPr>
              <a:t>, reduce to min between 0 </a:t>
            </a:r>
          </a:p>
          <a:p>
            <a:pPr defTabSz="685800" eaLnBrk="0" fontAlgn="base" hangingPunct="0">
              <a:spcBef>
                <a:spcPct val="0"/>
              </a:spcBef>
              <a:spcAft>
                <a:spcPct val="0"/>
              </a:spcAft>
            </a:pPr>
            <a:r>
              <a:rPr lang="en-US" altLang="en-US" sz="1500" i="1" dirty="0">
                <a:solidFill>
                  <a:srgbClr val="808080"/>
                </a:solidFill>
                <a:latin typeface="Consolas" panose="020B0609020204030204" pitchFamily="49" charset="0"/>
                <a:cs typeface="Courier New" panose="02070309020205020404" pitchFamily="49" charset="0"/>
              </a:rPr>
              <a:t>//and min string length, printout</a:t>
            </a:r>
            <a:br>
              <a:rPr lang="en-US" altLang="en-US" sz="1500" i="1" dirty="0">
                <a:solidFill>
                  <a:srgbClr val="808080"/>
                </a:solidFill>
                <a:latin typeface="Consolas" panose="020B0609020204030204" pitchFamily="49" charset="0"/>
                <a:cs typeface="Courier New" panose="02070309020205020404" pitchFamily="49" charset="0"/>
              </a:rPr>
            </a:br>
            <a:r>
              <a:rPr lang="en-US" altLang="en-US" sz="1500" dirty="0" err="1">
                <a:solidFill>
                  <a:srgbClr val="000000"/>
                </a:solidFill>
                <a:latin typeface="Consolas" panose="020B0609020204030204" pitchFamily="49" charset="0"/>
                <a:cs typeface="Courier New" panose="02070309020205020404" pitchFamily="49" charset="0"/>
              </a:rPr>
              <a:t>System.</a:t>
            </a:r>
            <a:r>
              <a:rPr lang="en-US" altLang="en-US" sz="1500" b="1" i="1" dirty="0" err="1">
                <a:solidFill>
                  <a:srgbClr val="660E7A"/>
                </a:solidFill>
                <a:latin typeface="Consolas" panose="020B0609020204030204" pitchFamily="49" charset="0"/>
                <a:cs typeface="Courier New" panose="02070309020205020404" pitchFamily="49" charset="0"/>
              </a:rPr>
              <a:t>out</a:t>
            </a:r>
            <a:r>
              <a:rPr lang="en-US" altLang="en-US" sz="1500" dirty="0" err="1">
                <a:solidFill>
                  <a:srgbClr val="000000"/>
                </a:solidFill>
                <a:latin typeface="Consolas" panose="020B0609020204030204" pitchFamily="49" charset="0"/>
                <a:cs typeface="Courier New" panose="02070309020205020404" pitchFamily="49" charset="0"/>
              </a:rPr>
              <a:t>.println</a:t>
            </a:r>
            <a:r>
              <a:rPr lang="en-US" altLang="en-US" sz="1500" dirty="0">
                <a:solidFill>
                  <a:srgbClr val="000000"/>
                </a:solidFill>
                <a:latin typeface="Consolas" panose="020B0609020204030204" pitchFamily="49" charset="0"/>
                <a:cs typeface="Courier New" panose="02070309020205020404" pitchFamily="49" charset="0"/>
              </a:rPr>
              <a:t>(</a:t>
            </a:r>
            <a:r>
              <a:rPr lang="en-US" altLang="en-US" sz="1500" dirty="0" err="1">
                <a:solidFill>
                  <a:srgbClr val="000000"/>
                </a:solidFill>
                <a:latin typeface="Consolas" panose="020B0609020204030204" pitchFamily="49" charset="0"/>
                <a:cs typeface="Courier New" panose="02070309020205020404" pitchFamily="49" charset="0"/>
              </a:rPr>
              <a:t>myArray.stream</a:t>
            </a:r>
            <a:r>
              <a:rPr lang="en-US" altLang="en-US" sz="1500" dirty="0">
                <a:solidFill>
                  <a:srgbClr val="000000"/>
                </a:solidFill>
                <a:latin typeface="Consolas" panose="020B0609020204030204" pitchFamily="49" charset="0"/>
                <a:cs typeface="Courier New" panose="02070309020205020404" pitchFamily="49" charset="0"/>
              </a:rPr>
              <a:t>()</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        .map(s -&gt; </a:t>
            </a:r>
            <a:r>
              <a:rPr lang="en-US" altLang="en-US" sz="1500" dirty="0" err="1">
                <a:solidFill>
                  <a:srgbClr val="000000"/>
                </a:solidFill>
                <a:latin typeface="Consolas" panose="020B0609020204030204" pitchFamily="49" charset="0"/>
                <a:cs typeface="Courier New" panose="02070309020205020404" pitchFamily="49" charset="0"/>
              </a:rPr>
              <a:t>s.length</a:t>
            </a:r>
            <a:r>
              <a:rPr lang="en-US" altLang="en-US" sz="1500" dirty="0">
                <a:solidFill>
                  <a:srgbClr val="000000"/>
                </a:solidFill>
                <a:latin typeface="Consolas" panose="020B0609020204030204" pitchFamily="49" charset="0"/>
                <a:cs typeface="Courier New" panose="02070309020205020404" pitchFamily="49" charset="0"/>
              </a:rPr>
              <a:t>())</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        .reduce(</a:t>
            </a:r>
            <a:r>
              <a:rPr lang="en-US" altLang="en-US" sz="1500" dirty="0">
                <a:solidFill>
                  <a:srgbClr val="0000FF"/>
                </a:solidFill>
                <a:latin typeface="Consolas" panose="020B0609020204030204" pitchFamily="49" charset="0"/>
                <a:cs typeface="Courier New" panose="02070309020205020404" pitchFamily="49" charset="0"/>
              </a:rPr>
              <a:t>1</a:t>
            </a:r>
            <a:r>
              <a:rPr lang="en-US" altLang="en-US" sz="1500" dirty="0">
                <a:solidFill>
                  <a:srgbClr val="000000"/>
                </a:solidFill>
                <a:latin typeface="Consolas" panose="020B0609020204030204" pitchFamily="49" charset="0"/>
                <a:cs typeface="Courier New" panose="02070309020205020404" pitchFamily="49" charset="0"/>
              </a:rPr>
              <a:t>, Integer::</a:t>
            </a:r>
            <a:r>
              <a:rPr lang="en-US" altLang="en-US" sz="1500" i="1" dirty="0">
                <a:solidFill>
                  <a:srgbClr val="000000"/>
                </a:solidFill>
                <a:latin typeface="Consolas" panose="020B0609020204030204" pitchFamily="49" charset="0"/>
                <a:cs typeface="Courier New" panose="02070309020205020404" pitchFamily="49" charset="0"/>
              </a:rPr>
              <a:t>min</a:t>
            </a:r>
            <a:r>
              <a:rPr lang="en-US" altLang="en-US" sz="1500" dirty="0">
                <a:solidFill>
                  <a:srgbClr val="000000"/>
                </a:solidFill>
                <a:latin typeface="Consolas" panose="020B0609020204030204" pitchFamily="49" charset="0"/>
                <a:cs typeface="Courier New" panose="02070309020205020404" pitchFamily="49" charset="0"/>
              </a:rPr>
              <a:t>));</a:t>
            </a:r>
            <a:endParaRPr lang="en-US" altLang="en-US" sz="3600" dirty="0">
              <a:latin typeface="Consolas" panose="020B0609020204030204" pitchFamily="49" charset="0"/>
            </a:endParaRPr>
          </a:p>
        </p:txBody>
      </p:sp>
    </p:spTree>
    <p:extLst>
      <p:ext uri="{BB962C8B-B14F-4D97-AF65-F5344CB8AC3E}">
        <p14:creationId xmlns:p14="http://schemas.microsoft.com/office/powerpoint/2010/main" val="389941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Java: </a:t>
            </a:r>
            <a:r>
              <a:rPr lang="en-US" dirty="0" err="1"/>
              <a:t>FlatMap</a:t>
            </a:r>
            <a:endParaRPr lang="en-US" dirty="0"/>
          </a:p>
        </p:txBody>
      </p:sp>
      <p:sp>
        <p:nvSpPr>
          <p:cNvPr id="5" name="Content Placeholder 4"/>
          <p:cNvSpPr>
            <a:spLocks noGrp="1"/>
          </p:cNvSpPr>
          <p:nvPr>
            <p:ph idx="4294967295"/>
          </p:nvPr>
        </p:nvSpPr>
        <p:spPr>
          <a:xfrm>
            <a:off x="323527" y="786971"/>
            <a:ext cx="8612299" cy="3262312"/>
          </a:xfrm>
        </p:spPr>
        <p:txBody>
          <a:bodyPr>
            <a:normAutofit/>
          </a:bodyPr>
          <a:lstStyle/>
          <a:p>
            <a:r>
              <a:rPr lang="en-US" sz="1800" dirty="0"/>
              <a:t>This is a combination of applying a “map” function, then flattening the result by one level.</a:t>
            </a:r>
          </a:p>
          <a:p>
            <a:r>
              <a:rPr lang="en-US" sz="1800" dirty="0"/>
              <a:t>Effect of </a:t>
            </a:r>
            <a:r>
              <a:rPr lang="en-US" sz="1800" dirty="0" err="1"/>
              <a:t>FlatMap</a:t>
            </a:r>
            <a:r>
              <a:rPr lang="en-US" sz="1800" dirty="0"/>
              <a:t> on stream </a:t>
            </a:r>
            <a:r>
              <a:rPr lang="en-US" sz="1800" b="1" dirty="0"/>
              <a:t>structure</a:t>
            </a:r>
            <a:r>
              <a:rPr lang="en-US" sz="1800" dirty="0"/>
              <a:t>:</a:t>
            </a:r>
          </a:p>
          <a:p>
            <a:endParaRPr lang="en-US" sz="1800" dirty="0"/>
          </a:p>
          <a:p>
            <a:endParaRPr lang="en-US" sz="1800" dirty="0"/>
          </a:p>
          <a:p>
            <a:endParaRPr lang="en-US" sz="1800" dirty="0"/>
          </a:p>
          <a:p>
            <a:endParaRPr lang="en-US" sz="1800" dirty="0"/>
          </a:p>
          <a:p>
            <a:endParaRPr lang="en-US" sz="1800" dirty="0"/>
          </a:p>
          <a:p>
            <a:r>
              <a:rPr lang="en-US" sz="1800" dirty="0"/>
              <a:t>Effect of </a:t>
            </a:r>
            <a:r>
              <a:rPr lang="en-US" sz="1800" dirty="0" err="1"/>
              <a:t>FlatMap</a:t>
            </a:r>
            <a:r>
              <a:rPr lang="en-US" sz="1800" dirty="0"/>
              <a:t> on stream data:</a:t>
            </a:r>
          </a:p>
        </p:txBody>
      </p:sp>
      <p:sp>
        <p:nvSpPr>
          <p:cNvPr id="8" name="Slide Number Placeholder 7"/>
          <p:cNvSpPr>
            <a:spLocks noGrp="1"/>
          </p:cNvSpPr>
          <p:nvPr>
            <p:ph type="sldNum" sz="quarter" idx="12"/>
          </p:nvPr>
        </p:nvSpPr>
        <p:spPr/>
        <p:txBody>
          <a:bodyPr/>
          <a:lstStyle/>
          <a:p>
            <a:endParaRPr lang="en-US" dirty="0"/>
          </a:p>
        </p:txBody>
      </p:sp>
      <p:sp>
        <p:nvSpPr>
          <p:cNvPr id="6" name="Rectangle 3"/>
          <p:cNvSpPr>
            <a:spLocks noChangeArrowheads="1"/>
          </p:cNvSpPr>
          <p:nvPr/>
        </p:nvSpPr>
        <p:spPr bwMode="auto">
          <a:xfrm>
            <a:off x="827584" y="1789280"/>
            <a:ext cx="6678110" cy="1165686"/>
          </a:xfrm>
          <a:prstGeom prst="rect">
            <a:avLst/>
          </a:prstGeom>
          <a:solidFill>
            <a:srgbClr val="F7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57132" numCol="1" anchor="ctr" anchorCtr="0" compatLnSpc="1">
            <a:prstTxWarp prst="textNoShape">
              <a:avLst/>
            </a:prstTxWarp>
            <a:spAutoFit/>
          </a:bodyPr>
          <a:lstStyle/>
          <a:p>
            <a:pPr marL="342900" indent="-342900" defTabSz="685800" eaLnBrk="0" fontAlgn="base" hangingPunct="0">
              <a:spcBef>
                <a:spcPct val="0"/>
              </a:spcBef>
              <a:spcAft>
                <a:spcPct val="0"/>
              </a:spcAft>
              <a:buFont typeface="Arial" panose="020B0604020202020204" pitchFamily="34" charset="0"/>
              <a:buChar char="•"/>
            </a:pPr>
            <a:r>
              <a:rPr lang="en-US" altLang="en-US" dirty="0">
                <a:solidFill>
                  <a:srgbClr val="000000"/>
                </a:solidFill>
                <a:latin typeface="Consolas" panose="020B0609020204030204" pitchFamily="49" charset="0"/>
              </a:rPr>
              <a:t>Stream</a:t>
            </a:r>
            <a:r>
              <a:rPr lang="en-US" altLang="en-US" dirty="0">
                <a:solidFill>
                  <a:srgbClr val="A67F59"/>
                </a:solidFill>
                <a:latin typeface="Consolas" panose="020B0609020204030204" pitchFamily="49" charset="0"/>
              </a:rPr>
              <a:t>&lt;</a:t>
            </a:r>
            <a:r>
              <a:rPr lang="en-US" altLang="en-US" dirty="0">
                <a:solidFill>
                  <a:srgbClr val="000000"/>
                </a:solidFill>
                <a:latin typeface="Consolas" panose="020B0609020204030204" pitchFamily="49" charset="0"/>
              </a:rPr>
              <a:t>String</a:t>
            </a:r>
            <a:r>
              <a:rPr lang="en-US" altLang="en-US" dirty="0">
                <a:solidFill>
                  <a:srgbClr val="999999"/>
                </a:solidFill>
                <a:latin typeface="Consolas" panose="020B0609020204030204" pitchFamily="49" charset="0"/>
              </a:rPr>
              <a:t>[]</a:t>
            </a:r>
            <a:r>
              <a:rPr lang="en-US" altLang="en-US" dirty="0">
                <a:solidFill>
                  <a:srgbClr val="A67F59"/>
                </a:solidFill>
                <a:latin typeface="Consolas" panose="020B0609020204030204" pitchFamily="49" charset="0"/>
              </a:rPr>
              <a:t>&gt;</a:t>
            </a:r>
            <a:r>
              <a:rPr lang="en-US" altLang="en-US" dirty="0">
                <a:solidFill>
                  <a:srgbClr val="000000"/>
                </a:solidFill>
                <a:latin typeface="Consolas" panose="020B0609020204030204" pitchFamily="49" charset="0"/>
              </a:rPr>
              <a:t> </a:t>
            </a:r>
            <a:r>
              <a:rPr lang="en-US" altLang="en-US" dirty="0">
                <a:solidFill>
                  <a:srgbClr val="A67F59"/>
                </a:solidFill>
                <a:latin typeface="Consolas" panose="020B0609020204030204" pitchFamily="49" charset="0"/>
              </a:rPr>
              <a:t>-&gt;</a:t>
            </a:r>
            <a:r>
              <a:rPr lang="en-US" altLang="en-US" dirty="0">
                <a:solidFill>
                  <a:srgbClr val="000000"/>
                </a:solidFill>
                <a:latin typeface="Consolas" panose="020B0609020204030204" pitchFamily="49" charset="0"/>
              </a:rPr>
              <a:t> </a:t>
            </a:r>
            <a:r>
              <a:rPr lang="en-US" altLang="en-US" dirty="0" err="1">
                <a:solidFill>
                  <a:srgbClr val="000000"/>
                </a:solidFill>
                <a:latin typeface="Consolas" panose="020B0609020204030204" pitchFamily="49" charset="0"/>
              </a:rPr>
              <a:t>flatMap</a:t>
            </a:r>
            <a:r>
              <a:rPr lang="en-US" altLang="en-US" dirty="0">
                <a:solidFill>
                  <a:srgbClr val="000000"/>
                </a:solidFill>
                <a:latin typeface="Consolas" panose="020B0609020204030204" pitchFamily="49" charset="0"/>
              </a:rPr>
              <a:t> </a:t>
            </a:r>
            <a:r>
              <a:rPr lang="en-US" altLang="en-US" dirty="0">
                <a:solidFill>
                  <a:srgbClr val="A67F59"/>
                </a:solidFill>
                <a:latin typeface="Consolas" panose="020B0609020204030204" pitchFamily="49" charset="0"/>
              </a:rPr>
              <a:t>-&gt;</a:t>
            </a:r>
            <a:r>
              <a:rPr lang="en-US" altLang="en-US" dirty="0">
                <a:solidFill>
                  <a:srgbClr val="000000"/>
                </a:solidFill>
                <a:latin typeface="Consolas" panose="020B0609020204030204" pitchFamily="49" charset="0"/>
              </a:rPr>
              <a:t> Stream</a:t>
            </a:r>
            <a:r>
              <a:rPr lang="en-US" altLang="en-US" dirty="0">
                <a:solidFill>
                  <a:srgbClr val="A67F59"/>
                </a:solidFill>
                <a:latin typeface="Consolas" panose="020B0609020204030204" pitchFamily="49" charset="0"/>
              </a:rPr>
              <a:t>&lt;</a:t>
            </a:r>
            <a:r>
              <a:rPr lang="en-US" altLang="en-US" dirty="0">
                <a:solidFill>
                  <a:srgbClr val="000000"/>
                </a:solidFill>
                <a:latin typeface="Consolas" panose="020B0609020204030204" pitchFamily="49" charset="0"/>
              </a:rPr>
              <a:t>String</a:t>
            </a:r>
            <a:r>
              <a:rPr lang="en-US" altLang="en-US" dirty="0">
                <a:solidFill>
                  <a:srgbClr val="A67F59"/>
                </a:solidFill>
                <a:latin typeface="Consolas" panose="020B0609020204030204" pitchFamily="49" charset="0"/>
              </a:rPr>
              <a:t>&gt;</a:t>
            </a:r>
            <a:r>
              <a:rPr lang="en-US" altLang="en-US" dirty="0">
                <a:solidFill>
                  <a:srgbClr val="000000"/>
                </a:solidFill>
                <a:latin typeface="Consolas" panose="020B0609020204030204" pitchFamily="49" charset="0"/>
              </a:rPr>
              <a:t> </a:t>
            </a:r>
          </a:p>
          <a:p>
            <a:pPr marL="342900" indent="-342900" defTabSz="685800" eaLnBrk="0" fontAlgn="base" hangingPunct="0">
              <a:spcBef>
                <a:spcPct val="0"/>
              </a:spcBef>
              <a:spcAft>
                <a:spcPct val="0"/>
              </a:spcAft>
              <a:buFont typeface="Arial" panose="020B0604020202020204" pitchFamily="34" charset="0"/>
              <a:buChar char="•"/>
            </a:pPr>
            <a:r>
              <a:rPr lang="en-US" altLang="en-US" dirty="0">
                <a:solidFill>
                  <a:srgbClr val="000000"/>
                </a:solidFill>
                <a:latin typeface="Consolas" panose="020B0609020204030204" pitchFamily="49" charset="0"/>
              </a:rPr>
              <a:t>Stream</a:t>
            </a:r>
            <a:r>
              <a:rPr lang="en-US" altLang="en-US" dirty="0">
                <a:solidFill>
                  <a:srgbClr val="A67F59"/>
                </a:solidFill>
                <a:latin typeface="Consolas" panose="020B0609020204030204" pitchFamily="49" charset="0"/>
              </a:rPr>
              <a:t>&lt;</a:t>
            </a:r>
            <a:r>
              <a:rPr lang="en-US" altLang="en-US" dirty="0">
                <a:solidFill>
                  <a:srgbClr val="000000"/>
                </a:solidFill>
                <a:latin typeface="Consolas" panose="020B0609020204030204" pitchFamily="49" charset="0"/>
              </a:rPr>
              <a:t>Set</a:t>
            </a:r>
            <a:r>
              <a:rPr lang="en-US" altLang="en-US" dirty="0">
                <a:solidFill>
                  <a:srgbClr val="A67F59"/>
                </a:solidFill>
                <a:latin typeface="Consolas" panose="020B0609020204030204" pitchFamily="49" charset="0"/>
              </a:rPr>
              <a:t>&lt;</a:t>
            </a:r>
            <a:r>
              <a:rPr lang="en-US" altLang="en-US" dirty="0">
                <a:solidFill>
                  <a:srgbClr val="000000"/>
                </a:solidFill>
                <a:latin typeface="Consolas" panose="020B0609020204030204" pitchFamily="49" charset="0"/>
              </a:rPr>
              <a:t>String</a:t>
            </a:r>
            <a:r>
              <a:rPr lang="en-US" altLang="en-US" dirty="0">
                <a:solidFill>
                  <a:srgbClr val="A67F59"/>
                </a:solidFill>
                <a:latin typeface="Consolas" panose="020B0609020204030204" pitchFamily="49" charset="0"/>
              </a:rPr>
              <a:t>&gt;&gt;</a:t>
            </a:r>
            <a:r>
              <a:rPr lang="en-US" altLang="en-US" dirty="0">
                <a:solidFill>
                  <a:srgbClr val="000000"/>
                </a:solidFill>
                <a:latin typeface="Consolas" panose="020B0609020204030204" pitchFamily="49" charset="0"/>
              </a:rPr>
              <a:t> </a:t>
            </a:r>
            <a:r>
              <a:rPr lang="en-US" altLang="en-US" dirty="0">
                <a:solidFill>
                  <a:srgbClr val="A67F59"/>
                </a:solidFill>
                <a:latin typeface="Consolas" panose="020B0609020204030204" pitchFamily="49" charset="0"/>
              </a:rPr>
              <a:t>-&gt;</a:t>
            </a:r>
            <a:r>
              <a:rPr lang="en-US" altLang="en-US" dirty="0">
                <a:solidFill>
                  <a:srgbClr val="000000"/>
                </a:solidFill>
                <a:latin typeface="Consolas" panose="020B0609020204030204" pitchFamily="49" charset="0"/>
              </a:rPr>
              <a:t> </a:t>
            </a:r>
            <a:r>
              <a:rPr lang="en-US" altLang="en-US" dirty="0" err="1">
                <a:solidFill>
                  <a:srgbClr val="000000"/>
                </a:solidFill>
                <a:latin typeface="Consolas" panose="020B0609020204030204" pitchFamily="49" charset="0"/>
              </a:rPr>
              <a:t>flatMap</a:t>
            </a:r>
            <a:r>
              <a:rPr lang="en-US" altLang="en-US" dirty="0">
                <a:solidFill>
                  <a:srgbClr val="000000"/>
                </a:solidFill>
                <a:latin typeface="Consolas" panose="020B0609020204030204" pitchFamily="49" charset="0"/>
              </a:rPr>
              <a:t> </a:t>
            </a:r>
            <a:r>
              <a:rPr lang="en-US" altLang="en-US" dirty="0">
                <a:solidFill>
                  <a:srgbClr val="A67F59"/>
                </a:solidFill>
                <a:latin typeface="Consolas" panose="020B0609020204030204" pitchFamily="49" charset="0"/>
              </a:rPr>
              <a:t>-&gt;</a:t>
            </a:r>
            <a:r>
              <a:rPr lang="en-US" altLang="en-US" dirty="0">
                <a:solidFill>
                  <a:srgbClr val="000000"/>
                </a:solidFill>
                <a:latin typeface="Consolas" panose="020B0609020204030204" pitchFamily="49" charset="0"/>
              </a:rPr>
              <a:t> Stream</a:t>
            </a:r>
            <a:r>
              <a:rPr lang="en-US" altLang="en-US" dirty="0">
                <a:solidFill>
                  <a:srgbClr val="A67F59"/>
                </a:solidFill>
                <a:latin typeface="Consolas" panose="020B0609020204030204" pitchFamily="49" charset="0"/>
              </a:rPr>
              <a:t>&lt;</a:t>
            </a:r>
            <a:r>
              <a:rPr lang="en-US" altLang="en-US" dirty="0">
                <a:solidFill>
                  <a:srgbClr val="000000"/>
                </a:solidFill>
                <a:latin typeface="Consolas" panose="020B0609020204030204" pitchFamily="49" charset="0"/>
              </a:rPr>
              <a:t>String</a:t>
            </a:r>
            <a:r>
              <a:rPr lang="en-US" altLang="en-US" dirty="0">
                <a:solidFill>
                  <a:srgbClr val="A67F59"/>
                </a:solidFill>
                <a:latin typeface="Consolas" panose="020B0609020204030204" pitchFamily="49" charset="0"/>
              </a:rPr>
              <a:t>&gt;</a:t>
            </a:r>
            <a:r>
              <a:rPr lang="en-US" altLang="en-US" dirty="0">
                <a:solidFill>
                  <a:srgbClr val="000000"/>
                </a:solidFill>
                <a:latin typeface="Consolas" panose="020B0609020204030204" pitchFamily="49" charset="0"/>
              </a:rPr>
              <a:t> </a:t>
            </a:r>
          </a:p>
          <a:p>
            <a:pPr marL="342900" indent="-342900" defTabSz="685800" eaLnBrk="0" fontAlgn="base" hangingPunct="0">
              <a:spcBef>
                <a:spcPct val="0"/>
              </a:spcBef>
              <a:spcAft>
                <a:spcPct val="0"/>
              </a:spcAft>
              <a:buFont typeface="Arial" panose="020B0604020202020204" pitchFamily="34" charset="0"/>
              <a:buChar char="•"/>
            </a:pPr>
            <a:r>
              <a:rPr lang="en-US" altLang="en-US" dirty="0">
                <a:solidFill>
                  <a:srgbClr val="000000"/>
                </a:solidFill>
                <a:latin typeface="Consolas" panose="020B0609020204030204" pitchFamily="49" charset="0"/>
              </a:rPr>
              <a:t>Stream</a:t>
            </a:r>
            <a:r>
              <a:rPr lang="en-US" altLang="en-US" dirty="0">
                <a:solidFill>
                  <a:srgbClr val="A67F59"/>
                </a:solidFill>
                <a:latin typeface="Consolas" panose="020B0609020204030204" pitchFamily="49" charset="0"/>
              </a:rPr>
              <a:t>&lt;</a:t>
            </a:r>
            <a:r>
              <a:rPr lang="en-US" altLang="en-US" dirty="0">
                <a:solidFill>
                  <a:srgbClr val="000000"/>
                </a:solidFill>
                <a:latin typeface="Consolas" panose="020B0609020204030204" pitchFamily="49" charset="0"/>
              </a:rPr>
              <a:t>List</a:t>
            </a:r>
            <a:r>
              <a:rPr lang="en-US" altLang="en-US" dirty="0">
                <a:solidFill>
                  <a:srgbClr val="A67F59"/>
                </a:solidFill>
                <a:latin typeface="Consolas" panose="020B0609020204030204" pitchFamily="49" charset="0"/>
              </a:rPr>
              <a:t>&lt;</a:t>
            </a:r>
            <a:r>
              <a:rPr lang="en-US" altLang="en-US" dirty="0">
                <a:solidFill>
                  <a:srgbClr val="000000"/>
                </a:solidFill>
                <a:latin typeface="Consolas" panose="020B0609020204030204" pitchFamily="49" charset="0"/>
              </a:rPr>
              <a:t>String</a:t>
            </a:r>
            <a:r>
              <a:rPr lang="en-US" altLang="en-US" dirty="0">
                <a:solidFill>
                  <a:srgbClr val="A67F59"/>
                </a:solidFill>
                <a:latin typeface="Consolas" panose="020B0609020204030204" pitchFamily="49" charset="0"/>
              </a:rPr>
              <a:t>&gt;&gt;</a:t>
            </a:r>
            <a:r>
              <a:rPr lang="en-US" altLang="en-US" dirty="0">
                <a:solidFill>
                  <a:srgbClr val="000000"/>
                </a:solidFill>
                <a:latin typeface="Consolas" panose="020B0609020204030204" pitchFamily="49" charset="0"/>
              </a:rPr>
              <a:t> </a:t>
            </a:r>
            <a:r>
              <a:rPr lang="en-US" altLang="en-US" dirty="0">
                <a:solidFill>
                  <a:srgbClr val="A67F59"/>
                </a:solidFill>
                <a:latin typeface="Consolas" panose="020B0609020204030204" pitchFamily="49" charset="0"/>
              </a:rPr>
              <a:t>-&gt;</a:t>
            </a:r>
            <a:r>
              <a:rPr lang="en-US" altLang="en-US" dirty="0">
                <a:solidFill>
                  <a:srgbClr val="000000"/>
                </a:solidFill>
                <a:latin typeface="Consolas" panose="020B0609020204030204" pitchFamily="49" charset="0"/>
              </a:rPr>
              <a:t> </a:t>
            </a:r>
            <a:r>
              <a:rPr lang="en-US" altLang="en-US" dirty="0" err="1">
                <a:solidFill>
                  <a:srgbClr val="000000"/>
                </a:solidFill>
                <a:latin typeface="Consolas" panose="020B0609020204030204" pitchFamily="49" charset="0"/>
              </a:rPr>
              <a:t>flatMap</a:t>
            </a:r>
            <a:r>
              <a:rPr lang="en-US" altLang="en-US" dirty="0">
                <a:solidFill>
                  <a:srgbClr val="000000"/>
                </a:solidFill>
                <a:latin typeface="Consolas" panose="020B0609020204030204" pitchFamily="49" charset="0"/>
              </a:rPr>
              <a:t> </a:t>
            </a:r>
            <a:r>
              <a:rPr lang="en-US" altLang="en-US" dirty="0">
                <a:solidFill>
                  <a:srgbClr val="A67F59"/>
                </a:solidFill>
                <a:latin typeface="Consolas" panose="020B0609020204030204" pitchFamily="49" charset="0"/>
              </a:rPr>
              <a:t>-&gt;</a:t>
            </a:r>
            <a:r>
              <a:rPr lang="en-US" altLang="en-US" dirty="0">
                <a:solidFill>
                  <a:srgbClr val="000000"/>
                </a:solidFill>
                <a:latin typeface="Consolas" panose="020B0609020204030204" pitchFamily="49" charset="0"/>
              </a:rPr>
              <a:t> Stream</a:t>
            </a:r>
            <a:r>
              <a:rPr lang="en-US" altLang="en-US" dirty="0">
                <a:solidFill>
                  <a:srgbClr val="A67F59"/>
                </a:solidFill>
                <a:latin typeface="Consolas" panose="020B0609020204030204" pitchFamily="49" charset="0"/>
              </a:rPr>
              <a:t>&lt;</a:t>
            </a:r>
            <a:r>
              <a:rPr lang="en-US" altLang="en-US" dirty="0">
                <a:solidFill>
                  <a:srgbClr val="000000"/>
                </a:solidFill>
                <a:latin typeface="Consolas" panose="020B0609020204030204" pitchFamily="49" charset="0"/>
              </a:rPr>
              <a:t>String</a:t>
            </a:r>
            <a:r>
              <a:rPr lang="en-US" altLang="en-US" dirty="0">
                <a:solidFill>
                  <a:srgbClr val="A67F59"/>
                </a:solidFill>
                <a:latin typeface="Consolas" panose="020B0609020204030204" pitchFamily="49" charset="0"/>
              </a:rPr>
              <a:t>&gt;</a:t>
            </a:r>
            <a:r>
              <a:rPr lang="en-US" altLang="en-US" dirty="0">
                <a:solidFill>
                  <a:srgbClr val="000000"/>
                </a:solidFill>
                <a:latin typeface="Consolas" panose="020B0609020204030204" pitchFamily="49" charset="0"/>
              </a:rPr>
              <a:t> </a:t>
            </a:r>
          </a:p>
          <a:p>
            <a:pPr marL="342900" indent="-342900" defTabSz="685800" eaLnBrk="0" fontAlgn="base" hangingPunct="0">
              <a:spcBef>
                <a:spcPct val="0"/>
              </a:spcBef>
              <a:spcAft>
                <a:spcPct val="0"/>
              </a:spcAft>
              <a:buFont typeface="Arial" panose="020B0604020202020204" pitchFamily="34" charset="0"/>
              <a:buChar char="•"/>
            </a:pPr>
            <a:r>
              <a:rPr lang="en-US" altLang="en-US" dirty="0">
                <a:solidFill>
                  <a:srgbClr val="000000"/>
                </a:solidFill>
                <a:latin typeface="Consolas" panose="020B0609020204030204" pitchFamily="49" charset="0"/>
              </a:rPr>
              <a:t>Stream</a:t>
            </a:r>
            <a:r>
              <a:rPr lang="en-US" altLang="en-US" dirty="0">
                <a:solidFill>
                  <a:srgbClr val="A67F59"/>
                </a:solidFill>
                <a:latin typeface="Consolas" panose="020B0609020204030204" pitchFamily="49" charset="0"/>
              </a:rPr>
              <a:t>&lt;</a:t>
            </a:r>
            <a:r>
              <a:rPr lang="en-US" altLang="en-US" dirty="0">
                <a:solidFill>
                  <a:srgbClr val="000000"/>
                </a:solidFill>
                <a:latin typeface="Consolas" panose="020B0609020204030204" pitchFamily="49" charset="0"/>
              </a:rPr>
              <a:t>List</a:t>
            </a:r>
            <a:r>
              <a:rPr lang="en-US" altLang="en-US" dirty="0">
                <a:solidFill>
                  <a:srgbClr val="A67F59"/>
                </a:solidFill>
                <a:latin typeface="Consolas" panose="020B0609020204030204" pitchFamily="49" charset="0"/>
              </a:rPr>
              <a:t>&lt;</a:t>
            </a:r>
            <a:r>
              <a:rPr lang="en-US" altLang="en-US" dirty="0">
                <a:solidFill>
                  <a:srgbClr val="000000"/>
                </a:solidFill>
                <a:latin typeface="Consolas" panose="020B0609020204030204" pitchFamily="49" charset="0"/>
              </a:rPr>
              <a:t>Object</a:t>
            </a:r>
            <a:r>
              <a:rPr lang="en-US" altLang="en-US" dirty="0">
                <a:solidFill>
                  <a:srgbClr val="A67F59"/>
                </a:solidFill>
                <a:latin typeface="Consolas" panose="020B0609020204030204" pitchFamily="49" charset="0"/>
              </a:rPr>
              <a:t>&gt;&gt;</a:t>
            </a:r>
            <a:r>
              <a:rPr lang="en-US" altLang="en-US" dirty="0">
                <a:solidFill>
                  <a:srgbClr val="000000"/>
                </a:solidFill>
                <a:latin typeface="Consolas" panose="020B0609020204030204" pitchFamily="49" charset="0"/>
              </a:rPr>
              <a:t> </a:t>
            </a:r>
            <a:r>
              <a:rPr lang="en-US" altLang="en-US" dirty="0">
                <a:solidFill>
                  <a:srgbClr val="A67F59"/>
                </a:solidFill>
                <a:latin typeface="Consolas" panose="020B0609020204030204" pitchFamily="49" charset="0"/>
              </a:rPr>
              <a:t>-&gt;</a:t>
            </a:r>
            <a:r>
              <a:rPr lang="en-US" altLang="en-US" dirty="0">
                <a:solidFill>
                  <a:srgbClr val="000000"/>
                </a:solidFill>
                <a:latin typeface="Consolas" panose="020B0609020204030204" pitchFamily="49" charset="0"/>
              </a:rPr>
              <a:t> </a:t>
            </a:r>
            <a:r>
              <a:rPr lang="en-US" altLang="en-US" dirty="0" err="1">
                <a:solidFill>
                  <a:srgbClr val="000000"/>
                </a:solidFill>
                <a:latin typeface="Consolas" panose="020B0609020204030204" pitchFamily="49" charset="0"/>
              </a:rPr>
              <a:t>flatMap</a:t>
            </a:r>
            <a:r>
              <a:rPr lang="en-US" altLang="en-US" dirty="0">
                <a:solidFill>
                  <a:srgbClr val="000000"/>
                </a:solidFill>
                <a:latin typeface="Consolas" panose="020B0609020204030204" pitchFamily="49" charset="0"/>
              </a:rPr>
              <a:t> </a:t>
            </a:r>
            <a:r>
              <a:rPr lang="en-US" altLang="en-US" dirty="0">
                <a:solidFill>
                  <a:srgbClr val="A67F59"/>
                </a:solidFill>
                <a:latin typeface="Consolas" panose="020B0609020204030204" pitchFamily="49" charset="0"/>
              </a:rPr>
              <a:t>-&gt;</a:t>
            </a:r>
            <a:r>
              <a:rPr lang="en-US" altLang="en-US" dirty="0">
                <a:solidFill>
                  <a:srgbClr val="000000"/>
                </a:solidFill>
                <a:latin typeface="Consolas" panose="020B0609020204030204" pitchFamily="49" charset="0"/>
              </a:rPr>
              <a:t> Stream</a:t>
            </a:r>
            <a:r>
              <a:rPr lang="en-US" altLang="en-US" dirty="0">
                <a:solidFill>
                  <a:srgbClr val="A67F59"/>
                </a:solidFill>
                <a:latin typeface="Consolas" panose="020B0609020204030204" pitchFamily="49" charset="0"/>
              </a:rPr>
              <a:t>&lt;</a:t>
            </a:r>
            <a:r>
              <a:rPr lang="en-US" altLang="en-US" dirty="0">
                <a:solidFill>
                  <a:srgbClr val="000000"/>
                </a:solidFill>
                <a:latin typeface="Consolas" panose="020B0609020204030204" pitchFamily="49" charset="0"/>
              </a:rPr>
              <a:t>Object</a:t>
            </a:r>
            <a:r>
              <a:rPr lang="en-US" altLang="en-US" dirty="0">
                <a:solidFill>
                  <a:srgbClr val="A67F59"/>
                </a:solidFill>
                <a:latin typeface="Consolas" panose="020B0609020204030204" pitchFamily="49" charset="0"/>
              </a:rPr>
              <a:t>&gt;</a:t>
            </a:r>
            <a:r>
              <a:rPr lang="en-US" altLang="en-US" sz="825" dirty="0">
                <a:latin typeface="Consolas" panose="020B0609020204030204" pitchFamily="49" charset="0"/>
              </a:rPr>
              <a:t> </a:t>
            </a:r>
            <a:endParaRPr lang="en-US" altLang="en-US" sz="3600" dirty="0">
              <a:latin typeface="Consolas" panose="020B0609020204030204" pitchFamily="49" charset="0"/>
            </a:endParaRPr>
          </a:p>
        </p:txBody>
      </p:sp>
      <p:sp>
        <p:nvSpPr>
          <p:cNvPr id="7" name="Rectangle 4"/>
          <p:cNvSpPr>
            <a:spLocks noChangeArrowheads="1"/>
          </p:cNvSpPr>
          <p:nvPr/>
        </p:nvSpPr>
        <p:spPr bwMode="auto">
          <a:xfrm>
            <a:off x="683568" y="3789605"/>
            <a:ext cx="8252259" cy="519355"/>
          </a:xfrm>
          <a:prstGeom prst="rect">
            <a:avLst/>
          </a:prstGeom>
          <a:solidFill>
            <a:srgbClr val="F7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57132" numCol="1" anchor="ctr" anchorCtr="0" compatLnSpc="1">
            <a:prstTxWarp prst="textNoShape">
              <a:avLst/>
            </a:prstTxWarp>
            <a:spAutoFit/>
          </a:bodyPr>
          <a:lstStyle/>
          <a:p>
            <a:pPr marL="257175" indent="-257175" defTabSz="685800" eaLnBrk="0" fontAlgn="base" hangingPunct="0">
              <a:spcBef>
                <a:spcPct val="0"/>
              </a:spcBef>
              <a:spcAft>
                <a:spcPct val="0"/>
              </a:spcAft>
              <a:buFont typeface="Arial" panose="020B0604020202020204" pitchFamily="34" charset="0"/>
              <a:buChar char="•"/>
            </a:pPr>
            <a:r>
              <a:rPr lang="en-US" altLang="en-US" sz="1500" dirty="0">
                <a:solidFill>
                  <a:srgbClr val="333333"/>
                </a:solidFill>
                <a:latin typeface="Consolas" panose="020B0609020204030204" pitchFamily="49" charset="0"/>
              </a:rPr>
              <a:t>{ {1,2}, {3,4}, {5,6} } -&gt; </a:t>
            </a:r>
            <a:r>
              <a:rPr lang="en-US" altLang="en-US" sz="1500" dirty="0" err="1">
                <a:solidFill>
                  <a:srgbClr val="333333"/>
                </a:solidFill>
                <a:latin typeface="Consolas" panose="020B0609020204030204" pitchFamily="49" charset="0"/>
              </a:rPr>
              <a:t>flatMap</a:t>
            </a:r>
            <a:r>
              <a:rPr lang="en-US" altLang="en-US" sz="1500" dirty="0">
                <a:solidFill>
                  <a:srgbClr val="333333"/>
                </a:solidFill>
                <a:latin typeface="Consolas" panose="020B0609020204030204" pitchFamily="49" charset="0"/>
              </a:rPr>
              <a:t> -&gt; {1,2,3,4,5,6} </a:t>
            </a:r>
          </a:p>
          <a:p>
            <a:pPr marL="257175" indent="-257175" defTabSz="685800" eaLnBrk="0" fontAlgn="base" hangingPunct="0">
              <a:spcBef>
                <a:spcPct val="0"/>
              </a:spcBef>
              <a:spcAft>
                <a:spcPct val="0"/>
              </a:spcAft>
              <a:buFont typeface="Arial" panose="020B0604020202020204" pitchFamily="34" charset="0"/>
              <a:buChar char="•"/>
            </a:pPr>
            <a:r>
              <a:rPr lang="en-US" altLang="en-US" sz="1500" dirty="0">
                <a:solidFill>
                  <a:srgbClr val="333333"/>
                </a:solidFill>
                <a:latin typeface="Consolas" panose="020B0609020204030204" pitchFamily="49" charset="0"/>
              </a:rPr>
              <a:t>{ {'</a:t>
            </a:r>
            <a:r>
              <a:rPr lang="en-US" altLang="en-US" sz="1500" dirty="0" err="1">
                <a:solidFill>
                  <a:srgbClr val="333333"/>
                </a:solidFill>
                <a:latin typeface="Consolas" panose="020B0609020204030204" pitchFamily="49" charset="0"/>
              </a:rPr>
              <a:t>a','b</a:t>
            </a:r>
            <a:r>
              <a:rPr lang="en-US" altLang="en-US" sz="1500" dirty="0">
                <a:solidFill>
                  <a:srgbClr val="333333"/>
                </a:solidFill>
                <a:latin typeface="Consolas" panose="020B0609020204030204" pitchFamily="49" charset="0"/>
              </a:rPr>
              <a:t>'}, {'</a:t>
            </a:r>
            <a:r>
              <a:rPr lang="en-US" altLang="en-US" sz="1500" dirty="0" err="1">
                <a:solidFill>
                  <a:srgbClr val="333333"/>
                </a:solidFill>
                <a:latin typeface="Consolas" panose="020B0609020204030204" pitchFamily="49" charset="0"/>
              </a:rPr>
              <a:t>c','d</a:t>
            </a:r>
            <a:r>
              <a:rPr lang="en-US" altLang="en-US" sz="1500" dirty="0">
                <a:solidFill>
                  <a:srgbClr val="333333"/>
                </a:solidFill>
                <a:latin typeface="Consolas" panose="020B0609020204030204" pitchFamily="49" charset="0"/>
              </a:rPr>
              <a:t>'}, {'</a:t>
            </a:r>
            <a:r>
              <a:rPr lang="en-US" altLang="en-US" sz="1500" dirty="0" err="1">
                <a:solidFill>
                  <a:srgbClr val="333333"/>
                </a:solidFill>
                <a:latin typeface="Consolas" panose="020B0609020204030204" pitchFamily="49" charset="0"/>
              </a:rPr>
              <a:t>e','f</a:t>
            </a:r>
            <a:r>
              <a:rPr lang="en-US" altLang="en-US" sz="1500" dirty="0">
                <a:solidFill>
                  <a:srgbClr val="333333"/>
                </a:solidFill>
                <a:latin typeface="Consolas" panose="020B0609020204030204" pitchFamily="49" charset="0"/>
              </a:rPr>
              <a:t>'} } -&gt; </a:t>
            </a:r>
            <a:r>
              <a:rPr lang="en-US" altLang="en-US" sz="1500" dirty="0" err="1">
                <a:solidFill>
                  <a:srgbClr val="333333"/>
                </a:solidFill>
                <a:latin typeface="Consolas" panose="020B0609020204030204" pitchFamily="49" charset="0"/>
              </a:rPr>
              <a:t>flatMap</a:t>
            </a:r>
            <a:r>
              <a:rPr lang="en-US" altLang="en-US" sz="1500" dirty="0">
                <a:solidFill>
                  <a:srgbClr val="333333"/>
                </a:solidFill>
                <a:latin typeface="Consolas" panose="020B0609020204030204" pitchFamily="49" charset="0"/>
              </a:rPr>
              <a:t> -&gt; {'</a:t>
            </a:r>
            <a:r>
              <a:rPr lang="en-US" altLang="en-US" sz="1500" dirty="0" err="1">
                <a:solidFill>
                  <a:srgbClr val="333333"/>
                </a:solidFill>
                <a:latin typeface="Consolas" panose="020B0609020204030204" pitchFamily="49" charset="0"/>
              </a:rPr>
              <a:t>a','b','c','d','e','f</a:t>
            </a:r>
            <a:r>
              <a:rPr lang="en-US" altLang="en-US" sz="1500" dirty="0">
                <a:solidFill>
                  <a:srgbClr val="333333"/>
                </a:solidFill>
                <a:latin typeface="Consolas" panose="020B0609020204030204" pitchFamily="49" charset="0"/>
              </a:rPr>
              <a:t>'}</a:t>
            </a:r>
            <a:r>
              <a:rPr lang="en-US" altLang="en-US" sz="825" dirty="0">
                <a:latin typeface="Consolas" panose="020B0609020204030204" pitchFamily="49" charset="0"/>
              </a:rPr>
              <a:t> </a:t>
            </a:r>
            <a:endParaRPr lang="en-US" altLang="en-US" sz="3600" dirty="0">
              <a:latin typeface="Consolas" panose="020B0609020204030204" pitchFamily="49" charset="0"/>
            </a:endParaRPr>
          </a:p>
        </p:txBody>
      </p:sp>
    </p:spTree>
    <p:extLst>
      <p:ext uri="{BB962C8B-B14F-4D97-AF65-F5344CB8AC3E}">
        <p14:creationId xmlns:p14="http://schemas.microsoft.com/office/powerpoint/2010/main" val="79339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normAutofit fontScale="90000"/>
          </a:bodyPr>
          <a:lstStyle/>
          <a:p>
            <a:r>
              <a:rPr lang="en-US" altLang="en-US" sz="3600" dirty="0">
                <a:solidFill>
                  <a:schemeClr val="bg1"/>
                </a:solidFill>
              </a:rPr>
              <a:t>Threads in Java</a:t>
            </a:r>
          </a:p>
        </p:txBody>
      </p:sp>
      <p:sp>
        <p:nvSpPr>
          <p:cNvPr id="78851" name="Rectangle 3"/>
          <p:cNvSpPr>
            <a:spLocks noChangeArrowheads="1"/>
          </p:cNvSpPr>
          <p:nvPr/>
        </p:nvSpPr>
        <p:spPr bwMode="auto">
          <a:xfrm>
            <a:off x="1752600" y="1050767"/>
            <a:ext cx="6343650" cy="3495675"/>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1350">
              <a:latin typeface="Times New Roman" pitchFamily="18" charset="0"/>
            </a:endParaRPr>
          </a:p>
        </p:txBody>
      </p:sp>
      <p:sp>
        <p:nvSpPr>
          <p:cNvPr id="17414" name="Text Box 4"/>
          <p:cNvSpPr txBox="1">
            <a:spLocks noChangeArrowheads="1"/>
          </p:cNvSpPr>
          <p:nvPr/>
        </p:nvSpPr>
        <p:spPr bwMode="auto">
          <a:xfrm>
            <a:off x="1933575" y="1200150"/>
            <a:ext cx="6162675"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0"/>
              </a:spcBef>
            </a:pPr>
            <a:r>
              <a:rPr lang="en-US" altLang="en-US" sz="1200" b="1" dirty="0">
                <a:solidFill>
                  <a:srgbClr val="7F0055"/>
                </a:solidFill>
                <a:latin typeface="Courier New" charset="0"/>
              </a:rPr>
              <a:t>public</a:t>
            </a:r>
            <a:r>
              <a:rPr lang="en-US" altLang="en-US" sz="1200" dirty="0">
                <a:solidFill>
                  <a:srgbClr val="000000"/>
                </a:solidFill>
                <a:latin typeface="Courier New" charset="0"/>
              </a:rPr>
              <a:t> </a:t>
            </a:r>
            <a:r>
              <a:rPr lang="en-US" altLang="en-US" sz="1200" b="1" dirty="0">
                <a:solidFill>
                  <a:srgbClr val="7F0055"/>
                </a:solidFill>
                <a:latin typeface="Courier New" charset="0"/>
              </a:rPr>
              <a:t>class</a:t>
            </a:r>
            <a:r>
              <a:rPr lang="en-US" altLang="en-US" sz="1200" dirty="0">
                <a:solidFill>
                  <a:srgbClr val="000000"/>
                </a:solidFill>
                <a:latin typeface="Courier New" charset="0"/>
              </a:rPr>
              <a:t> Thread1 </a:t>
            </a:r>
            <a:r>
              <a:rPr lang="en-US" altLang="en-US" sz="1200" b="1" dirty="0">
                <a:solidFill>
                  <a:srgbClr val="7F0055"/>
                </a:solidFill>
                <a:latin typeface="Courier New" charset="0"/>
              </a:rPr>
              <a:t>extends</a:t>
            </a:r>
            <a:r>
              <a:rPr lang="en-US" altLang="en-US" sz="1200" dirty="0">
                <a:solidFill>
                  <a:srgbClr val="000000"/>
                </a:solidFill>
                <a:latin typeface="Courier New" charset="0"/>
              </a:rPr>
              <a:t> Thread {</a:t>
            </a:r>
            <a:endParaRPr lang="en-US" altLang="en-US" sz="1200" dirty="0">
              <a:latin typeface="Courier New" charset="0"/>
            </a:endParaRPr>
          </a:p>
          <a:p>
            <a:pPr eaLnBrk="1" hangingPunct="1">
              <a:spcBef>
                <a:spcPct val="0"/>
              </a:spcBef>
            </a:pPr>
            <a:endParaRPr lang="en-US" altLang="en-US" sz="1200" dirty="0">
              <a:latin typeface="Courier New" charset="0"/>
            </a:endParaRPr>
          </a:p>
          <a:p>
            <a:pPr eaLnBrk="1" hangingPunct="1">
              <a:spcBef>
                <a:spcPct val="0"/>
              </a:spcBef>
            </a:pPr>
            <a:r>
              <a:rPr lang="en-US" altLang="en-US" sz="1200" dirty="0">
                <a:solidFill>
                  <a:srgbClr val="646464"/>
                </a:solidFill>
                <a:latin typeface="Courier New" charset="0"/>
              </a:rPr>
              <a:t>	@Override</a:t>
            </a:r>
            <a:endParaRPr lang="en-US" altLang="en-US" sz="1200" dirty="0">
              <a:latin typeface="Courier New" charset="0"/>
            </a:endParaRPr>
          </a:p>
          <a:p>
            <a:pPr eaLnBrk="1" hangingPunct="1">
              <a:spcBef>
                <a:spcPct val="0"/>
              </a:spcBef>
            </a:pPr>
            <a:r>
              <a:rPr lang="en-US" altLang="en-US" sz="1200" b="1" dirty="0">
                <a:solidFill>
                  <a:srgbClr val="7F0055"/>
                </a:solidFill>
                <a:latin typeface="Courier New" charset="0"/>
              </a:rPr>
              <a:t>	public</a:t>
            </a:r>
            <a:r>
              <a:rPr lang="en-US" altLang="en-US" sz="1200" dirty="0">
                <a:solidFill>
                  <a:srgbClr val="000000"/>
                </a:solidFill>
                <a:latin typeface="Courier New" charset="0"/>
              </a:rPr>
              <a:t> </a:t>
            </a:r>
            <a:r>
              <a:rPr lang="en-US" altLang="en-US" sz="1200" b="1" dirty="0">
                <a:solidFill>
                  <a:srgbClr val="7F0055"/>
                </a:solidFill>
                <a:latin typeface="Courier New" charset="0"/>
              </a:rPr>
              <a:t>void</a:t>
            </a:r>
            <a:r>
              <a:rPr lang="en-US" altLang="en-US" sz="1200" dirty="0">
                <a:solidFill>
                  <a:srgbClr val="000000"/>
                </a:solidFill>
                <a:latin typeface="Courier New" charset="0"/>
              </a:rPr>
              <a:t> </a:t>
            </a:r>
            <a:r>
              <a:rPr lang="en-US" altLang="en-US" sz="1200" b="1" dirty="0">
                <a:solidFill>
                  <a:srgbClr val="000000"/>
                </a:solidFill>
                <a:latin typeface="Courier New" charset="0"/>
              </a:rPr>
              <a:t>run()</a:t>
            </a:r>
            <a:r>
              <a:rPr lang="en-US" altLang="en-US" sz="1200" dirty="0">
                <a:solidFill>
                  <a:srgbClr val="000000"/>
                </a:solidFill>
                <a:latin typeface="Courier New" charset="0"/>
              </a:rPr>
              <a:t> {</a:t>
            </a:r>
            <a:endParaRPr lang="en-US" altLang="en-US" sz="1200" dirty="0">
              <a:latin typeface="Courier New" charset="0"/>
            </a:endParaRPr>
          </a:p>
          <a:p>
            <a:pPr eaLnBrk="1" hangingPunct="1">
              <a:spcBef>
                <a:spcPct val="0"/>
              </a:spcBef>
            </a:pPr>
            <a:r>
              <a:rPr lang="en-US" altLang="en-US" sz="1200" dirty="0">
                <a:solidFill>
                  <a:srgbClr val="000000"/>
                </a:solidFill>
                <a:latin typeface="Courier New" charset="0"/>
              </a:rPr>
              <a:t>		</a:t>
            </a:r>
            <a:r>
              <a:rPr lang="en-US" altLang="en-US" sz="1200" dirty="0" err="1">
                <a:solidFill>
                  <a:srgbClr val="000000"/>
                </a:solidFill>
                <a:latin typeface="Courier New" charset="0"/>
              </a:rPr>
              <a:t>System.</a:t>
            </a:r>
            <a:r>
              <a:rPr lang="en-US" altLang="en-US" sz="1200" i="1" dirty="0" err="1">
                <a:solidFill>
                  <a:srgbClr val="0000C0"/>
                </a:solidFill>
                <a:latin typeface="Courier New" charset="0"/>
              </a:rPr>
              <a:t>out</a:t>
            </a:r>
            <a:r>
              <a:rPr lang="en-US" altLang="en-US" sz="1200" dirty="0" err="1">
                <a:solidFill>
                  <a:srgbClr val="000000"/>
                </a:solidFill>
                <a:latin typeface="Courier New" charset="0"/>
              </a:rPr>
              <a:t>.println</a:t>
            </a:r>
            <a:r>
              <a:rPr lang="en-US" altLang="en-US" sz="1200" dirty="0">
                <a:solidFill>
                  <a:srgbClr val="000000"/>
                </a:solidFill>
                <a:latin typeface="Courier New" charset="0"/>
              </a:rPr>
              <a:t>(</a:t>
            </a:r>
            <a:r>
              <a:rPr lang="en-US" altLang="en-US" sz="1200" dirty="0">
                <a:solidFill>
                  <a:srgbClr val="2A00FF"/>
                </a:solidFill>
                <a:latin typeface="Courier New" charset="0"/>
              </a:rPr>
              <a:t>"Thread1 </a:t>
            </a:r>
            <a:r>
              <a:rPr lang="en-US" altLang="en-US" sz="1200" dirty="0" err="1">
                <a:solidFill>
                  <a:srgbClr val="2A00FF"/>
                </a:solidFill>
                <a:latin typeface="Courier New" charset="0"/>
              </a:rPr>
              <a:t>ThreadId</a:t>
            </a:r>
            <a:r>
              <a:rPr lang="en-US" altLang="en-US" sz="1200" dirty="0">
                <a:solidFill>
                  <a:srgbClr val="2A00FF"/>
                </a:solidFill>
                <a:latin typeface="Courier New" charset="0"/>
              </a:rPr>
              <a:t>: "</a:t>
            </a:r>
            <a:r>
              <a:rPr lang="en-US" altLang="en-US" sz="1200" dirty="0">
                <a:solidFill>
                  <a:srgbClr val="000000"/>
                </a:solidFill>
                <a:latin typeface="Courier New" charset="0"/>
              </a:rPr>
              <a:t> + 				</a:t>
            </a:r>
            <a:r>
              <a:rPr lang="en-US" altLang="en-US" sz="1200" dirty="0" err="1">
                <a:solidFill>
                  <a:srgbClr val="000000"/>
                </a:solidFill>
                <a:latin typeface="Courier New" charset="0"/>
              </a:rPr>
              <a:t>Thread.</a:t>
            </a:r>
            <a:r>
              <a:rPr lang="en-US" altLang="en-US" sz="1200" i="1" dirty="0" err="1">
                <a:solidFill>
                  <a:srgbClr val="000000"/>
                </a:solidFill>
                <a:latin typeface="Courier New" charset="0"/>
              </a:rPr>
              <a:t>currentThread</a:t>
            </a:r>
            <a:r>
              <a:rPr lang="en-US" altLang="en-US" sz="1200" dirty="0">
                <a:solidFill>
                  <a:srgbClr val="000000"/>
                </a:solidFill>
                <a:latin typeface="Courier New" charset="0"/>
              </a:rPr>
              <a:t>().</a:t>
            </a:r>
            <a:r>
              <a:rPr lang="en-US" altLang="en-US" sz="1200" dirty="0" err="1">
                <a:solidFill>
                  <a:srgbClr val="000000"/>
                </a:solidFill>
                <a:latin typeface="Courier New" charset="0"/>
              </a:rPr>
              <a:t>getId</a:t>
            </a:r>
            <a:r>
              <a:rPr lang="en-US" altLang="en-US" sz="1200" dirty="0">
                <a:solidFill>
                  <a:srgbClr val="000000"/>
                </a:solidFill>
                <a:latin typeface="Courier New" charset="0"/>
              </a:rPr>
              <a:t>());</a:t>
            </a:r>
            <a:endParaRPr lang="en-US" altLang="en-US" sz="1200" dirty="0">
              <a:latin typeface="Courier New" charset="0"/>
            </a:endParaRPr>
          </a:p>
          <a:p>
            <a:pPr eaLnBrk="1" hangingPunct="1">
              <a:spcBef>
                <a:spcPct val="0"/>
              </a:spcBef>
            </a:pPr>
            <a:r>
              <a:rPr lang="en-US" altLang="en-US" sz="1200" dirty="0">
                <a:solidFill>
                  <a:srgbClr val="3F7F5F"/>
                </a:solidFill>
                <a:latin typeface="Courier New" charset="0"/>
              </a:rPr>
              <a:t>		// do our thing</a:t>
            </a:r>
            <a:endParaRPr lang="en-US" altLang="en-US" sz="1200" dirty="0">
              <a:latin typeface="Courier New" charset="0"/>
            </a:endParaRPr>
          </a:p>
          <a:p>
            <a:pPr eaLnBrk="1" hangingPunct="1">
              <a:spcBef>
                <a:spcPct val="0"/>
              </a:spcBef>
            </a:pPr>
            <a:r>
              <a:rPr lang="en-US" altLang="en-US" sz="1200" i="1" dirty="0">
                <a:solidFill>
                  <a:srgbClr val="000000"/>
                </a:solidFill>
                <a:latin typeface="Courier New" charset="0"/>
              </a:rPr>
              <a:t>		</a:t>
            </a:r>
            <a:r>
              <a:rPr lang="en-US" altLang="en-US" sz="1200" dirty="0" err="1">
                <a:solidFill>
                  <a:srgbClr val="000000"/>
                </a:solidFill>
                <a:latin typeface="Courier New" charset="0"/>
              </a:rPr>
              <a:t>PrintNumbers</a:t>
            </a:r>
            <a:r>
              <a:rPr lang="en-US" altLang="en-US" sz="1200" dirty="0" err="1"/>
              <a:t>.</a:t>
            </a:r>
            <a:r>
              <a:rPr lang="en-US" altLang="en-US" sz="1200" i="1" dirty="0" err="1">
                <a:solidFill>
                  <a:srgbClr val="000000"/>
                </a:solidFill>
                <a:latin typeface="Courier New" charset="0"/>
              </a:rPr>
              <a:t>printNumbers</a:t>
            </a:r>
            <a:r>
              <a:rPr lang="en-US" altLang="en-US" sz="1200" dirty="0">
                <a:solidFill>
                  <a:srgbClr val="000000"/>
                </a:solidFill>
                <a:latin typeface="Courier New" charset="0"/>
              </a:rPr>
              <a:t>();</a:t>
            </a:r>
            <a:endParaRPr lang="en-US" altLang="en-US" sz="1200" dirty="0">
              <a:latin typeface="Courier New" charset="0"/>
            </a:endParaRPr>
          </a:p>
          <a:p>
            <a:pPr eaLnBrk="1" hangingPunct="1">
              <a:spcBef>
                <a:spcPct val="0"/>
              </a:spcBef>
            </a:pPr>
            <a:r>
              <a:rPr lang="en-US" altLang="en-US" sz="1200" dirty="0">
                <a:solidFill>
                  <a:srgbClr val="3F7F5F"/>
                </a:solidFill>
                <a:latin typeface="Courier New" charset="0"/>
              </a:rPr>
              <a:t>		// the super doesn't anything,</a:t>
            </a:r>
            <a:endParaRPr lang="en-US" altLang="en-US" sz="1200" dirty="0">
              <a:latin typeface="Courier New" charset="0"/>
            </a:endParaRPr>
          </a:p>
          <a:p>
            <a:pPr eaLnBrk="1" hangingPunct="1">
              <a:spcBef>
                <a:spcPct val="0"/>
              </a:spcBef>
            </a:pPr>
            <a:r>
              <a:rPr lang="en-US" altLang="en-US" sz="1200" dirty="0">
                <a:solidFill>
                  <a:srgbClr val="3F7F5F"/>
                </a:solidFill>
                <a:latin typeface="Courier New" charset="0"/>
              </a:rPr>
              <a:t>		// but just for the courtesy and good practice </a:t>
            </a:r>
            <a:endParaRPr lang="en-US" altLang="en-US" sz="1200" dirty="0">
              <a:latin typeface="Courier New" charset="0"/>
            </a:endParaRPr>
          </a:p>
          <a:p>
            <a:pPr eaLnBrk="1" hangingPunct="1">
              <a:spcBef>
                <a:spcPct val="0"/>
              </a:spcBef>
            </a:pPr>
            <a:r>
              <a:rPr lang="en-US" altLang="en-US" sz="1200" b="1" dirty="0">
                <a:solidFill>
                  <a:srgbClr val="7F0055"/>
                </a:solidFill>
                <a:latin typeface="Courier New" charset="0"/>
              </a:rPr>
              <a:t>		</a:t>
            </a:r>
            <a:r>
              <a:rPr lang="en-US" altLang="en-US" sz="1200" b="1" dirty="0" err="1">
                <a:solidFill>
                  <a:srgbClr val="7F0055"/>
                </a:solidFill>
                <a:latin typeface="Courier New" charset="0"/>
              </a:rPr>
              <a:t>super</a:t>
            </a:r>
            <a:r>
              <a:rPr lang="en-US" altLang="en-US" sz="1200" dirty="0" err="1">
                <a:solidFill>
                  <a:srgbClr val="000000"/>
                </a:solidFill>
                <a:latin typeface="Courier New" charset="0"/>
              </a:rPr>
              <a:t>.run</a:t>
            </a:r>
            <a:r>
              <a:rPr lang="en-US" altLang="en-US" sz="1200" dirty="0">
                <a:solidFill>
                  <a:srgbClr val="000000"/>
                </a:solidFill>
                <a:latin typeface="Courier New" charset="0"/>
              </a:rPr>
              <a:t>();</a:t>
            </a:r>
            <a:endParaRPr lang="en-US" altLang="en-US" sz="1200" dirty="0">
              <a:latin typeface="Courier New" charset="0"/>
            </a:endParaRPr>
          </a:p>
          <a:p>
            <a:pPr eaLnBrk="1" hangingPunct="1">
              <a:spcBef>
                <a:spcPct val="0"/>
              </a:spcBef>
            </a:pPr>
            <a:r>
              <a:rPr lang="en-US" altLang="en-US" sz="1200" dirty="0">
                <a:solidFill>
                  <a:srgbClr val="000000"/>
                </a:solidFill>
                <a:latin typeface="Courier New" charset="0"/>
              </a:rPr>
              <a:t>	}</a:t>
            </a:r>
          </a:p>
          <a:p>
            <a:pPr eaLnBrk="1" hangingPunct="1">
              <a:spcBef>
                <a:spcPct val="0"/>
              </a:spcBef>
            </a:pPr>
            <a:r>
              <a:rPr lang="en-US" altLang="en-US" sz="1200" dirty="0">
                <a:solidFill>
                  <a:srgbClr val="000000"/>
                </a:solidFill>
                <a:latin typeface="Courier New" charset="0"/>
              </a:rPr>
              <a:t>}</a:t>
            </a:r>
            <a:endParaRPr lang="en-US" altLang="en-US" sz="1200" dirty="0">
              <a:latin typeface="Courier New" charset="0"/>
            </a:endParaRPr>
          </a:p>
        </p:txBody>
      </p:sp>
    </p:spTree>
    <p:extLst>
      <p:ext uri="{BB962C8B-B14F-4D97-AF65-F5344CB8AC3E}">
        <p14:creationId xmlns:p14="http://schemas.microsoft.com/office/powerpoint/2010/main" val="27303084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Java Example: </a:t>
            </a:r>
            <a:r>
              <a:rPr lang="en-US" dirty="0" err="1"/>
              <a:t>FlatMap</a:t>
            </a:r>
            <a:endParaRPr lang="en-US" dirty="0"/>
          </a:p>
        </p:txBody>
      </p:sp>
      <p:sp>
        <p:nvSpPr>
          <p:cNvPr id="5" name="Content Placeholder 4"/>
          <p:cNvSpPr>
            <a:spLocks noGrp="1"/>
          </p:cNvSpPr>
          <p:nvPr>
            <p:ph idx="4294967295"/>
          </p:nvPr>
        </p:nvSpPr>
        <p:spPr>
          <a:xfrm>
            <a:off x="251520" y="771550"/>
            <a:ext cx="7886700" cy="3262312"/>
          </a:xfrm>
        </p:spPr>
        <p:txBody>
          <a:bodyPr>
            <a:normAutofit/>
          </a:bodyPr>
          <a:lstStyle/>
          <a:p>
            <a:r>
              <a:rPr lang="en-US" sz="1800" dirty="0"/>
              <a:t>Let’s say we have a Student object which contains:</a:t>
            </a:r>
          </a:p>
          <a:p>
            <a:pPr lvl="1"/>
            <a:r>
              <a:rPr lang="en-US" sz="1800" dirty="0"/>
              <a:t>Student Name – String</a:t>
            </a:r>
          </a:p>
          <a:p>
            <a:pPr lvl="1"/>
            <a:r>
              <a:rPr lang="en-US" sz="1800" dirty="0"/>
              <a:t>Set of Book names owned by the student – Set&lt;String&gt;</a:t>
            </a:r>
          </a:p>
          <a:p>
            <a:r>
              <a:rPr lang="en-US" sz="1800" dirty="0"/>
              <a:t>Data Structure Population:</a:t>
            </a:r>
          </a:p>
          <a:p>
            <a:pPr lvl="1"/>
            <a:r>
              <a:rPr lang="en-US" sz="1800" dirty="0"/>
              <a:t>We create two student objects and adding books for each student.</a:t>
            </a:r>
          </a:p>
          <a:p>
            <a:pPr lvl="1"/>
            <a:r>
              <a:rPr lang="en-US" sz="1800" dirty="0"/>
              <a:t>Then add them to a list of Students.</a:t>
            </a:r>
          </a:p>
          <a:p>
            <a:r>
              <a:rPr lang="en-US" sz="1800" dirty="0"/>
              <a:t>Query we wish to implement:</a:t>
            </a:r>
          </a:p>
          <a:p>
            <a:pPr lvl="1"/>
            <a:r>
              <a:rPr lang="en-US" sz="1800" dirty="0"/>
              <a:t>Get the list of </a:t>
            </a:r>
            <a:r>
              <a:rPr lang="en-US" sz="1800" b="1" dirty="0"/>
              <a:t>distinct</a:t>
            </a:r>
            <a:r>
              <a:rPr lang="en-US" sz="1800" dirty="0"/>
              <a:t> books names the students possess.</a:t>
            </a:r>
          </a:p>
        </p:txBody>
      </p:sp>
      <p:sp>
        <p:nvSpPr>
          <p:cNvPr id="8" name="Slide Number Placeholder 7"/>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44331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FlatMap</a:t>
            </a:r>
            <a:r>
              <a:rPr lang="en-US" dirty="0"/>
              <a:t> Example: Student Class</a:t>
            </a:r>
          </a:p>
        </p:txBody>
      </p:sp>
      <p:graphicFrame>
        <p:nvGraphicFramePr>
          <p:cNvPr id="2" name="Content Placeholder 1"/>
          <p:cNvGraphicFramePr>
            <a:graphicFrameLocks noGrp="1"/>
          </p:cNvGraphicFramePr>
          <p:nvPr>
            <p:ph idx="4294967295"/>
            <p:extLst>
              <p:ext uri="{D42A27DB-BD31-4B8C-83A1-F6EECF244321}">
                <p14:modId xmlns:p14="http://schemas.microsoft.com/office/powerpoint/2010/main" val="504767511"/>
              </p:ext>
            </p:extLst>
          </p:nvPr>
        </p:nvGraphicFramePr>
        <p:xfrm>
          <a:off x="539552" y="843558"/>
          <a:ext cx="7992888" cy="3605105"/>
        </p:xfrm>
        <a:graphic>
          <a:graphicData uri="http://schemas.openxmlformats.org/drawingml/2006/table">
            <a:tbl>
              <a:tblPr/>
              <a:tblGrid>
                <a:gridCol w="324036">
                  <a:extLst>
                    <a:ext uri="{9D8B030D-6E8A-4147-A177-3AD203B41FA5}">
                      <a16:colId xmlns:a16="http://schemas.microsoft.com/office/drawing/2014/main" val="2821667515"/>
                    </a:ext>
                  </a:extLst>
                </a:gridCol>
                <a:gridCol w="7668852">
                  <a:extLst>
                    <a:ext uri="{9D8B030D-6E8A-4147-A177-3AD203B41FA5}">
                      <a16:colId xmlns:a16="http://schemas.microsoft.com/office/drawing/2014/main" val="690835380"/>
                    </a:ext>
                  </a:extLst>
                </a:gridCol>
              </a:tblGrid>
              <a:tr h="3605105">
                <a:tc>
                  <a:txBody>
                    <a:bodyPr/>
                    <a:lstStyle/>
                    <a:p>
                      <a:pPr algn="r" fontAlgn="t"/>
                      <a:r>
                        <a:rPr lang="en-US" sz="1800" b="0" dirty="0">
                          <a:effectLst/>
                          <a:latin typeface="Consolas" panose="020B0609020204030204" pitchFamily="49" charset="0"/>
                        </a:rPr>
                        <a:t>1 2 3 4 5 6 7 8 9 10 11 12 13 </a:t>
                      </a:r>
                    </a:p>
                  </a:txBody>
                  <a:tcPr marL="19472" marR="19472" marT="19472" marB="19472">
                    <a:lnL>
                      <a:noFill/>
                    </a:lnL>
                    <a:lnR w="3810" cap="flat" cmpd="sng" algn="ctr">
                      <a:solidFill>
                        <a:srgbClr val="CCCCCC"/>
                      </a:solidFill>
                      <a:prstDash val="solid"/>
                      <a:round/>
                      <a:headEnd type="none" w="med" len="med"/>
                      <a:tailEnd type="none" w="med" len="med"/>
                    </a:lnR>
                    <a:lnT w="3810" cap="flat" cmpd="sng" algn="ctr">
                      <a:solidFill>
                        <a:srgbClr val="CCCCCC"/>
                      </a:solidFill>
                      <a:prstDash val="solid"/>
                      <a:round/>
                      <a:headEnd type="none" w="med" len="med"/>
                      <a:tailEnd type="none" w="med" len="med"/>
                    </a:lnT>
                    <a:lnB w="3810" cap="flat" cmpd="sng" algn="ctr">
                      <a:solidFill>
                        <a:srgbClr val="CCCCCC"/>
                      </a:solidFill>
                      <a:prstDash val="solid"/>
                      <a:round/>
                      <a:headEnd type="none" w="med" len="med"/>
                      <a:tailEnd type="none" w="med" len="med"/>
                    </a:lnB>
                    <a:solidFill>
                      <a:srgbClr val="F6F6F6"/>
                    </a:solidFill>
                  </a:tcPr>
                </a:tc>
                <a:tc>
                  <a:txBody>
                    <a:bodyPr/>
                    <a:lstStyle/>
                    <a:p>
                      <a:pPr algn="l" fontAlgn="t"/>
                      <a:r>
                        <a:rPr lang="en-US" sz="1800" b="0" dirty="0">
                          <a:solidFill>
                            <a:srgbClr val="0033CC"/>
                          </a:solidFill>
                          <a:effectLst/>
                          <a:latin typeface="Consolas" panose="020B0609020204030204" pitchFamily="49" charset="0"/>
                        </a:rPr>
                        <a:t>public</a:t>
                      </a:r>
                      <a:r>
                        <a:rPr lang="en-US" sz="1800" b="0" dirty="0">
                          <a:effectLst/>
                          <a:latin typeface="Consolas" panose="020B0609020204030204" pitchFamily="49" charset="0"/>
                        </a:rPr>
                        <a:t> </a:t>
                      </a:r>
                      <a:r>
                        <a:rPr lang="en-US" sz="1800" b="0" dirty="0">
                          <a:solidFill>
                            <a:srgbClr val="0033CC"/>
                          </a:solidFill>
                          <a:effectLst/>
                          <a:latin typeface="Consolas" panose="020B0609020204030204" pitchFamily="49" charset="0"/>
                        </a:rPr>
                        <a:t>class</a:t>
                      </a:r>
                      <a:r>
                        <a:rPr lang="en-US" sz="1800" b="0" dirty="0">
                          <a:effectLst/>
                          <a:latin typeface="Consolas" panose="020B0609020204030204" pitchFamily="49" charset="0"/>
                        </a:rPr>
                        <a:t> Student { </a:t>
                      </a:r>
                    </a:p>
                    <a:p>
                      <a:pPr algn="l" fontAlgn="t"/>
                      <a:r>
                        <a:rPr lang="en-US" sz="1800" b="0" dirty="0">
                          <a:solidFill>
                            <a:srgbClr val="0033CC"/>
                          </a:solidFill>
                          <a:effectLst/>
                          <a:latin typeface="Consolas" panose="020B0609020204030204" pitchFamily="49" charset="0"/>
                        </a:rPr>
                        <a:t>    private</a:t>
                      </a:r>
                      <a:r>
                        <a:rPr lang="en-US" sz="1800" b="0" dirty="0">
                          <a:effectLst/>
                          <a:latin typeface="Consolas" panose="020B0609020204030204" pitchFamily="49" charset="0"/>
                        </a:rPr>
                        <a:t> String name; </a:t>
                      </a:r>
                    </a:p>
                    <a:p>
                      <a:pPr algn="l" fontAlgn="t"/>
                      <a:r>
                        <a:rPr lang="en-US" sz="1800" b="0" dirty="0">
                          <a:solidFill>
                            <a:srgbClr val="0033CC"/>
                          </a:solidFill>
                          <a:effectLst/>
                          <a:latin typeface="Consolas" panose="020B0609020204030204" pitchFamily="49" charset="0"/>
                        </a:rPr>
                        <a:t>    private</a:t>
                      </a:r>
                      <a:r>
                        <a:rPr lang="en-US" sz="1800" b="0" dirty="0">
                          <a:effectLst/>
                          <a:latin typeface="Consolas" panose="020B0609020204030204" pitchFamily="49" charset="0"/>
                        </a:rPr>
                        <a:t> List&lt;String&gt; book; </a:t>
                      </a:r>
                    </a:p>
                    <a:p>
                      <a:pPr algn="l" fontAlgn="t"/>
                      <a:r>
                        <a:rPr lang="en-US" sz="1800" b="0" dirty="0">
                          <a:solidFill>
                            <a:srgbClr val="0033CC"/>
                          </a:solidFill>
                          <a:effectLst/>
                          <a:latin typeface="Consolas" panose="020B0609020204030204" pitchFamily="49" charset="0"/>
                        </a:rPr>
                        <a:t>    public</a:t>
                      </a:r>
                      <a:r>
                        <a:rPr lang="en-US" sz="1800" b="0" dirty="0">
                          <a:effectLst/>
                          <a:latin typeface="Consolas" panose="020B0609020204030204" pitchFamily="49" charset="0"/>
                        </a:rPr>
                        <a:t> </a:t>
                      </a:r>
                      <a:r>
                        <a:rPr lang="en-US" sz="1800" b="0" dirty="0">
                          <a:solidFill>
                            <a:srgbClr val="9966CC"/>
                          </a:solidFill>
                          <a:effectLst/>
                          <a:latin typeface="Consolas" panose="020B0609020204030204" pitchFamily="49" charset="0"/>
                        </a:rPr>
                        <a:t>void</a:t>
                      </a:r>
                      <a:r>
                        <a:rPr lang="en-US" sz="1800" b="0" dirty="0">
                          <a:effectLst/>
                          <a:latin typeface="Consolas" panose="020B0609020204030204" pitchFamily="49" charset="0"/>
                        </a:rPr>
                        <a:t> </a:t>
                      </a:r>
                      <a:r>
                        <a:rPr lang="en-US" sz="1800" b="0" dirty="0" err="1">
                          <a:effectLst/>
                          <a:latin typeface="Consolas" panose="020B0609020204030204" pitchFamily="49" charset="0"/>
                        </a:rPr>
                        <a:t>addBook</a:t>
                      </a:r>
                      <a:r>
                        <a:rPr lang="en-US" sz="1800" b="0" dirty="0">
                          <a:effectLst/>
                          <a:latin typeface="Consolas" panose="020B0609020204030204" pitchFamily="49" charset="0"/>
                        </a:rPr>
                        <a:t>(String book) { </a:t>
                      </a:r>
                    </a:p>
                    <a:p>
                      <a:pPr algn="l" fontAlgn="t"/>
                      <a:r>
                        <a:rPr lang="en-US" sz="1800" b="0" dirty="0">
                          <a:solidFill>
                            <a:srgbClr val="0033CC"/>
                          </a:solidFill>
                          <a:effectLst/>
                          <a:latin typeface="Consolas" panose="020B0609020204030204" pitchFamily="49" charset="0"/>
                        </a:rPr>
                        <a:t>        if</a:t>
                      </a:r>
                      <a:r>
                        <a:rPr lang="en-US" sz="1800" b="0" dirty="0">
                          <a:effectLst/>
                          <a:latin typeface="Consolas" panose="020B0609020204030204" pitchFamily="49" charset="0"/>
                        </a:rPr>
                        <a:t> (</a:t>
                      </a:r>
                      <a:r>
                        <a:rPr lang="en-US" sz="1800" b="0" dirty="0" err="1">
                          <a:solidFill>
                            <a:srgbClr val="0033CC"/>
                          </a:solidFill>
                          <a:effectLst/>
                          <a:latin typeface="Consolas" panose="020B0609020204030204" pitchFamily="49" charset="0"/>
                        </a:rPr>
                        <a:t>this</a:t>
                      </a:r>
                      <a:r>
                        <a:rPr lang="en-US" sz="1800" b="0" dirty="0" err="1">
                          <a:effectLst/>
                          <a:latin typeface="Consolas" panose="020B0609020204030204" pitchFamily="49" charset="0"/>
                        </a:rPr>
                        <a:t>.books</a:t>
                      </a:r>
                      <a:r>
                        <a:rPr lang="en-US" sz="1800" b="0" dirty="0">
                          <a:effectLst/>
                          <a:latin typeface="Consolas" panose="020B0609020204030204" pitchFamily="49" charset="0"/>
                        </a:rPr>
                        <a:t> == null) { </a:t>
                      </a:r>
                    </a:p>
                    <a:p>
                      <a:pPr algn="l" fontAlgn="t"/>
                      <a:r>
                        <a:rPr lang="en-US" sz="1800" b="0" dirty="0">
                          <a:solidFill>
                            <a:srgbClr val="0033CC"/>
                          </a:solidFill>
                          <a:effectLst/>
                          <a:latin typeface="Consolas" panose="020B0609020204030204" pitchFamily="49" charset="0"/>
                        </a:rPr>
                        <a:t>            </a:t>
                      </a:r>
                      <a:r>
                        <a:rPr lang="en-US" sz="1800" b="0" dirty="0" err="1">
                          <a:solidFill>
                            <a:srgbClr val="0033CC"/>
                          </a:solidFill>
                          <a:effectLst/>
                          <a:latin typeface="Consolas" panose="020B0609020204030204" pitchFamily="49" charset="0"/>
                        </a:rPr>
                        <a:t>this</a:t>
                      </a:r>
                      <a:r>
                        <a:rPr lang="en-US" sz="1800" b="0" dirty="0" err="1">
                          <a:effectLst/>
                          <a:latin typeface="Consolas" panose="020B0609020204030204" pitchFamily="49" charset="0"/>
                        </a:rPr>
                        <a:t>.books</a:t>
                      </a:r>
                      <a:r>
                        <a:rPr lang="en-US" sz="1800" b="0" dirty="0">
                          <a:effectLst/>
                          <a:latin typeface="Consolas" panose="020B0609020204030204" pitchFamily="49" charset="0"/>
                        </a:rPr>
                        <a:t> = </a:t>
                      </a:r>
                      <a:r>
                        <a:rPr lang="en-US" sz="1800" b="0" dirty="0">
                          <a:solidFill>
                            <a:srgbClr val="0033CC"/>
                          </a:solidFill>
                          <a:effectLst/>
                          <a:latin typeface="Consolas" panose="020B0609020204030204" pitchFamily="49" charset="0"/>
                        </a:rPr>
                        <a:t>new</a:t>
                      </a:r>
                      <a:r>
                        <a:rPr lang="en-US" sz="1800" b="0" dirty="0">
                          <a:effectLst/>
                          <a:latin typeface="Consolas" panose="020B0609020204030204" pitchFamily="49" charset="0"/>
                        </a:rPr>
                        <a:t> </a:t>
                      </a:r>
                      <a:r>
                        <a:rPr lang="en-US" sz="1800" b="0" dirty="0" err="1">
                          <a:effectLst/>
                          <a:latin typeface="Consolas" panose="020B0609020204030204" pitchFamily="49" charset="0"/>
                        </a:rPr>
                        <a:t>ArrayList</a:t>
                      </a:r>
                      <a:r>
                        <a:rPr lang="en-US" sz="1800" b="0" dirty="0">
                          <a:effectLst/>
                          <a:latin typeface="Consolas" panose="020B0609020204030204" pitchFamily="49" charset="0"/>
                        </a:rPr>
                        <a:t>&lt;&gt;(); </a:t>
                      </a:r>
                    </a:p>
                    <a:p>
                      <a:pPr algn="l" fontAlgn="t"/>
                      <a:r>
                        <a:rPr lang="en-US" sz="1800" b="0" dirty="0">
                          <a:effectLst/>
                          <a:latin typeface="Consolas" panose="020B0609020204030204" pitchFamily="49" charset="0"/>
                        </a:rPr>
                        <a:t>        } </a:t>
                      </a:r>
                    </a:p>
                    <a:p>
                      <a:pPr algn="l" fontAlgn="t"/>
                      <a:r>
                        <a:rPr lang="en-US" sz="1800" b="0" dirty="0">
                          <a:solidFill>
                            <a:srgbClr val="0033CC"/>
                          </a:solidFill>
                          <a:effectLst/>
                          <a:latin typeface="Consolas" panose="020B0609020204030204" pitchFamily="49" charset="0"/>
                        </a:rPr>
                        <a:t>        </a:t>
                      </a:r>
                      <a:r>
                        <a:rPr lang="en-US" sz="1800" b="0" dirty="0" err="1">
                          <a:solidFill>
                            <a:srgbClr val="0033CC"/>
                          </a:solidFill>
                          <a:effectLst/>
                          <a:latin typeface="Consolas" panose="020B0609020204030204" pitchFamily="49" charset="0"/>
                        </a:rPr>
                        <a:t>this</a:t>
                      </a:r>
                      <a:r>
                        <a:rPr lang="en-US" sz="1800" b="0" dirty="0" err="1">
                          <a:effectLst/>
                          <a:latin typeface="Consolas" panose="020B0609020204030204" pitchFamily="49" charset="0"/>
                        </a:rPr>
                        <a:t>.books.add</a:t>
                      </a:r>
                      <a:r>
                        <a:rPr lang="en-US" sz="1800" b="0" dirty="0">
                          <a:effectLst/>
                          <a:latin typeface="Consolas" panose="020B0609020204030204" pitchFamily="49" charset="0"/>
                        </a:rPr>
                        <a:t>(book); </a:t>
                      </a:r>
                    </a:p>
                    <a:p>
                      <a:pPr algn="l" fontAlgn="t"/>
                      <a:r>
                        <a:rPr lang="en-US" sz="1800" b="0" dirty="0">
                          <a:effectLst/>
                          <a:latin typeface="Consolas" panose="020B0609020204030204" pitchFamily="49" charset="0"/>
                        </a:rPr>
                        <a:t>    } </a:t>
                      </a:r>
                      <a:endParaRPr lang="en-US" sz="1800" b="0" dirty="0">
                        <a:solidFill>
                          <a:srgbClr val="0033CC"/>
                        </a:solidFill>
                        <a:effectLst/>
                        <a:latin typeface="Consolas" panose="020B0609020204030204" pitchFamily="49" charset="0"/>
                      </a:endParaRPr>
                    </a:p>
                    <a:p>
                      <a:pPr algn="l" fontAlgn="t"/>
                      <a:r>
                        <a:rPr lang="en-US" sz="1800" b="0" dirty="0">
                          <a:solidFill>
                            <a:srgbClr val="0033CC"/>
                          </a:solidFill>
                          <a:effectLst/>
                          <a:latin typeface="Consolas" panose="020B0609020204030204" pitchFamily="49" charset="0"/>
                        </a:rPr>
                        <a:t>    public</a:t>
                      </a:r>
                      <a:r>
                        <a:rPr lang="en-US" sz="1800" b="0" dirty="0">
                          <a:effectLst/>
                          <a:latin typeface="Consolas" panose="020B0609020204030204" pitchFamily="49" charset="0"/>
                        </a:rPr>
                        <a:t> Set&lt;String&gt; </a:t>
                      </a:r>
                      <a:r>
                        <a:rPr lang="en-US" sz="1800" b="0" dirty="0" err="1">
                          <a:effectLst/>
                          <a:latin typeface="Consolas" panose="020B0609020204030204" pitchFamily="49" charset="0"/>
                        </a:rPr>
                        <a:t>getBooks</a:t>
                      </a:r>
                      <a:r>
                        <a:rPr lang="en-US" sz="1800" b="0" dirty="0">
                          <a:effectLst/>
                          <a:latin typeface="Consolas" panose="020B0609020204030204" pitchFamily="49" charset="0"/>
                        </a:rPr>
                        <a:t>(){ </a:t>
                      </a:r>
                    </a:p>
                    <a:p>
                      <a:pPr algn="l" fontAlgn="t"/>
                      <a:r>
                        <a:rPr lang="en-US" sz="1800" b="0" dirty="0">
                          <a:solidFill>
                            <a:srgbClr val="0033CC"/>
                          </a:solidFill>
                          <a:effectLst/>
                          <a:latin typeface="Consolas" panose="020B0609020204030204" pitchFamily="49" charset="0"/>
                        </a:rPr>
                        <a:t>         return</a:t>
                      </a:r>
                      <a:r>
                        <a:rPr lang="en-US" sz="1800" b="0" dirty="0">
                          <a:effectLst/>
                          <a:latin typeface="Consolas" panose="020B0609020204030204" pitchFamily="49" charset="0"/>
                        </a:rPr>
                        <a:t> book; </a:t>
                      </a:r>
                    </a:p>
                    <a:p>
                      <a:pPr algn="l" fontAlgn="t"/>
                      <a:r>
                        <a:rPr lang="en-US" sz="1800" b="0" dirty="0">
                          <a:effectLst/>
                          <a:latin typeface="Consolas" panose="020B0609020204030204" pitchFamily="49" charset="0"/>
                        </a:rPr>
                        <a:t>    }</a:t>
                      </a:r>
                    </a:p>
                    <a:p>
                      <a:pPr algn="l" fontAlgn="t"/>
                      <a:r>
                        <a:rPr lang="en-US" sz="1800" b="0" dirty="0">
                          <a:effectLst/>
                          <a:latin typeface="Consolas" panose="020B0609020204030204" pitchFamily="49" charset="0"/>
                        </a:rPr>
                        <a:t> }</a:t>
                      </a:r>
                    </a:p>
                  </a:txBody>
                  <a:tcPr marL="19472" marR="19472" marT="19472" marB="19472">
                    <a:lnL w="3810" cap="flat" cmpd="sng" algn="ctr">
                      <a:solidFill>
                        <a:srgbClr val="CCCCCC"/>
                      </a:solidFill>
                      <a:prstDash val="solid"/>
                      <a:round/>
                      <a:headEnd type="none" w="med" len="med"/>
                      <a:tailEnd type="none" w="med" len="med"/>
                    </a:lnL>
                    <a:lnR>
                      <a:noFill/>
                    </a:lnR>
                    <a:lnT w="3810" cap="flat" cmpd="sng" algn="ctr">
                      <a:solidFill>
                        <a:srgbClr val="CCCCCC"/>
                      </a:solidFill>
                      <a:prstDash val="solid"/>
                      <a:round/>
                      <a:headEnd type="none" w="med" len="med"/>
                      <a:tailEnd type="none" w="med" len="med"/>
                    </a:lnT>
                    <a:lnB w="3810"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3674445553"/>
                  </a:ext>
                </a:extLst>
              </a:tr>
            </a:tbl>
          </a:graphicData>
        </a:graphic>
      </p:graphicFrame>
      <p:sp>
        <p:nvSpPr>
          <p:cNvPr id="8" name="Slide Number Placeholder 7"/>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7136497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5486"/>
            <a:ext cx="7092280" cy="504056"/>
          </a:xfrm>
        </p:spPr>
        <p:txBody>
          <a:bodyPr>
            <a:normAutofit fontScale="90000"/>
          </a:bodyPr>
          <a:lstStyle/>
          <a:p>
            <a:r>
              <a:rPr lang="en-US" sz="2400" dirty="0" err="1"/>
              <a:t>FlatMap</a:t>
            </a:r>
            <a:r>
              <a:rPr lang="en-US" sz="2400" dirty="0"/>
              <a:t> Example: Creating students and population the list</a:t>
            </a:r>
          </a:p>
        </p:txBody>
      </p:sp>
      <p:sp>
        <p:nvSpPr>
          <p:cNvPr id="8" name="Slide Number Placeholder 7"/>
          <p:cNvSpPr>
            <a:spLocks noGrp="1"/>
          </p:cNvSpPr>
          <p:nvPr>
            <p:ph type="sldNum" sz="quarter" idx="12"/>
          </p:nvPr>
        </p:nvSpPr>
        <p:spPr/>
        <p:txBody>
          <a:bodyPr/>
          <a:lstStyle/>
          <a:p>
            <a:endParaRPr lang="en-US" dirty="0"/>
          </a:p>
        </p:txBody>
      </p:sp>
      <p:sp>
        <p:nvSpPr>
          <p:cNvPr id="2" name="Rectangle 1"/>
          <p:cNvSpPr/>
          <p:nvPr/>
        </p:nvSpPr>
        <p:spPr>
          <a:xfrm>
            <a:off x="953598" y="946774"/>
            <a:ext cx="7507746" cy="3693319"/>
          </a:xfrm>
          <a:prstGeom prst="rect">
            <a:avLst/>
          </a:prstGeom>
        </p:spPr>
        <p:txBody>
          <a:bodyPr wrap="square">
            <a:spAutoFit/>
          </a:bodyPr>
          <a:lstStyle/>
          <a:p>
            <a:pPr lvl="0" eaLnBrk="0" fontAlgn="base" hangingPunct="0">
              <a:spcBef>
                <a:spcPct val="0"/>
              </a:spcBef>
              <a:spcAft>
                <a:spcPct val="0"/>
              </a:spcAft>
            </a:pPr>
            <a:r>
              <a:rPr lang="en-US" altLang="en-US" dirty="0">
                <a:solidFill>
                  <a:srgbClr val="000000"/>
                </a:solidFill>
                <a:latin typeface="Consolas" panose="020B0609020204030204" pitchFamily="49" charset="0"/>
              </a:rPr>
              <a:t>Student std1 </a:t>
            </a:r>
            <a:r>
              <a:rPr lang="en-US" altLang="en-US" dirty="0">
                <a:solidFill>
                  <a:srgbClr val="A67F59"/>
                </a:solidFill>
                <a:latin typeface="Consolas" panose="020B0609020204030204" pitchFamily="49" charset="0"/>
              </a:rPr>
              <a:t>=</a:t>
            </a:r>
            <a:r>
              <a:rPr lang="en-US" altLang="en-US" dirty="0">
                <a:solidFill>
                  <a:srgbClr val="000000"/>
                </a:solidFill>
                <a:latin typeface="Consolas" panose="020B0609020204030204" pitchFamily="49" charset="0"/>
              </a:rPr>
              <a:t> </a:t>
            </a:r>
            <a:r>
              <a:rPr lang="en-US" altLang="en-US" dirty="0">
                <a:solidFill>
                  <a:srgbClr val="0077AA"/>
                </a:solidFill>
                <a:latin typeface="Consolas" panose="020B0609020204030204" pitchFamily="49" charset="0"/>
              </a:rPr>
              <a:t>new</a:t>
            </a:r>
            <a:r>
              <a:rPr lang="en-US" altLang="en-US" dirty="0">
                <a:solidFill>
                  <a:srgbClr val="000000"/>
                </a:solidFill>
                <a:latin typeface="Consolas" panose="020B0609020204030204" pitchFamily="49" charset="0"/>
              </a:rPr>
              <a:t> Student</a:t>
            </a:r>
            <a:r>
              <a:rPr lang="en-US" altLang="en-US" dirty="0">
                <a:solidFill>
                  <a:srgbClr val="999999"/>
                </a:solidFill>
                <a:latin typeface="Consolas" panose="020B0609020204030204" pitchFamily="49" charset="0"/>
              </a:rPr>
              <a:t>();</a:t>
            </a:r>
            <a:r>
              <a:rPr lang="en-US" altLang="en-US" dirty="0">
                <a:solidFill>
                  <a:srgbClr val="000000"/>
                </a:solidFill>
                <a:latin typeface="Consolas" panose="020B0609020204030204" pitchFamily="49" charset="0"/>
              </a:rPr>
              <a:t> </a:t>
            </a:r>
          </a:p>
          <a:p>
            <a:pPr lvl="0" eaLnBrk="0" fontAlgn="base" hangingPunct="0">
              <a:spcBef>
                <a:spcPct val="0"/>
              </a:spcBef>
              <a:spcAft>
                <a:spcPct val="0"/>
              </a:spcAft>
            </a:pPr>
            <a:r>
              <a:rPr lang="en-US" altLang="en-US" dirty="0">
                <a:solidFill>
                  <a:srgbClr val="000000"/>
                </a:solidFill>
                <a:latin typeface="Consolas" panose="020B0609020204030204" pitchFamily="49" charset="0"/>
              </a:rPr>
              <a:t>std1</a:t>
            </a:r>
            <a:r>
              <a:rPr lang="en-US" altLang="en-US" dirty="0">
                <a:solidFill>
                  <a:srgbClr val="999999"/>
                </a:solidFill>
                <a:latin typeface="Consolas" panose="020B0609020204030204" pitchFamily="49" charset="0"/>
              </a:rPr>
              <a:t>.</a:t>
            </a:r>
            <a:r>
              <a:rPr lang="en-US" altLang="en-US" dirty="0">
                <a:solidFill>
                  <a:srgbClr val="DD4A68"/>
                </a:solidFill>
                <a:latin typeface="Consolas" panose="020B0609020204030204" pitchFamily="49" charset="0"/>
              </a:rPr>
              <a:t>setName</a:t>
            </a:r>
            <a:r>
              <a:rPr lang="en-US" altLang="en-US" dirty="0">
                <a:solidFill>
                  <a:srgbClr val="999999"/>
                </a:solidFill>
                <a:latin typeface="Consolas" panose="020B0609020204030204" pitchFamily="49" charset="0"/>
              </a:rPr>
              <a:t>(</a:t>
            </a:r>
            <a:r>
              <a:rPr lang="en-US" altLang="en-US" dirty="0">
                <a:solidFill>
                  <a:srgbClr val="669900"/>
                </a:solidFill>
                <a:latin typeface="Consolas" panose="020B0609020204030204" pitchFamily="49" charset="0"/>
              </a:rPr>
              <a:t>“John"</a:t>
            </a:r>
            <a:r>
              <a:rPr lang="en-US" altLang="en-US" dirty="0">
                <a:solidFill>
                  <a:srgbClr val="999999"/>
                </a:solidFill>
                <a:latin typeface="Consolas" panose="020B0609020204030204" pitchFamily="49" charset="0"/>
              </a:rPr>
              <a:t>);</a:t>
            </a:r>
            <a:r>
              <a:rPr lang="en-US" altLang="en-US" dirty="0">
                <a:solidFill>
                  <a:srgbClr val="000000"/>
                </a:solidFill>
                <a:latin typeface="Consolas" panose="020B0609020204030204" pitchFamily="49" charset="0"/>
              </a:rPr>
              <a:t> </a:t>
            </a:r>
          </a:p>
          <a:p>
            <a:pPr lvl="0" eaLnBrk="0" fontAlgn="base" hangingPunct="0">
              <a:spcBef>
                <a:spcPct val="0"/>
              </a:spcBef>
              <a:spcAft>
                <a:spcPct val="0"/>
              </a:spcAft>
            </a:pPr>
            <a:r>
              <a:rPr lang="en-US" altLang="en-US" dirty="0">
                <a:solidFill>
                  <a:srgbClr val="000000"/>
                </a:solidFill>
                <a:latin typeface="Consolas" panose="020B0609020204030204" pitchFamily="49" charset="0"/>
              </a:rPr>
              <a:t>std1</a:t>
            </a:r>
            <a:r>
              <a:rPr lang="en-US" altLang="en-US" dirty="0">
                <a:solidFill>
                  <a:srgbClr val="999999"/>
                </a:solidFill>
                <a:latin typeface="Consolas" panose="020B0609020204030204" pitchFamily="49" charset="0"/>
              </a:rPr>
              <a:t>.</a:t>
            </a:r>
            <a:r>
              <a:rPr lang="en-US" altLang="en-US" dirty="0">
                <a:solidFill>
                  <a:srgbClr val="DD4A68"/>
                </a:solidFill>
                <a:latin typeface="Consolas" panose="020B0609020204030204" pitchFamily="49" charset="0"/>
              </a:rPr>
              <a:t>addBook</a:t>
            </a:r>
            <a:r>
              <a:rPr lang="en-US" altLang="en-US" dirty="0">
                <a:solidFill>
                  <a:srgbClr val="999999"/>
                </a:solidFill>
                <a:latin typeface="Consolas" panose="020B0609020204030204" pitchFamily="49" charset="0"/>
              </a:rPr>
              <a:t>(</a:t>
            </a:r>
            <a:r>
              <a:rPr lang="en-US" altLang="en-US" dirty="0">
                <a:solidFill>
                  <a:srgbClr val="669900"/>
                </a:solidFill>
                <a:latin typeface="Consolas" panose="020B0609020204030204" pitchFamily="49" charset="0"/>
              </a:rPr>
              <a:t>"Java 8 in Action"</a:t>
            </a:r>
            <a:r>
              <a:rPr lang="en-US" altLang="en-US" dirty="0">
                <a:solidFill>
                  <a:srgbClr val="999999"/>
                </a:solidFill>
                <a:latin typeface="Consolas" panose="020B0609020204030204" pitchFamily="49" charset="0"/>
              </a:rPr>
              <a:t>);</a:t>
            </a:r>
            <a:r>
              <a:rPr lang="en-US" altLang="en-US" dirty="0">
                <a:solidFill>
                  <a:srgbClr val="000000"/>
                </a:solidFill>
                <a:latin typeface="Consolas" panose="020B0609020204030204" pitchFamily="49" charset="0"/>
              </a:rPr>
              <a:t> </a:t>
            </a:r>
          </a:p>
          <a:p>
            <a:pPr lvl="0" eaLnBrk="0" fontAlgn="base" hangingPunct="0">
              <a:spcBef>
                <a:spcPct val="0"/>
              </a:spcBef>
              <a:spcAft>
                <a:spcPct val="0"/>
              </a:spcAft>
            </a:pPr>
            <a:r>
              <a:rPr lang="en-US" altLang="en-US" dirty="0">
                <a:solidFill>
                  <a:srgbClr val="000000"/>
                </a:solidFill>
                <a:latin typeface="Consolas" panose="020B0609020204030204" pitchFamily="49" charset="0"/>
              </a:rPr>
              <a:t>std1</a:t>
            </a:r>
            <a:r>
              <a:rPr lang="en-US" altLang="en-US" dirty="0">
                <a:solidFill>
                  <a:srgbClr val="999999"/>
                </a:solidFill>
                <a:latin typeface="Consolas" panose="020B0609020204030204" pitchFamily="49" charset="0"/>
              </a:rPr>
              <a:t>.</a:t>
            </a:r>
            <a:r>
              <a:rPr lang="en-US" altLang="en-US" dirty="0">
                <a:solidFill>
                  <a:srgbClr val="DD4A68"/>
                </a:solidFill>
                <a:latin typeface="Consolas" panose="020B0609020204030204" pitchFamily="49" charset="0"/>
              </a:rPr>
              <a:t>addBook</a:t>
            </a:r>
            <a:r>
              <a:rPr lang="en-US" altLang="en-US" dirty="0">
                <a:solidFill>
                  <a:srgbClr val="999999"/>
                </a:solidFill>
                <a:latin typeface="Consolas" panose="020B0609020204030204" pitchFamily="49" charset="0"/>
              </a:rPr>
              <a:t>(</a:t>
            </a:r>
            <a:r>
              <a:rPr lang="en-US" altLang="en-US" dirty="0">
                <a:solidFill>
                  <a:srgbClr val="669900"/>
                </a:solidFill>
                <a:latin typeface="Consolas" panose="020B0609020204030204" pitchFamily="49" charset="0"/>
              </a:rPr>
              <a:t>"Spring Boot in Action"</a:t>
            </a:r>
            <a:r>
              <a:rPr lang="en-US" altLang="en-US" dirty="0">
                <a:solidFill>
                  <a:srgbClr val="999999"/>
                </a:solidFill>
                <a:latin typeface="Consolas" panose="020B0609020204030204" pitchFamily="49" charset="0"/>
              </a:rPr>
              <a:t>);</a:t>
            </a:r>
            <a:r>
              <a:rPr lang="en-US" altLang="en-US" dirty="0">
                <a:solidFill>
                  <a:srgbClr val="000000"/>
                </a:solidFill>
                <a:latin typeface="Consolas" panose="020B0609020204030204" pitchFamily="49" charset="0"/>
              </a:rPr>
              <a:t> </a:t>
            </a:r>
          </a:p>
          <a:p>
            <a:pPr lvl="0" eaLnBrk="0" fontAlgn="base" hangingPunct="0">
              <a:spcBef>
                <a:spcPct val="0"/>
              </a:spcBef>
              <a:spcAft>
                <a:spcPct val="0"/>
              </a:spcAft>
            </a:pPr>
            <a:r>
              <a:rPr lang="en-US" altLang="en-US" dirty="0">
                <a:solidFill>
                  <a:srgbClr val="000000"/>
                </a:solidFill>
                <a:latin typeface="Consolas" panose="020B0609020204030204" pitchFamily="49" charset="0"/>
              </a:rPr>
              <a:t>std1</a:t>
            </a:r>
            <a:r>
              <a:rPr lang="en-US" altLang="en-US" dirty="0">
                <a:solidFill>
                  <a:srgbClr val="999999"/>
                </a:solidFill>
                <a:latin typeface="Consolas" panose="020B0609020204030204" pitchFamily="49" charset="0"/>
              </a:rPr>
              <a:t>.</a:t>
            </a:r>
            <a:r>
              <a:rPr lang="en-US" altLang="en-US" dirty="0">
                <a:solidFill>
                  <a:srgbClr val="DD4A68"/>
                </a:solidFill>
                <a:latin typeface="Consolas" panose="020B0609020204030204" pitchFamily="49" charset="0"/>
              </a:rPr>
              <a:t>addBook</a:t>
            </a:r>
            <a:r>
              <a:rPr lang="en-US" altLang="en-US" dirty="0">
                <a:solidFill>
                  <a:srgbClr val="999999"/>
                </a:solidFill>
                <a:latin typeface="Consolas" panose="020B0609020204030204" pitchFamily="49" charset="0"/>
              </a:rPr>
              <a:t>(</a:t>
            </a:r>
            <a:r>
              <a:rPr lang="en-US" altLang="en-US" dirty="0">
                <a:solidFill>
                  <a:srgbClr val="669900"/>
                </a:solidFill>
                <a:latin typeface="Consolas" panose="020B0609020204030204" pitchFamily="49" charset="0"/>
              </a:rPr>
              <a:t>"Effective Java (2nd Edition)"</a:t>
            </a:r>
            <a:r>
              <a:rPr lang="en-US" altLang="en-US" dirty="0">
                <a:solidFill>
                  <a:srgbClr val="999999"/>
                </a:solidFill>
                <a:latin typeface="Consolas" panose="020B0609020204030204" pitchFamily="49" charset="0"/>
              </a:rPr>
              <a:t>);</a:t>
            </a:r>
            <a:r>
              <a:rPr lang="en-US" altLang="en-US" dirty="0">
                <a:solidFill>
                  <a:srgbClr val="000000"/>
                </a:solidFill>
                <a:latin typeface="Consolas" panose="020B0609020204030204" pitchFamily="49" charset="0"/>
              </a:rPr>
              <a:t> </a:t>
            </a:r>
          </a:p>
          <a:p>
            <a:pPr lvl="0" eaLnBrk="0" fontAlgn="base" hangingPunct="0">
              <a:spcBef>
                <a:spcPct val="0"/>
              </a:spcBef>
              <a:spcAft>
                <a:spcPct val="0"/>
              </a:spcAft>
            </a:pPr>
            <a:endParaRPr lang="en-US" altLang="en-US" dirty="0">
              <a:solidFill>
                <a:srgbClr val="000000"/>
              </a:solidFill>
              <a:latin typeface="Consolas" panose="020B0609020204030204" pitchFamily="49" charset="0"/>
            </a:endParaRPr>
          </a:p>
          <a:p>
            <a:pPr lvl="0" eaLnBrk="0" fontAlgn="base" hangingPunct="0">
              <a:spcBef>
                <a:spcPct val="0"/>
              </a:spcBef>
              <a:spcAft>
                <a:spcPct val="0"/>
              </a:spcAft>
            </a:pPr>
            <a:r>
              <a:rPr lang="en-US" altLang="en-US" dirty="0">
                <a:solidFill>
                  <a:srgbClr val="000000"/>
                </a:solidFill>
                <a:latin typeface="Consolas" panose="020B0609020204030204" pitchFamily="49" charset="0"/>
              </a:rPr>
              <a:t>Student std2 </a:t>
            </a:r>
            <a:r>
              <a:rPr lang="en-US" altLang="en-US" dirty="0">
                <a:solidFill>
                  <a:srgbClr val="A67F59"/>
                </a:solidFill>
                <a:latin typeface="Consolas" panose="020B0609020204030204" pitchFamily="49" charset="0"/>
              </a:rPr>
              <a:t>=</a:t>
            </a:r>
            <a:r>
              <a:rPr lang="en-US" altLang="en-US" dirty="0">
                <a:solidFill>
                  <a:srgbClr val="000000"/>
                </a:solidFill>
                <a:latin typeface="Consolas" panose="020B0609020204030204" pitchFamily="49" charset="0"/>
              </a:rPr>
              <a:t> </a:t>
            </a:r>
            <a:r>
              <a:rPr lang="en-US" altLang="en-US" dirty="0">
                <a:solidFill>
                  <a:srgbClr val="0077AA"/>
                </a:solidFill>
                <a:latin typeface="Consolas" panose="020B0609020204030204" pitchFamily="49" charset="0"/>
              </a:rPr>
              <a:t>new</a:t>
            </a:r>
            <a:r>
              <a:rPr lang="en-US" altLang="en-US" dirty="0">
                <a:solidFill>
                  <a:srgbClr val="000000"/>
                </a:solidFill>
                <a:latin typeface="Consolas" panose="020B0609020204030204" pitchFamily="49" charset="0"/>
              </a:rPr>
              <a:t> Student</a:t>
            </a:r>
            <a:r>
              <a:rPr lang="en-US" altLang="en-US" dirty="0">
                <a:solidFill>
                  <a:srgbClr val="999999"/>
                </a:solidFill>
                <a:latin typeface="Consolas" panose="020B0609020204030204" pitchFamily="49" charset="0"/>
              </a:rPr>
              <a:t>();</a:t>
            </a:r>
            <a:r>
              <a:rPr lang="en-US" altLang="en-US" dirty="0">
                <a:solidFill>
                  <a:srgbClr val="000000"/>
                </a:solidFill>
                <a:latin typeface="Consolas" panose="020B0609020204030204" pitchFamily="49" charset="0"/>
              </a:rPr>
              <a:t> </a:t>
            </a:r>
          </a:p>
          <a:p>
            <a:pPr lvl="0" eaLnBrk="0" fontAlgn="base" hangingPunct="0">
              <a:spcBef>
                <a:spcPct val="0"/>
              </a:spcBef>
              <a:spcAft>
                <a:spcPct val="0"/>
              </a:spcAft>
            </a:pPr>
            <a:r>
              <a:rPr lang="en-US" altLang="en-US" dirty="0">
                <a:solidFill>
                  <a:srgbClr val="000000"/>
                </a:solidFill>
                <a:latin typeface="Consolas" panose="020B0609020204030204" pitchFamily="49" charset="0"/>
              </a:rPr>
              <a:t>std2</a:t>
            </a:r>
            <a:r>
              <a:rPr lang="en-US" altLang="en-US" dirty="0">
                <a:solidFill>
                  <a:srgbClr val="999999"/>
                </a:solidFill>
                <a:latin typeface="Consolas" panose="020B0609020204030204" pitchFamily="49" charset="0"/>
              </a:rPr>
              <a:t>.</a:t>
            </a:r>
            <a:r>
              <a:rPr lang="en-US" altLang="en-US" dirty="0">
                <a:solidFill>
                  <a:srgbClr val="DD4A68"/>
                </a:solidFill>
                <a:latin typeface="Consolas" panose="020B0609020204030204" pitchFamily="49" charset="0"/>
              </a:rPr>
              <a:t>setName</a:t>
            </a:r>
            <a:r>
              <a:rPr lang="en-US" altLang="en-US" dirty="0">
                <a:solidFill>
                  <a:srgbClr val="999999"/>
                </a:solidFill>
                <a:latin typeface="Consolas" panose="020B0609020204030204" pitchFamily="49" charset="0"/>
              </a:rPr>
              <a:t>(</a:t>
            </a:r>
            <a:r>
              <a:rPr lang="en-US" altLang="en-US" dirty="0">
                <a:solidFill>
                  <a:srgbClr val="669900"/>
                </a:solidFill>
                <a:latin typeface="Consolas" panose="020B0609020204030204" pitchFamily="49" charset="0"/>
              </a:rPr>
              <a:t>“Mark"</a:t>
            </a:r>
            <a:r>
              <a:rPr lang="en-US" altLang="en-US" dirty="0">
                <a:solidFill>
                  <a:srgbClr val="999999"/>
                </a:solidFill>
                <a:latin typeface="Consolas" panose="020B0609020204030204" pitchFamily="49" charset="0"/>
              </a:rPr>
              <a:t>);</a:t>
            </a:r>
            <a:r>
              <a:rPr lang="en-US" altLang="en-US" dirty="0">
                <a:solidFill>
                  <a:srgbClr val="000000"/>
                </a:solidFill>
                <a:latin typeface="Consolas" panose="020B0609020204030204" pitchFamily="49" charset="0"/>
              </a:rPr>
              <a:t> </a:t>
            </a:r>
          </a:p>
          <a:p>
            <a:pPr lvl="0" eaLnBrk="0" fontAlgn="base" hangingPunct="0">
              <a:spcBef>
                <a:spcPct val="0"/>
              </a:spcBef>
              <a:spcAft>
                <a:spcPct val="0"/>
              </a:spcAft>
            </a:pPr>
            <a:r>
              <a:rPr lang="en-US" altLang="en-US" dirty="0">
                <a:solidFill>
                  <a:srgbClr val="000000"/>
                </a:solidFill>
                <a:latin typeface="Consolas" panose="020B0609020204030204" pitchFamily="49" charset="0"/>
              </a:rPr>
              <a:t>std2</a:t>
            </a:r>
            <a:r>
              <a:rPr lang="en-US" altLang="en-US" dirty="0">
                <a:solidFill>
                  <a:srgbClr val="999999"/>
                </a:solidFill>
                <a:latin typeface="Consolas" panose="020B0609020204030204" pitchFamily="49" charset="0"/>
              </a:rPr>
              <a:t>.</a:t>
            </a:r>
            <a:r>
              <a:rPr lang="en-US" altLang="en-US" dirty="0">
                <a:solidFill>
                  <a:srgbClr val="DD4A68"/>
                </a:solidFill>
                <a:latin typeface="Consolas" panose="020B0609020204030204" pitchFamily="49" charset="0"/>
              </a:rPr>
              <a:t>addBook</a:t>
            </a:r>
            <a:r>
              <a:rPr lang="en-US" altLang="en-US" dirty="0">
                <a:solidFill>
                  <a:srgbClr val="999999"/>
                </a:solidFill>
                <a:latin typeface="Consolas" panose="020B0609020204030204" pitchFamily="49" charset="0"/>
              </a:rPr>
              <a:t>(</a:t>
            </a:r>
            <a:r>
              <a:rPr lang="en-US" altLang="en-US" dirty="0">
                <a:solidFill>
                  <a:srgbClr val="669900"/>
                </a:solidFill>
                <a:latin typeface="Consolas" panose="020B0609020204030204" pitchFamily="49" charset="0"/>
              </a:rPr>
              <a:t>"Learning Python, 5th Edition"</a:t>
            </a:r>
            <a:r>
              <a:rPr lang="en-US" altLang="en-US" dirty="0">
                <a:solidFill>
                  <a:srgbClr val="999999"/>
                </a:solidFill>
                <a:latin typeface="Consolas" panose="020B0609020204030204" pitchFamily="49" charset="0"/>
              </a:rPr>
              <a:t>);</a:t>
            </a:r>
            <a:r>
              <a:rPr lang="en-US" altLang="en-US" dirty="0">
                <a:solidFill>
                  <a:srgbClr val="000000"/>
                </a:solidFill>
                <a:latin typeface="Consolas" panose="020B0609020204030204" pitchFamily="49" charset="0"/>
              </a:rPr>
              <a:t> </a:t>
            </a:r>
          </a:p>
          <a:p>
            <a:pPr lvl="0" eaLnBrk="0" fontAlgn="base" hangingPunct="0">
              <a:spcBef>
                <a:spcPct val="0"/>
              </a:spcBef>
              <a:spcAft>
                <a:spcPct val="0"/>
              </a:spcAft>
            </a:pPr>
            <a:r>
              <a:rPr lang="en-US" altLang="en-US" dirty="0">
                <a:solidFill>
                  <a:srgbClr val="000000"/>
                </a:solidFill>
                <a:latin typeface="Consolas" panose="020B0609020204030204" pitchFamily="49" charset="0"/>
              </a:rPr>
              <a:t>std2</a:t>
            </a:r>
            <a:r>
              <a:rPr lang="en-US" altLang="en-US" dirty="0">
                <a:solidFill>
                  <a:srgbClr val="999999"/>
                </a:solidFill>
                <a:latin typeface="Consolas" panose="020B0609020204030204" pitchFamily="49" charset="0"/>
              </a:rPr>
              <a:t>.</a:t>
            </a:r>
            <a:r>
              <a:rPr lang="en-US" altLang="en-US" dirty="0">
                <a:solidFill>
                  <a:srgbClr val="DD4A68"/>
                </a:solidFill>
                <a:latin typeface="Consolas" panose="020B0609020204030204" pitchFamily="49" charset="0"/>
              </a:rPr>
              <a:t>addBook</a:t>
            </a:r>
            <a:r>
              <a:rPr lang="en-US" altLang="en-US" dirty="0">
                <a:solidFill>
                  <a:srgbClr val="999999"/>
                </a:solidFill>
                <a:latin typeface="Consolas" panose="020B0609020204030204" pitchFamily="49" charset="0"/>
              </a:rPr>
              <a:t>(</a:t>
            </a:r>
            <a:r>
              <a:rPr lang="en-US" altLang="en-US" dirty="0">
                <a:solidFill>
                  <a:srgbClr val="669900"/>
                </a:solidFill>
                <a:latin typeface="Consolas" panose="020B0609020204030204" pitchFamily="49" charset="0"/>
              </a:rPr>
              <a:t>"Effective Java (2nd Edition)"</a:t>
            </a:r>
            <a:r>
              <a:rPr lang="en-US" altLang="en-US" dirty="0">
                <a:solidFill>
                  <a:srgbClr val="999999"/>
                </a:solidFill>
                <a:latin typeface="Consolas" panose="020B0609020204030204" pitchFamily="49" charset="0"/>
              </a:rPr>
              <a:t>);</a:t>
            </a:r>
            <a:r>
              <a:rPr lang="en-US" altLang="en-US" dirty="0">
                <a:solidFill>
                  <a:srgbClr val="000000"/>
                </a:solidFill>
                <a:latin typeface="Consolas" panose="020B0609020204030204" pitchFamily="49" charset="0"/>
              </a:rPr>
              <a:t> </a:t>
            </a:r>
          </a:p>
          <a:p>
            <a:pPr lvl="0" eaLnBrk="0" fontAlgn="base" hangingPunct="0">
              <a:spcBef>
                <a:spcPct val="0"/>
              </a:spcBef>
              <a:spcAft>
                <a:spcPct val="0"/>
              </a:spcAft>
            </a:pPr>
            <a:endParaRPr lang="en-US" altLang="en-US" dirty="0">
              <a:solidFill>
                <a:srgbClr val="000000"/>
              </a:solidFill>
              <a:latin typeface="Consolas" panose="020B0609020204030204" pitchFamily="49" charset="0"/>
            </a:endParaRPr>
          </a:p>
          <a:p>
            <a:pPr lvl="0" eaLnBrk="0" fontAlgn="base" hangingPunct="0">
              <a:spcBef>
                <a:spcPct val="0"/>
              </a:spcBef>
              <a:spcAft>
                <a:spcPct val="0"/>
              </a:spcAft>
            </a:pPr>
            <a:r>
              <a:rPr lang="en-US" altLang="en-US" dirty="0">
                <a:solidFill>
                  <a:srgbClr val="000000"/>
                </a:solidFill>
                <a:latin typeface="Consolas" panose="020B0609020204030204" pitchFamily="49" charset="0"/>
              </a:rPr>
              <a:t>List</a:t>
            </a:r>
            <a:r>
              <a:rPr lang="en-US" altLang="en-US" dirty="0">
                <a:solidFill>
                  <a:srgbClr val="A67F59"/>
                </a:solidFill>
                <a:latin typeface="Consolas" panose="020B0609020204030204" pitchFamily="49" charset="0"/>
              </a:rPr>
              <a:t>&lt;</a:t>
            </a:r>
            <a:r>
              <a:rPr lang="en-US" altLang="en-US" dirty="0">
                <a:solidFill>
                  <a:srgbClr val="000000"/>
                </a:solidFill>
                <a:latin typeface="Consolas" panose="020B0609020204030204" pitchFamily="49" charset="0"/>
              </a:rPr>
              <a:t>Student</a:t>
            </a:r>
            <a:r>
              <a:rPr lang="en-US" altLang="en-US" dirty="0">
                <a:solidFill>
                  <a:srgbClr val="A67F59"/>
                </a:solidFill>
                <a:latin typeface="Consolas" panose="020B0609020204030204" pitchFamily="49" charset="0"/>
              </a:rPr>
              <a:t>&gt;</a:t>
            </a:r>
            <a:r>
              <a:rPr lang="en-US" altLang="en-US" dirty="0">
                <a:solidFill>
                  <a:srgbClr val="000000"/>
                </a:solidFill>
                <a:latin typeface="Consolas" panose="020B0609020204030204" pitchFamily="49" charset="0"/>
              </a:rPr>
              <a:t> list </a:t>
            </a:r>
            <a:r>
              <a:rPr lang="en-US" altLang="en-US" dirty="0">
                <a:solidFill>
                  <a:srgbClr val="A67F59"/>
                </a:solidFill>
                <a:latin typeface="Consolas" panose="020B0609020204030204" pitchFamily="49" charset="0"/>
              </a:rPr>
              <a:t>=</a:t>
            </a:r>
            <a:r>
              <a:rPr lang="en-US" altLang="en-US" dirty="0">
                <a:solidFill>
                  <a:srgbClr val="000000"/>
                </a:solidFill>
                <a:latin typeface="Consolas" panose="020B0609020204030204" pitchFamily="49" charset="0"/>
              </a:rPr>
              <a:t> </a:t>
            </a:r>
            <a:r>
              <a:rPr lang="en-US" altLang="en-US" dirty="0">
                <a:solidFill>
                  <a:srgbClr val="0077AA"/>
                </a:solidFill>
                <a:latin typeface="Consolas" panose="020B0609020204030204" pitchFamily="49" charset="0"/>
              </a:rPr>
              <a:t>new</a:t>
            </a:r>
            <a:r>
              <a:rPr lang="en-US" altLang="en-US" dirty="0">
                <a:solidFill>
                  <a:srgbClr val="000000"/>
                </a:solidFill>
                <a:latin typeface="Consolas" panose="020B0609020204030204" pitchFamily="49" charset="0"/>
              </a:rPr>
              <a:t> </a:t>
            </a:r>
            <a:r>
              <a:rPr lang="en-US" altLang="en-US" dirty="0" err="1">
                <a:solidFill>
                  <a:srgbClr val="000000"/>
                </a:solidFill>
                <a:latin typeface="Consolas" panose="020B0609020204030204" pitchFamily="49" charset="0"/>
              </a:rPr>
              <a:t>ArrayList</a:t>
            </a:r>
            <a:r>
              <a:rPr lang="en-US" altLang="en-US" dirty="0">
                <a:solidFill>
                  <a:srgbClr val="A67F59"/>
                </a:solidFill>
                <a:latin typeface="Consolas" panose="020B0609020204030204" pitchFamily="49" charset="0"/>
              </a:rPr>
              <a:t>&lt;&gt;</a:t>
            </a:r>
            <a:r>
              <a:rPr lang="en-US" altLang="en-US" dirty="0">
                <a:solidFill>
                  <a:srgbClr val="999999"/>
                </a:solidFill>
                <a:latin typeface="Consolas" panose="020B0609020204030204" pitchFamily="49" charset="0"/>
              </a:rPr>
              <a:t>();</a:t>
            </a:r>
            <a:r>
              <a:rPr lang="en-US" altLang="en-US" dirty="0">
                <a:solidFill>
                  <a:srgbClr val="000000"/>
                </a:solidFill>
                <a:latin typeface="Consolas" panose="020B0609020204030204" pitchFamily="49" charset="0"/>
              </a:rPr>
              <a:t> </a:t>
            </a:r>
          </a:p>
          <a:p>
            <a:pPr lvl="0" eaLnBrk="0" fontAlgn="base" hangingPunct="0">
              <a:spcBef>
                <a:spcPct val="0"/>
              </a:spcBef>
              <a:spcAft>
                <a:spcPct val="0"/>
              </a:spcAft>
            </a:pPr>
            <a:r>
              <a:rPr lang="en-US" altLang="en-US" dirty="0" err="1">
                <a:solidFill>
                  <a:srgbClr val="000000"/>
                </a:solidFill>
                <a:latin typeface="Consolas" panose="020B0609020204030204" pitchFamily="49" charset="0"/>
              </a:rPr>
              <a:t>list</a:t>
            </a:r>
            <a:r>
              <a:rPr lang="en-US" altLang="en-US" dirty="0" err="1">
                <a:solidFill>
                  <a:srgbClr val="999999"/>
                </a:solidFill>
                <a:latin typeface="Consolas" panose="020B0609020204030204" pitchFamily="49" charset="0"/>
              </a:rPr>
              <a:t>.</a:t>
            </a:r>
            <a:r>
              <a:rPr lang="en-US" altLang="en-US" dirty="0" err="1">
                <a:solidFill>
                  <a:srgbClr val="DD4A68"/>
                </a:solidFill>
                <a:latin typeface="Consolas" panose="020B0609020204030204" pitchFamily="49" charset="0"/>
              </a:rPr>
              <a:t>add</a:t>
            </a:r>
            <a:r>
              <a:rPr lang="en-US" altLang="en-US" dirty="0">
                <a:solidFill>
                  <a:srgbClr val="999999"/>
                </a:solidFill>
                <a:latin typeface="Consolas" panose="020B0609020204030204" pitchFamily="49" charset="0"/>
              </a:rPr>
              <a:t>(</a:t>
            </a:r>
            <a:r>
              <a:rPr lang="en-US" altLang="en-US" dirty="0">
                <a:solidFill>
                  <a:srgbClr val="000000"/>
                </a:solidFill>
                <a:latin typeface="Consolas" panose="020B0609020204030204" pitchFamily="49" charset="0"/>
              </a:rPr>
              <a:t>std1</a:t>
            </a:r>
            <a:r>
              <a:rPr lang="en-US" altLang="en-US" dirty="0">
                <a:solidFill>
                  <a:srgbClr val="999999"/>
                </a:solidFill>
                <a:latin typeface="Consolas" panose="020B0609020204030204" pitchFamily="49" charset="0"/>
              </a:rPr>
              <a:t>);</a:t>
            </a:r>
            <a:r>
              <a:rPr lang="en-US" altLang="en-US" dirty="0">
                <a:solidFill>
                  <a:srgbClr val="000000"/>
                </a:solidFill>
                <a:latin typeface="Consolas" panose="020B0609020204030204" pitchFamily="49" charset="0"/>
              </a:rPr>
              <a:t> </a:t>
            </a:r>
            <a:r>
              <a:rPr lang="en-US" altLang="en-US" dirty="0" err="1">
                <a:solidFill>
                  <a:srgbClr val="000000"/>
                </a:solidFill>
                <a:latin typeface="Consolas" panose="020B0609020204030204" pitchFamily="49" charset="0"/>
              </a:rPr>
              <a:t>list</a:t>
            </a:r>
            <a:r>
              <a:rPr lang="en-US" altLang="en-US" dirty="0" err="1">
                <a:solidFill>
                  <a:srgbClr val="999999"/>
                </a:solidFill>
                <a:latin typeface="Consolas" panose="020B0609020204030204" pitchFamily="49" charset="0"/>
              </a:rPr>
              <a:t>.</a:t>
            </a:r>
            <a:r>
              <a:rPr lang="en-US" altLang="en-US" dirty="0" err="1">
                <a:solidFill>
                  <a:srgbClr val="DD4A68"/>
                </a:solidFill>
                <a:latin typeface="Consolas" panose="020B0609020204030204" pitchFamily="49" charset="0"/>
              </a:rPr>
              <a:t>add</a:t>
            </a:r>
            <a:r>
              <a:rPr lang="en-US" altLang="en-US" dirty="0">
                <a:solidFill>
                  <a:srgbClr val="999999"/>
                </a:solidFill>
                <a:latin typeface="Consolas" panose="020B0609020204030204" pitchFamily="49" charset="0"/>
              </a:rPr>
              <a:t>(</a:t>
            </a:r>
            <a:r>
              <a:rPr lang="en-US" altLang="en-US" dirty="0">
                <a:solidFill>
                  <a:srgbClr val="000000"/>
                </a:solidFill>
                <a:latin typeface="Consolas" panose="020B0609020204030204" pitchFamily="49" charset="0"/>
              </a:rPr>
              <a:t>std2</a:t>
            </a:r>
            <a:r>
              <a:rPr lang="en-US" altLang="en-US" dirty="0">
                <a:solidFill>
                  <a:srgbClr val="999999"/>
                </a:solidFill>
                <a:latin typeface="Consolas" panose="020B0609020204030204" pitchFamily="49" charset="0"/>
              </a:rPr>
              <a:t>);</a:t>
            </a:r>
            <a:r>
              <a:rPr lang="en-US" altLang="en-US" dirty="0">
                <a:solidFill>
                  <a:srgbClr val="000000"/>
                </a:solidFill>
                <a:latin typeface="Consolas" panose="020B0609020204030204" pitchFamily="49" charset="0"/>
              </a:rPr>
              <a:t> </a:t>
            </a:r>
          </a:p>
        </p:txBody>
      </p:sp>
      <p:sp>
        <p:nvSpPr>
          <p:cNvPr id="6" name="Rectangle 2"/>
          <p:cNvSpPr>
            <a:spLocks noChangeArrowheads="1"/>
          </p:cNvSpPr>
          <p:nvPr/>
        </p:nvSpPr>
        <p:spPr bwMode="auto">
          <a:xfrm>
            <a:off x="953598" y="3070191"/>
            <a:ext cx="65" cy="750187"/>
          </a:xfrm>
          <a:prstGeom prst="rect">
            <a:avLst/>
          </a:prstGeom>
          <a:solidFill>
            <a:srgbClr val="F7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57132" numCol="1" anchor="ctr" anchorCtr="0" compatLnSpc="1">
            <a:prstTxWarp prst="textNoShape">
              <a:avLst/>
            </a:prstTxWarp>
            <a:spAutoFit/>
          </a:bodyPr>
          <a:lstStyle/>
          <a:p>
            <a:pPr defTabSz="685800" eaLnBrk="0" fontAlgn="base" hangingPunct="0">
              <a:spcBef>
                <a:spcPct val="0"/>
              </a:spcBef>
              <a:spcAft>
                <a:spcPct val="0"/>
              </a:spcAft>
            </a:pPr>
            <a:endParaRPr lang="en-US" altLang="en-US" sz="4500" dirty="0">
              <a:latin typeface="Arial" panose="020B0604020202020204" pitchFamily="34" charset="0"/>
            </a:endParaRPr>
          </a:p>
        </p:txBody>
      </p:sp>
    </p:spTree>
    <p:extLst>
      <p:ext uri="{BB962C8B-B14F-4D97-AF65-F5344CB8AC3E}">
        <p14:creationId xmlns:p14="http://schemas.microsoft.com/office/powerpoint/2010/main" val="27952119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3478"/>
            <a:ext cx="6300192" cy="504056"/>
          </a:xfrm>
        </p:spPr>
        <p:txBody>
          <a:bodyPr/>
          <a:lstStyle/>
          <a:p>
            <a:r>
              <a:rPr lang="en-US" dirty="0" err="1"/>
              <a:t>FlatMap</a:t>
            </a:r>
            <a:r>
              <a:rPr lang="en-US" dirty="0"/>
              <a:t> Example: Executing the Query</a:t>
            </a:r>
          </a:p>
        </p:txBody>
      </p:sp>
      <p:sp>
        <p:nvSpPr>
          <p:cNvPr id="8" name="Slide Number Placeholder 7"/>
          <p:cNvSpPr>
            <a:spLocks noGrp="1"/>
          </p:cNvSpPr>
          <p:nvPr>
            <p:ph type="sldNum" sz="quarter" idx="12"/>
          </p:nvPr>
        </p:nvSpPr>
        <p:spPr/>
        <p:txBody>
          <a:bodyPr/>
          <a:lstStyle/>
          <a:p>
            <a:endParaRPr lang="en-US" dirty="0"/>
          </a:p>
        </p:txBody>
      </p:sp>
      <p:sp>
        <p:nvSpPr>
          <p:cNvPr id="2" name="Rectangle 2"/>
          <p:cNvSpPr>
            <a:spLocks noGrp="1" noChangeArrowheads="1"/>
          </p:cNvSpPr>
          <p:nvPr>
            <p:ph idx="4294967295"/>
          </p:nvPr>
        </p:nvSpPr>
        <p:spPr bwMode="auto">
          <a:xfrm>
            <a:off x="477838" y="1336465"/>
            <a:ext cx="6458499" cy="1719683"/>
          </a:xfrm>
          <a:prstGeom prst="rect">
            <a:avLst/>
          </a:prstGeom>
          <a:solidFill>
            <a:srgbClr val="F7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57132" numCol="1" anchor="ctr" anchorCtr="0" compatLnSpc="1">
            <a:prstTxWarp prst="textNoShape">
              <a:avLst/>
            </a:prstTxWarp>
            <a:spAutoFit/>
          </a:bodyPr>
          <a:lstStyle/>
          <a:p>
            <a:pPr marL="0" indent="0" defTabSz="685800" eaLnBrk="0" fontAlgn="base" hangingPunct="0">
              <a:spcBef>
                <a:spcPct val="0"/>
              </a:spcBef>
              <a:spcAft>
                <a:spcPct val="0"/>
              </a:spcAft>
              <a:buNone/>
            </a:pPr>
            <a:r>
              <a:rPr lang="en-US" altLang="en-US" sz="1800" dirty="0">
                <a:solidFill>
                  <a:srgbClr val="000000"/>
                </a:solidFill>
                <a:latin typeface="Consolas" panose="020B0609020204030204" pitchFamily="49" charset="0"/>
              </a:rPr>
              <a:t>List</a:t>
            </a:r>
            <a:r>
              <a:rPr lang="en-US" altLang="en-US" sz="1800" dirty="0">
                <a:solidFill>
                  <a:srgbClr val="A67F59"/>
                </a:solidFill>
                <a:latin typeface="Consolas" panose="020B0609020204030204" pitchFamily="49" charset="0"/>
              </a:rPr>
              <a:t>&lt;</a:t>
            </a:r>
            <a:r>
              <a:rPr lang="en-US" altLang="en-US" sz="1800" dirty="0">
                <a:solidFill>
                  <a:srgbClr val="000000"/>
                </a:solidFill>
                <a:latin typeface="Consolas" panose="020B0609020204030204" pitchFamily="49" charset="0"/>
              </a:rPr>
              <a:t>String</a:t>
            </a:r>
            <a:r>
              <a:rPr lang="en-US" altLang="en-US" sz="1800" dirty="0">
                <a:solidFill>
                  <a:srgbClr val="A67F59"/>
                </a:solidFill>
                <a:latin typeface="Consolas" panose="020B0609020204030204" pitchFamily="49" charset="0"/>
              </a:rPr>
              <a:t>&gt;</a:t>
            </a:r>
            <a:r>
              <a:rPr lang="en-US" altLang="en-US" sz="1800" dirty="0">
                <a:solidFill>
                  <a:srgbClr val="000000"/>
                </a:solidFill>
                <a:latin typeface="Consolas" panose="020B0609020204030204" pitchFamily="49" charset="0"/>
              </a:rPr>
              <a:t> result </a:t>
            </a:r>
            <a:r>
              <a:rPr lang="en-US" altLang="en-US" sz="1800" dirty="0">
                <a:solidFill>
                  <a:srgbClr val="A67F59"/>
                </a:solidFill>
                <a:latin typeface="Consolas" panose="020B0609020204030204" pitchFamily="49" charset="0"/>
              </a:rPr>
              <a:t>=</a:t>
            </a:r>
            <a:r>
              <a:rPr lang="en-US" altLang="en-US" sz="1800" dirty="0">
                <a:solidFill>
                  <a:srgbClr val="000000"/>
                </a:solidFill>
                <a:latin typeface="Consolas" panose="020B0609020204030204" pitchFamily="49" charset="0"/>
              </a:rPr>
              <a:t> </a:t>
            </a:r>
            <a:r>
              <a:rPr lang="en-US" altLang="en-US" sz="1800" dirty="0" err="1">
                <a:solidFill>
                  <a:srgbClr val="000000"/>
                </a:solidFill>
                <a:latin typeface="Consolas" panose="020B0609020204030204" pitchFamily="49" charset="0"/>
              </a:rPr>
              <a:t>list</a:t>
            </a:r>
            <a:r>
              <a:rPr lang="en-US" altLang="en-US" sz="1800" dirty="0" err="1">
                <a:solidFill>
                  <a:srgbClr val="999999"/>
                </a:solidFill>
                <a:latin typeface="Consolas" panose="020B0609020204030204" pitchFamily="49" charset="0"/>
              </a:rPr>
              <a:t>.</a:t>
            </a:r>
            <a:r>
              <a:rPr lang="en-US" altLang="en-US" sz="1800" dirty="0" err="1">
                <a:solidFill>
                  <a:srgbClr val="DD4A68"/>
                </a:solidFill>
                <a:latin typeface="Consolas" panose="020B0609020204030204" pitchFamily="49" charset="0"/>
              </a:rPr>
              <a:t>stream</a:t>
            </a:r>
            <a:r>
              <a:rPr lang="en-US" altLang="en-US" sz="1800" dirty="0">
                <a:solidFill>
                  <a:srgbClr val="999999"/>
                </a:solidFill>
                <a:latin typeface="Consolas" panose="020B0609020204030204" pitchFamily="49" charset="0"/>
              </a:rPr>
              <a:t>()</a:t>
            </a:r>
            <a:r>
              <a:rPr lang="en-US" altLang="en-US" sz="1800" dirty="0">
                <a:solidFill>
                  <a:srgbClr val="000000"/>
                </a:solidFill>
                <a:latin typeface="Consolas" panose="020B0609020204030204" pitchFamily="49" charset="0"/>
              </a:rPr>
              <a:t> </a:t>
            </a:r>
          </a:p>
          <a:p>
            <a:pPr marL="0" indent="0" defTabSz="685800" eaLnBrk="0" fontAlgn="base" hangingPunct="0">
              <a:spcBef>
                <a:spcPct val="0"/>
              </a:spcBef>
              <a:spcAft>
                <a:spcPct val="0"/>
              </a:spcAft>
              <a:buNone/>
            </a:pPr>
            <a:r>
              <a:rPr lang="en-US" altLang="en-US" sz="1800" dirty="0">
                <a:solidFill>
                  <a:srgbClr val="000000"/>
                </a:solidFill>
                <a:latin typeface="Consolas" panose="020B0609020204030204" pitchFamily="49" charset="0"/>
              </a:rPr>
              <a:t>    </a:t>
            </a:r>
            <a:r>
              <a:rPr lang="en-US" altLang="en-US" sz="1800" dirty="0">
                <a:solidFill>
                  <a:srgbClr val="999999"/>
                </a:solidFill>
                <a:latin typeface="Consolas" panose="020B0609020204030204" pitchFamily="49" charset="0"/>
              </a:rPr>
              <a:t>.</a:t>
            </a:r>
            <a:r>
              <a:rPr lang="en-US" altLang="en-US" sz="1800" dirty="0">
                <a:solidFill>
                  <a:srgbClr val="DD4A68"/>
                </a:solidFill>
                <a:latin typeface="Consolas" panose="020B0609020204030204" pitchFamily="49" charset="0"/>
              </a:rPr>
              <a:t>map</a:t>
            </a:r>
            <a:r>
              <a:rPr lang="en-US" altLang="en-US" sz="1800" dirty="0">
                <a:solidFill>
                  <a:srgbClr val="999999"/>
                </a:solidFill>
                <a:latin typeface="Consolas" panose="020B0609020204030204" pitchFamily="49" charset="0"/>
              </a:rPr>
              <a:t>(</a:t>
            </a:r>
            <a:r>
              <a:rPr lang="en-US" altLang="en-US" sz="1800" dirty="0">
                <a:solidFill>
                  <a:srgbClr val="000000"/>
                </a:solidFill>
                <a:latin typeface="Consolas" panose="020B0609020204030204" pitchFamily="49" charset="0"/>
              </a:rPr>
              <a:t>x </a:t>
            </a:r>
            <a:r>
              <a:rPr lang="en-US" altLang="en-US" sz="1800" dirty="0">
                <a:solidFill>
                  <a:srgbClr val="A67F59"/>
                </a:solidFill>
                <a:latin typeface="Consolas" panose="020B0609020204030204" pitchFamily="49" charset="0"/>
              </a:rPr>
              <a:t>-&gt;</a:t>
            </a:r>
            <a:r>
              <a:rPr lang="en-US" altLang="en-US" sz="1800" dirty="0">
                <a:solidFill>
                  <a:srgbClr val="000000"/>
                </a:solidFill>
                <a:latin typeface="Consolas" panose="020B0609020204030204" pitchFamily="49" charset="0"/>
              </a:rPr>
              <a:t> </a:t>
            </a:r>
            <a:r>
              <a:rPr lang="en-US" altLang="en-US" sz="1800" dirty="0" err="1">
                <a:solidFill>
                  <a:srgbClr val="000000"/>
                </a:solidFill>
                <a:latin typeface="Consolas" panose="020B0609020204030204" pitchFamily="49" charset="0"/>
              </a:rPr>
              <a:t>x</a:t>
            </a:r>
            <a:r>
              <a:rPr lang="en-US" altLang="en-US" sz="1800" dirty="0" err="1">
                <a:solidFill>
                  <a:srgbClr val="999999"/>
                </a:solidFill>
                <a:latin typeface="Consolas" panose="020B0609020204030204" pitchFamily="49" charset="0"/>
              </a:rPr>
              <a:t>.</a:t>
            </a:r>
            <a:r>
              <a:rPr lang="en-US" altLang="en-US" sz="1800" dirty="0" err="1">
                <a:solidFill>
                  <a:srgbClr val="DD4A68"/>
                </a:solidFill>
                <a:latin typeface="Consolas" panose="020B0609020204030204" pitchFamily="49" charset="0"/>
              </a:rPr>
              <a:t>getBooks</a:t>
            </a:r>
            <a:r>
              <a:rPr lang="en-US" altLang="en-US" sz="1800" dirty="0">
                <a:solidFill>
                  <a:srgbClr val="999999"/>
                </a:solidFill>
                <a:latin typeface="Consolas" panose="020B0609020204030204" pitchFamily="49" charset="0"/>
              </a:rPr>
              <a:t>())</a:t>
            </a:r>
            <a:r>
              <a:rPr lang="en-US" altLang="en-US" sz="1800" dirty="0">
                <a:solidFill>
                  <a:srgbClr val="000000"/>
                </a:solidFill>
                <a:latin typeface="Consolas" panose="020B0609020204030204" pitchFamily="49" charset="0"/>
              </a:rPr>
              <a:t> </a:t>
            </a:r>
            <a:r>
              <a:rPr lang="en-US" altLang="en-US" sz="1800" dirty="0">
                <a:solidFill>
                  <a:srgbClr val="708090"/>
                </a:solidFill>
                <a:latin typeface="Consolas" panose="020B0609020204030204" pitchFamily="49" charset="0"/>
              </a:rPr>
              <a:t>//Stream&lt;List&lt;String&gt;&gt;</a:t>
            </a:r>
            <a:r>
              <a:rPr lang="en-US" altLang="en-US" sz="1800" dirty="0">
                <a:solidFill>
                  <a:srgbClr val="000000"/>
                </a:solidFill>
                <a:latin typeface="Consolas" panose="020B0609020204030204" pitchFamily="49" charset="0"/>
              </a:rPr>
              <a:t> </a:t>
            </a:r>
          </a:p>
          <a:p>
            <a:pPr marL="0" indent="0" defTabSz="685800" eaLnBrk="0" fontAlgn="base" hangingPunct="0">
              <a:spcBef>
                <a:spcPct val="0"/>
              </a:spcBef>
              <a:spcAft>
                <a:spcPct val="0"/>
              </a:spcAft>
              <a:buNone/>
            </a:pPr>
            <a:r>
              <a:rPr lang="en-US" altLang="en-US" sz="1800" dirty="0">
                <a:solidFill>
                  <a:srgbClr val="000000"/>
                </a:solidFill>
                <a:latin typeface="Consolas" panose="020B0609020204030204" pitchFamily="49" charset="0"/>
              </a:rPr>
              <a:t>    </a:t>
            </a:r>
            <a:r>
              <a:rPr lang="en-US" altLang="en-US" sz="1800" dirty="0">
                <a:solidFill>
                  <a:srgbClr val="999999"/>
                </a:solidFill>
                <a:latin typeface="Consolas" panose="020B0609020204030204" pitchFamily="49" charset="0"/>
              </a:rPr>
              <a:t>.</a:t>
            </a:r>
            <a:r>
              <a:rPr lang="en-US" altLang="en-US" sz="1800" dirty="0" err="1">
                <a:solidFill>
                  <a:srgbClr val="DD4A68"/>
                </a:solidFill>
                <a:latin typeface="Consolas" panose="020B0609020204030204" pitchFamily="49" charset="0"/>
              </a:rPr>
              <a:t>flatMap</a:t>
            </a:r>
            <a:r>
              <a:rPr lang="en-US" altLang="en-US" sz="1800" dirty="0">
                <a:solidFill>
                  <a:srgbClr val="999999"/>
                </a:solidFill>
                <a:latin typeface="Consolas" panose="020B0609020204030204" pitchFamily="49" charset="0"/>
              </a:rPr>
              <a:t>(</a:t>
            </a:r>
            <a:r>
              <a:rPr lang="en-US" altLang="en-US" sz="1800" dirty="0">
                <a:solidFill>
                  <a:srgbClr val="000000"/>
                </a:solidFill>
                <a:latin typeface="Consolas" panose="020B0609020204030204" pitchFamily="49" charset="0"/>
              </a:rPr>
              <a:t>x </a:t>
            </a:r>
            <a:r>
              <a:rPr lang="en-US" altLang="en-US" sz="1800" dirty="0">
                <a:solidFill>
                  <a:srgbClr val="A67F59"/>
                </a:solidFill>
                <a:latin typeface="Consolas" panose="020B0609020204030204" pitchFamily="49" charset="0"/>
              </a:rPr>
              <a:t>-&gt;</a:t>
            </a:r>
            <a:r>
              <a:rPr lang="en-US" altLang="en-US" sz="1800" dirty="0">
                <a:solidFill>
                  <a:srgbClr val="000000"/>
                </a:solidFill>
                <a:latin typeface="Consolas" panose="020B0609020204030204" pitchFamily="49" charset="0"/>
              </a:rPr>
              <a:t> </a:t>
            </a:r>
            <a:r>
              <a:rPr lang="en-US" altLang="en-US" sz="1800" dirty="0" err="1">
                <a:solidFill>
                  <a:srgbClr val="000000"/>
                </a:solidFill>
                <a:latin typeface="Consolas" panose="020B0609020204030204" pitchFamily="49" charset="0"/>
              </a:rPr>
              <a:t>x</a:t>
            </a:r>
            <a:r>
              <a:rPr lang="en-US" altLang="en-US" sz="1800" dirty="0" err="1">
                <a:solidFill>
                  <a:srgbClr val="999999"/>
                </a:solidFill>
                <a:latin typeface="Consolas" panose="020B0609020204030204" pitchFamily="49" charset="0"/>
              </a:rPr>
              <a:t>.</a:t>
            </a:r>
            <a:r>
              <a:rPr lang="en-US" altLang="en-US" sz="1800" dirty="0" err="1">
                <a:solidFill>
                  <a:srgbClr val="DD4A68"/>
                </a:solidFill>
                <a:latin typeface="Consolas" panose="020B0609020204030204" pitchFamily="49" charset="0"/>
              </a:rPr>
              <a:t>stream</a:t>
            </a:r>
            <a:r>
              <a:rPr lang="en-US" altLang="en-US" sz="1800" dirty="0">
                <a:solidFill>
                  <a:srgbClr val="999999"/>
                </a:solidFill>
                <a:latin typeface="Consolas" panose="020B0609020204030204" pitchFamily="49" charset="0"/>
              </a:rPr>
              <a:t>())</a:t>
            </a:r>
            <a:r>
              <a:rPr lang="en-US" altLang="en-US" sz="1800" dirty="0">
                <a:solidFill>
                  <a:srgbClr val="000000"/>
                </a:solidFill>
                <a:latin typeface="Consolas" panose="020B0609020204030204" pitchFamily="49" charset="0"/>
              </a:rPr>
              <a:t> </a:t>
            </a:r>
            <a:r>
              <a:rPr lang="en-US" altLang="en-US" sz="1800" dirty="0">
                <a:solidFill>
                  <a:srgbClr val="708090"/>
                </a:solidFill>
                <a:latin typeface="Consolas" panose="020B0609020204030204" pitchFamily="49" charset="0"/>
              </a:rPr>
              <a:t>//Stream&lt;String&gt;</a:t>
            </a:r>
            <a:r>
              <a:rPr lang="en-US" altLang="en-US" sz="1800" dirty="0">
                <a:solidFill>
                  <a:srgbClr val="000000"/>
                </a:solidFill>
                <a:latin typeface="Consolas" panose="020B0609020204030204" pitchFamily="49" charset="0"/>
              </a:rPr>
              <a:t> </a:t>
            </a:r>
          </a:p>
          <a:p>
            <a:pPr marL="0" indent="0" defTabSz="685800" eaLnBrk="0" fontAlgn="base" hangingPunct="0">
              <a:spcBef>
                <a:spcPct val="0"/>
              </a:spcBef>
              <a:spcAft>
                <a:spcPct val="0"/>
              </a:spcAft>
              <a:buNone/>
            </a:pPr>
            <a:r>
              <a:rPr lang="en-US" altLang="en-US" sz="1800" dirty="0">
                <a:solidFill>
                  <a:srgbClr val="000000"/>
                </a:solidFill>
                <a:latin typeface="Consolas" panose="020B0609020204030204" pitchFamily="49" charset="0"/>
              </a:rPr>
              <a:t>    </a:t>
            </a:r>
            <a:r>
              <a:rPr lang="en-US" altLang="en-US" sz="1800" dirty="0">
                <a:solidFill>
                  <a:srgbClr val="999999"/>
                </a:solidFill>
                <a:latin typeface="Consolas" panose="020B0609020204030204" pitchFamily="49" charset="0"/>
              </a:rPr>
              <a:t>.</a:t>
            </a:r>
            <a:r>
              <a:rPr lang="en-US" altLang="en-US" sz="1800" dirty="0">
                <a:solidFill>
                  <a:srgbClr val="DD4A68"/>
                </a:solidFill>
                <a:latin typeface="Consolas" panose="020B0609020204030204" pitchFamily="49" charset="0"/>
              </a:rPr>
              <a:t>distinct</a:t>
            </a:r>
            <a:r>
              <a:rPr lang="en-US" altLang="en-US" sz="1800" dirty="0">
                <a:solidFill>
                  <a:srgbClr val="999999"/>
                </a:solidFill>
                <a:latin typeface="Consolas" panose="020B0609020204030204" pitchFamily="49" charset="0"/>
              </a:rPr>
              <a:t>()</a:t>
            </a:r>
            <a:endParaRPr lang="en-US" altLang="en-US" sz="1800" dirty="0">
              <a:solidFill>
                <a:srgbClr val="000000"/>
              </a:solidFill>
              <a:latin typeface="Consolas" panose="020B0609020204030204" pitchFamily="49" charset="0"/>
            </a:endParaRPr>
          </a:p>
          <a:p>
            <a:pPr marL="0" indent="0" defTabSz="685800" eaLnBrk="0" fontAlgn="base" hangingPunct="0">
              <a:spcBef>
                <a:spcPct val="0"/>
              </a:spcBef>
              <a:spcAft>
                <a:spcPct val="0"/>
              </a:spcAft>
              <a:buNone/>
            </a:pPr>
            <a:r>
              <a:rPr lang="en-US" altLang="en-US" sz="1800" dirty="0">
                <a:solidFill>
                  <a:srgbClr val="000000"/>
                </a:solidFill>
                <a:latin typeface="Consolas" panose="020B0609020204030204" pitchFamily="49" charset="0"/>
              </a:rPr>
              <a:t>    </a:t>
            </a:r>
            <a:r>
              <a:rPr lang="en-US" altLang="en-US" sz="1800" dirty="0">
                <a:solidFill>
                  <a:srgbClr val="999999"/>
                </a:solidFill>
                <a:latin typeface="Consolas" panose="020B0609020204030204" pitchFamily="49" charset="0"/>
              </a:rPr>
              <a:t>.</a:t>
            </a:r>
            <a:r>
              <a:rPr lang="en-US" altLang="en-US" sz="1800" dirty="0">
                <a:solidFill>
                  <a:srgbClr val="DD4A68"/>
                </a:solidFill>
                <a:latin typeface="Consolas" panose="020B0609020204030204" pitchFamily="49" charset="0"/>
              </a:rPr>
              <a:t>collect</a:t>
            </a:r>
            <a:r>
              <a:rPr lang="en-US" altLang="en-US" sz="1800" dirty="0">
                <a:solidFill>
                  <a:srgbClr val="999999"/>
                </a:solidFill>
                <a:latin typeface="Consolas" panose="020B0609020204030204" pitchFamily="49" charset="0"/>
              </a:rPr>
              <a:t>(</a:t>
            </a:r>
            <a:r>
              <a:rPr lang="en-US" altLang="en-US" sz="1800" dirty="0" err="1">
                <a:solidFill>
                  <a:srgbClr val="000000"/>
                </a:solidFill>
                <a:latin typeface="Consolas" panose="020B0609020204030204" pitchFamily="49" charset="0"/>
              </a:rPr>
              <a:t>Collectors</a:t>
            </a:r>
            <a:r>
              <a:rPr lang="en-US" altLang="en-US" sz="1800" dirty="0" err="1">
                <a:solidFill>
                  <a:srgbClr val="999999"/>
                </a:solidFill>
                <a:latin typeface="Consolas" panose="020B0609020204030204" pitchFamily="49" charset="0"/>
              </a:rPr>
              <a:t>.</a:t>
            </a:r>
            <a:r>
              <a:rPr lang="en-US" altLang="en-US" sz="1800" dirty="0" err="1">
                <a:solidFill>
                  <a:srgbClr val="DD4A68"/>
                </a:solidFill>
                <a:latin typeface="Consolas" panose="020B0609020204030204" pitchFamily="49" charset="0"/>
              </a:rPr>
              <a:t>toList</a:t>
            </a:r>
            <a:r>
              <a:rPr lang="en-US" altLang="en-US" sz="1800" dirty="0">
                <a:solidFill>
                  <a:srgbClr val="999999"/>
                </a:solidFill>
                <a:latin typeface="Consolas" panose="020B0609020204030204" pitchFamily="49" charset="0"/>
              </a:rPr>
              <a:t>());</a:t>
            </a:r>
            <a:r>
              <a:rPr lang="en-US" altLang="en-US" sz="1800" dirty="0">
                <a:solidFill>
                  <a:srgbClr val="000000"/>
                </a:solidFill>
                <a:latin typeface="Consolas" panose="020B0609020204030204" pitchFamily="49" charset="0"/>
              </a:rPr>
              <a:t> </a:t>
            </a:r>
          </a:p>
          <a:p>
            <a:pPr marL="0" indent="0" defTabSz="685800" eaLnBrk="0" fontAlgn="base" hangingPunct="0">
              <a:spcBef>
                <a:spcPct val="0"/>
              </a:spcBef>
              <a:spcAft>
                <a:spcPct val="0"/>
              </a:spcAft>
              <a:buNone/>
            </a:pPr>
            <a:r>
              <a:rPr lang="en-US" altLang="en-US" sz="1800" dirty="0" err="1">
                <a:solidFill>
                  <a:srgbClr val="000000"/>
                </a:solidFill>
                <a:latin typeface="Consolas" panose="020B0609020204030204" pitchFamily="49" charset="0"/>
              </a:rPr>
              <a:t>result</a:t>
            </a:r>
            <a:r>
              <a:rPr lang="en-US" altLang="en-US" sz="1800" dirty="0" err="1">
                <a:solidFill>
                  <a:srgbClr val="999999"/>
                </a:solidFill>
                <a:latin typeface="Consolas" panose="020B0609020204030204" pitchFamily="49" charset="0"/>
              </a:rPr>
              <a:t>.</a:t>
            </a:r>
            <a:r>
              <a:rPr lang="en-US" altLang="en-US" sz="1800" dirty="0" err="1">
                <a:solidFill>
                  <a:srgbClr val="DD4A68"/>
                </a:solidFill>
                <a:latin typeface="Consolas" panose="020B0609020204030204" pitchFamily="49" charset="0"/>
              </a:rPr>
              <a:t>forEach</a:t>
            </a:r>
            <a:r>
              <a:rPr lang="en-US" altLang="en-US" sz="1800" dirty="0">
                <a:solidFill>
                  <a:srgbClr val="999999"/>
                </a:solidFill>
                <a:latin typeface="Consolas" panose="020B0609020204030204" pitchFamily="49" charset="0"/>
              </a:rPr>
              <a:t>(</a:t>
            </a:r>
            <a:r>
              <a:rPr lang="en-US" altLang="en-US" sz="1800" dirty="0">
                <a:solidFill>
                  <a:srgbClr val="000000"/>
                </a:solidFill>
                <a:latin typeface="Consolas" panose="020B0609020204030204" pitchFamily="49" charset="0"/>
              </a:rPr>
              <a:t>x </a:t>
            </a:r>
            <a:r>
              <a:rPr lang="en-US" altLang="en-US" sz="1800" dirty="0">
                <a:solidFill>
                  <a:srgbClr val="A67F59"/>
                </a:solidFill>
                <a:latin typeface="Consolas" panose="020B0609020204030204" pitchFamily="49" charset="0"/>
              </a:rPr>
              <a:t>-&gt;</a:t>
            </a:r>
            <a:r>
              <a:rPr lang="en-US" altLang="en-US" sz="1800" dirty="0">
                <a:solidFill>
                  <a:srgbClr val="000000"/>
                </a:solidFill>
                <a:latin typeface="Consolas" panose="020B0609020204030204" pitchFamily="49" charset="0"/>
              </a:rPr>
              <a:t> </a:t>
            </a:r>
            <a:r>
              <a:rPr lang="en-US" altLang="en-US" sz="1800" dirty="0" err="1">
                <a:solidFill>
                  <a:srgbClr val="000000"/>
                </a:solidFill>
                <a:latin typeface="Consolas" panose="020B0609020204030204" pitchFamily="49" charset="0"/>
              </a:rPr>
              <a:t>System</a:t>
            </a:r>
            <a:r>
              <a:rPr lang="en-US" altLang="en-US" sz="1800" dirty="0" err="1">
                <a:solidFill>
                  <a:srgbClr val="999999"/>
                </a:solidFill>
                <a:latin typeface="Consolas" panose="020B0609020204030204" pitchFamily="49" charset="0"/>
              </a:rPr>
              <a:t>.</a:t>
            </a:r>
            <a:r>
              <a:rPr lang="en-US" altLang="en-US" sz="1800" dirty="0" err="1">
                <a:solidFill>
                  <a:srgbClr val="000000"/>
                </a:solidFill>
                <a:latin typeface="Consolas" panose="020B0609020204030204" pitchFamily="49" charset="0"/>
              </a:rPr>
              <a:t>out</a:t>
            </a:r>
            <a:r>
              <a:rPr lang="en-US" altLang="en-US" sz="1800" dirty="0" err="1">
                <a:solidFill>
                  <a:srgbClr val="999999"/>
                </a:solidFill>
                <a:latin typeface="Consolas" panose="020B0609020204030204" pitchFamily="49" charset="0"/>
              </a:rPr>
              <a:t>.</a:t>
            </a:r>
            <a:r>
              <a:rPr lang="en-US" altLang="en-US" sz="1800" dirty="0" err="1">
                <a:solidFill>
                  <a:srgbClr val="DD4A68"/>
                </a:solidFill>
                <a:latin typeface="Consolas" panose="020B0609020204030204" pitchFamily="49" charset="0"/>
              </a:rPr>
              <a:t>println</a:t>
            </a:r>
            <a:r>
              <a:rPr lang="en-US" altLang="en-US" sz="1800" dirty="0">
                <a:solidFill>
                  <a:srgbClr val="999999"/>
                </a:solidFill>
                <a:latin typeface="Consolas" panose="020B0609020204030204" pitchFamily="49" charset="0"/>
              </a:rPr>
              <a:t>(</a:t>
            </a:r>
            <a:r>
              <a:rPr lang="en-US" altLang="en-US" sz="1800" dirty="0">
                <a:solidFill>
                  <a:srgbClr val="000000"/>
                </a:solidFill>
                <a:latin typeface="Consolas" panose="020B0609020204030204" pitchFamily="49" charset="0"/>
              </a:rPr>
              <a:t>x</a:t>
            </a:r>
            <a:r>
              <a:rPr lang="en-US" altLang="en-US" sz="1800" dirty="0">
                <a:solidFill>
                  <a:srgbClr val="999999"/>
                </a:solidFill>
                <a:latin typeface="Consolas" panose="020B0609020204030204" pitchFamily="49" charset="0"/>
              </a:rPr>
              <a:t>));</a:t>
            </a:r>
            <a:r>
              <a:rPr lang="en-US" altLang="en-US" sz="1800" dirty="0"/>
              <a:t> </a:t>
            </a:r>
            <a:endParaRPr lang="en-US" altLang="en-US" sz="1800" dirty="0">
              <a:latin typeface="Arial" panose="020B0604020202020204" pitchFamily="34" charset="0"/>
            </a:endParaRPr>
          </a:p>
        </p:txBody>
      </p:sp>
      <p:sp>
        <p:nvSpPr>
          <p:cNvPr id="3" name="Rectangle 3"/>
          <p:cNvSpPr>
            <a:spLocks noChangeArrowheads="1"/>
          </p:cNvSpPr>
          <p:nvPr/>
        </p:nvSpPr>
        <p:spPr bwMode="auto">
          <a:xfrm>
            <a:off x="628650" y="3513075"/>
            <a:ext cx="3347070" cy="1211852"/>
          </a:xfrm>
          <a:prstGeom prst="rect">
            <a:avLst/>
          </a:prstGeom>
          <a:solidFill>
            <a:srgbClr val="F7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57132" numCol="1" anchor="ctr" anchorCtr="0" compatLnSpc="1">
            <a:prstTxWarp prst="textNoShape">
              <a:avLst/>
            </a:prstTxWarp>
            <a:spAutoFit/>
          </a:bodyPr>
          <a:lstStyle/>
          <a:p>
            <a:pPr defTabSz="685800" eaLnBrk="0" fontAlgn="base" hangingPunct="0">
              <a:spcBef>
                <a:spcPct val="0"/>
              </a:spcBef>
              <a:spcAft>
                <a:spcPct val="0"/>
              </a:spcAft>
            </a:pPr>
            <a:r>
              <a:rPr lang="en-US" altLang="en-US" sz="1500" dirty="0">
                <a:solidFill>
                  <a:srgbClr val="333333"/>
                </a:solidFill>
                <a:latin typeface="Menlo"/>
              </a:rPr>
              <a:t>Output:</a:t>
            </a:r>
          </a:p>
          <a:p>
            <a:pPr defTabSz="685800" eaLnBrk="0" fontAlgn="base" hangingPunct="0">
              <a:spcBef>
                <a:spcPct val="0"/>
              </a:spcBef>
              <a:spcAft>
                <a:spcPct val="0"/>
              </a:spcAft>
            </a:pPr>
            <a:r>
              <a:rPr lang="en-US" altLang="en-US" sz="1500" dirty="0">
                <a:solidFill>
                  <a:srgbClr val="333333"/>
                </a:solidFill>
                <a:latin typeface="Menlo"/>
              </a:rPr>
              <a:t>Spring Boot in Action </a:t>
            </a:r>
          </a:p>
          <a:p>
            <a:pPr defTabSz="685800" eaLnBrk="0" fontAlgn="base" hangingPunct="0">
              <a:spcBef>
                <a:spcPct val="0"/>
              </a:spcBef>
              <a:spcAft>
                <a:spcPct val="0"/>
              </a:spcAft>
            </a:pPr>
            <a:r>
              <a:rPr lang="en-US" altLang="en-US" sz="1500" dirty="0">
                <a:solidFill>
                  <a:srgbClr val="333333"/>
                </a:solidFill>
                <a:latin typeface="Menlo"/>
              </a:rPr>
              <a:t>Effective Java (2nd Edition) </a:t>
            </a:r>
          </a:p>
          <a:p>
            <a:pPr defTabSz="685800" eaLnBrk="0" fontAlgn="base" hangingPunct="0">
              <a:spcBef>
                <a:spcPct val="0"/>
              </a:spcBef>
              <a:spcAft>
                <a:spcPct val="0"/>
              </a:spcAft>
            </a:pPr>
            <a:r>
              <a:rPr lang="en-US" altLang="en-US" sz="1500" dirty="0">
                <a:solidFill>
                  <a:srgbClr val="333333"/>
                </a:solidFill>
                <a:latin typeface="Menlo"/>
              </a:rPr>
              <a:t>Java 8 in Action </a:t>
            </a:r>
          </a:p>
          <a:p>
            <a:pPr defTabSz="685800" eaLnBrk="0" fontAlgn="base" hangingPunct="0">
              <a:spcBef>
                <a:spcPct val="0"/>
              </a:spcBef>
              <a:spcAft>
                <a:spcPct val="0"/>
              </a:spcAft>
            </a:pPr>
            <a:r>
              <a:rPr lang="en-US" altLang="en-US" sz="1500" dirty="0">
                <a:solidFill>
                  <a:srgbClr val="333333"/>
                </a:solidFill>
                <a:latin typeface="Menlo"/>
              </a:rPr>
              <a:t>Learning Python, 5th Edition</a:t>
            </a:r>
            <a:r>
              <a:rPr lang="en-US" altLang="en-US" sz="825" dirty="0"/>
              <a:t> </a:t>
            </a:r>
            <a:endParaRPr lang="en-US" altLang="en-US" sz="3600" dirty="0">
              <a:latin typeface="Arial" panose="020B0604020202020204" pitchFamily="34" charset="0"/>
            </a:endParaRPr>
          </a:p>
        </p:txBody>
      </p:sp>
    </p:spTree>
    <p:extLst>
      <p:ext uri="{BB962C8B-B14F-4D97-AF65-F5344CB8AC3E}">
        <p14:creationId xmlns:p14="http://schemas.microsoft.com/office/powerpoint/2010/main" val="13295981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Termination Operations </a:t>
            </a:r>
          </a:p>
        </p:txBody>
      </p:sp>
      <p:sp>
        <p:nvSpPr>
          <p:cNvPr id="5" name="Content Placeholder 4"/>
          <p:cNvSpPr>
            <a:spLocks noGrp="1"/>
          </p:cNvSpPr>
          <p:nvPr>
            <p:ph idx="4294967295"/>
          </p:nvPr>
        </p:nvSpPr>
        <p:spPr>
          <a:xfrm>
            <a:off x="395536" y="771550"/>
            <a:ext cx="7886700" cy="3262312"/>
          </a:xfrm>
        </p:spPr>
        <p:txBody>
          <a:bodyPr>
            <a:normAutofit/>
          </a:bodyPr>
          <a:lstStyle/>
          <a:p>
            <a:r>
              <a:rPr lang="en-US" sz="1800" dirty="0"/>
              <a:t>These operations traverse the stream to produce a result or a side-effect. </a:t>
            </a:r>
          </a:p>
          <a:p>
            <a:r>
              <a:rPr lang="en-US" sz="1800" dirty="0"/>
              <a:t>After the terminal operation is performed, the stream pipeline is considered consumed, and can no longer be used!</a:t>
            </a:r>
          </a:p>
          <a:p>
            <a:pPr lvl="1"/>
            <a:r>
              <a:rPr lang="en-US" sz="1800" dirty="0"/>
              <a:t>If you need to traverse the same data source again</a:t>
            </a:r>
          </a:p>
          <a:p>
            <a:pPr lvl="2"/>
            <a:r>
              <a:rPr lang="en-US" sz="1800" dirty="0"/>
              <a:t>you must return to the data source to get a </a:t>
            </a:r>
            <a:r>
              <a:rPr lang="en-US" sz="1800" b="1" dirty="0"/>
              <a:t>new</a:t>
            </a:r>
            <a:r>
              <a:rPr lang="en-US" sz="1800" dirty="0"/>
              <a:t> stream.</a:t>
            </a:r>
          </a:p>
          <a:p>
            <a:r>
              <a:rPr lang="en-US" sz="1800" dirty="0"/>
              <a:t>Examples of termination operations: </a:t>
            </a:r>
          </a:p>
          <a:p>
            <a:pPr lvl="1"/>
            <a:r>
              <a:rPr lang="en-US" sz="1800" dirty="0" err="1"/>
              <a:t>Stream.forEach</a:t>
            </a:r>
            <a:endParaRPr lang="en-US" sz="1800" dirty="0"/>
          </a:p>
          <a:p>
            <a:pPr lvl="1"/>
            <a:r>
              <a:rPr lang="en-US" sz="1800" dirty="0" err="1"/>
              <a:t>IntStream.sum</a:t>
            </a:r>
            <a:endParaRPr lang="en-US" sz="1800" dirty="0"/>
          </a:p>
        </p:txBody>
      </p:sp>
      <p:sp>
        <p:nvSpPr>
          <p:cNvPr id="8" name="Slide Number Placeholder 7"/>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96812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Termination Operations</a:t>
            </a:r>
          </a:p>
        </p:txBody>
      </p:sp>
      <p:sp>
        <p:nvSpPr>
          <p:cNvPr id="8" name="Slide Number Placeholder 7"/>
          <p:cNvSpPr>
            <a:spLocks noGrp="1"/>
          </p:cNvSpPr>
          <p:nvPr>
            <p:ph type="sldNum" sz="quarter" idx="12"/>
          </p:nvPr>
        </p:nvSpPr>
        <p:spPr/>
        <p:txBody>
          <a:bodyPr/>
          <a:lstStyle/>
          <a:p>
            <a:endParaRPr lang="en-US" dirty="0"/>
          </a:p>
        </p:txBody>
      </p:sp>
      <p:graphicFrame>
        <p:nvGraphicFramePr>
          <p:cNvPr id="6" name="Content Placeholder 1"/>
          <p:cNvGraphicFramePr>
            <a:graphicFrameLocks/>
          </p:cNvGraphicFramePr>
          <p:nvPr>
            <p:extLst/>
          </p:nvPr>
        </p:nvGraphicFramePr>
        <p:xfrm>
          <a:off x="251520" y="1059582"/>
          <a:ext cx="8586955" cy="3680460"/>
        </p:xfrm>
        <a:graphic>
          <a:graphicData uri="http://schemas.openxmlformats.org/drawingml/2006/table">
            <a:tbl>
              <a:tblPr firstRow="1" bandRow="1">
                <a:tableStyleId>{F5AB1C69-6EDB-4FF4-983F-18BD219EF322}</a:tableStyleId>
              </a:tblPr>
              <a:tblGrid>
                <a:gridCol w="2376265">
                  <a:extLst>
                    <a:ext uri="{9D8B030D-6E8A-4147-A177-3AD203B41FA5}">
                      <a16:colId xmlns:a16="http://schemas.microsoft.com/office/drawing/2014/main" val="3238107872"/>
                    </a:ext>
                  </a:extLst>
                </a:gridCol>
                <a:gridCol w="4698522">
                  <a:extLst>
                    <a:ext uri="{9D8B030D-6E8A-4147-A177-3AD203B41FA5}">
                      <a16:colId xmlns:a16="http://schemas.microsoft.com/office/drawing/2014/main" val="368074854"/>
                    </a:ext>
                  </a:extLst>
                </a:gridCol>
                <a:gridCol w="1512168">
                  <a:extLst>
                    <a:ext uri="{9D8B030D-6E8A-4147-A177-3AD203B41FA5}">
                      <a16:colId xmlns:a16="http://schemas.microsoft.com/office/drawing/2014/main" val="4058405581"/>
                    </a:ext>
                  </a:extLst>
                </a:gridCol>
              </a:tblGrid>
              <a:tr h="388620">
                <a:tc>
                  <a:txBody>
                    <a:bodyPr/>
                    <a:lstStyle/>
                    <a:p>
                      <a:r>
                        <a:rPr lang="en-US" sz="2100" dirty="0"/>
                        <a:t>Stream Operation</a:t>
                      </a:r>
                    </a:p>
                  </a:txBody>
                  <a:tcPr marL="68580" marR="68580" marT="34290" marB="34290"/>
                </a:tc>
                <a:tc>
                  <a:txBody>
                    <a:bodyPr/>
                    <a:lstStyle/>
                    <a:p>
                      <a:r>
                        <a:rPr lang="en-US" sz="2100" dirty="0"/>
                        <a:t>Purpose</a:t>
                      </a:r>
                    </a:p>
                  </a:txBody>
                  <a:tcPr marL="68580" marR="68580" marT="34290" marB="34290"/>
                </a:tc>
                <a:tc>
                  <a:txBody>
                    <a:bodyPr/>
                    <a:lstStyle/>
                    <a:p>
                      <a:r>
                        <a:rPr lang="en-US" sz="2100" dirty="0"/>
                        <a:t>Input</a:t>
                      </a:r>
                    </a:p>
                  </a:txBody>
                  <a:tcPr marL="68580" marR="68580" marT="34290" marB="34290"/>
                </a:tc>
                <a:extLst>
                  <a:ext uri="{0D108BD9-81ED-4DB2-BD59-A6C34878D82A}">
                    <a16:rowId xmlns:a16="http://schemas.microsoft.com/office/drawing/2014/main" val="606661157"/>
                  </a:ext>
                </a:extLst>
              </a:tr>
              <a:tr h="388620">
                <a:tc>
                  <a:txBody>
                    <a:bodyPr/>
                    <a:lstStyle/>
                    <a:p>
                      <a:r>
                        <a:rPr lang="en-US" sz="2100" dirty="0" err="1"/>
                        <a:t>forEach</a:t>
                      </a:r>
                      <a:endParaRPr lang="en-US" sz="2100" dirty="0"/>
                    </a:p>
                  </a:txBody>
                  <a:tcPr marL="68580" marR="68580" marT="34290" marB="34290"/>
                </a:tc>
                <a:tc>
                  <a:txBody>
                    <a:bodyPr/>
                    <a:lstStyle/>
                    <a:p>
                      <a:r>
                        <a:rPr lang="en-US" sz="2100" dirty="0"/>
                        <a:t>For each</a:t>
                      </a:r>
                      <a:r>
                        <a:rPr lang="en-US" sz="2100" baseline="0" dirty="0"/>
                        <a:t> item, apply Consumer function</a:t>
                      </a:r>
                      <a:endParaRPr lang="en-US" sz="2100" dirty="0"/>
                    </a:p>
                  </a:txBody>
                  <a:tcPr marL="68580" marR="68580" marT="34290" marB="34290"/>
                </a:tc>
                <a:tc>
                  <a:txBody>
                    <a:bodyPr/>
                    <a:lstStyle/>
                    <a:p>
                      <a:r>
                        <a:rPr lang="en-US" sz="2100" dirty="0"/>
                        <a:t>Consumer</a:t>
                      </a:r>
                    </a:p>
                  </a:txBody>
                  <a:tcPr marL="68580" marR="68580" marT="34290" marB="34290"/>
                </a:tc>
                <a:extLst>
                  <a:ext uri="{0D108BD9-81ED-4DB2-BD59-A6C34878D82A}">
                    <a16:rowId xmlns:a16="http://schemas.microsoft.com/office/drawing/2014/main" val="3655997561"/>
                  </a:ext>
                </a:extLst>
              </a:tr>
              <a:tr h="388620">
                <a:tc>
                  <a:txBody>
                    <a:bodyPr/>
                    <a:lstStyle/>
                    <a:p>
                      <a:r>
                        <a:rPr lang="en-US" sz="2100" dirty="0"/>
                        <a:t>count</a:t>
                      </a:r>
                    </a:p>
                  </a:txBody>
                  <a:tcPr marL="68580" marR="68580" marT="34290" marB="34290"/>
                </a:tc>
                <a:tc>
                  <a:txBody>
                    <a:bodyPr/>
                    <a:lstStyle/>
                    <a:p>
                      <a:r>
                        <a:rPr lang="en-US" sz="2100" dirty="0"/>
                        <a:t>Count stream items</a:t>
                      </a:r>
                    </a:p>
                  </a:txBody>
                  <a:tcPr marL="68580" marR="68580" marT="34290" marB="34290"/>
                </a:tc>
                <a:tc>
                  <a:txBody>
                    <a:bodyPr/>
                    <a:lstStyle/>
                    <a:p>
                      <a:endParaRPr lang="en-US" sz="2100" dirty="0"/>
                    </a:p>
                  </a:txBody>
                  <a:tcPr marL="68580" marR="68580" marT="34290" marB="34290"/>
                </a:tc>
                <a:extLst>
                  <a:ext uri="{0D108BD9-81ED-4DB2-BD59-A6C34878D82A}">
                    <a16:rowId xmlns:a16="http://schemas.microsoft.com/office/drawing/2014/main" val="2469652612"/>
                  </a:ext>
                </a:extLst>
              </a:tr>
              <a:tr h="388620">
                <a:tc>
                  <a:txBody>
                    <a:bodyPr/>
                    <a:lstStyle/>
                    <a:p>
                      <a:r>
                        <a:rPr lang="en-US" sz="2100" dirty="0"/>
                        <a:t>collect</a:t>
                      </a:r>
                    </a:p>
                  </a:txBody>
                  <a:tcPr marL="68580" marR="68580" marT="34290" marB="34290"/>
                </a:tc>
                <a:tc>
                  <a:txBody>
                    <a:bodyPr/>
                    <a:lstStyle/>
                    <a:p>
                      <a:r>
                        <a:rPr lang="en-US" sz="2100" dirty="0"/>
                        <a:t>Reduces stream into a desired collection</a:t>
                      </a:r>
                    </a:p>
                  </a:txBody>
                  <a:tcPr marL="68580" marR="68580" marT="34290" marB="34290"/>
                </a:tc>
                <a:tc>
                  <a:txBody>
                    <a:bodyPr/>
                    <a:lstStyle/>
                    <a:p>
                      <a:r>
                        <a:rPr lang="en-US" sz="2100" dirty="0"/>
                        <a:t>Collector</a:t>
                      </a:r>
                    </a:p>
                  </a:txBody>
                  <a:tcPr marL="68580" marR="68580" marT="34290" marB="34290"/>
                </a:tc>
                <a:extLst>
                  <a:ext uri="{0D108BD9-81ED-4DB2-BD59-A6C34878D82A}">
                    <a16:rowId xmlns:a16="http://schemas.microsoft.com/office/drawing/2014/main" val="460892011"/>
                  </a:ext>
                </a:extLst>
              </a:tr>
              <a:tr h="708660">
                <a:tc>
                  <a:txBody>
                    <a:bodyPr/>
                    <a:lstStyle/>
                    <a:p>
                      <a:r>
                        <a:rPr lang="en-US" sz="2100" dirty="0"/>
                        <a:t>min/max</a:t>
                      </a:r>
                    </a:p>
                  </a:txBody>
                  <a:tcPr marL="68580" marR="68580" marT="34290" marB="34290"/>
                </a:tc>
                <a:tc>
                  <a:txBody>
                    <a:bodyPr/>
                    <a:lstStyle/>
                    <a:p>
                      <a:r>
                        <a:rPr lang="en-US" sz="2100" dirty="0"/>
                        <a:t>Returns min/max element</a:t>
                      </a:r>
                      <a:r>
                        <a:rPr lang="en-US" sz="2100" baseline="0" dirty="0"/>
                        <a:t> according to </a:t>
                      </a:r>
                      <a:r>
                        <a:rPr lang="en-US" sz="2100" baseline="0" dirty="0" err="1"/>
                        <a:t>Compartor</a:t>
                      </a:r>
                      <a:endParaRPr lang="en-US" sz="2100" dirty="0"/>
                    </a:p>
                  </a:txBody>
                  <a:tcPr marL="68580" marR="68580" marT="34290" marB="34290"/>
                </a:tc>
                <a:tc>
                  <a:txBody>
                    <a:bodyPr/>
                    <a:lstStyle/>
                    <a:p>
                      <a:r>
                        <a:rPr lang="en-US" sz="2100" dirty="0"/>
                        <a:t>Comparator</a:t>
                      </a:r>
                    </a:p>
                  </a:txBody>
                  <a:tcPr marL="68580" marR="68580" marT="34290" marB="34290"/>
                </a:tc>
                <a:extLst>
                  <a:ext uri="{0D108BD9-81ED-4DB2-BD59-A6C34878D82A}">
                    <a16:rowId xmlns:a16="http://schemas.microsoft.com/office/drawing/2014/main" val="1637927569"/>
                  </a:ext>
                </a:extLst>
              </a:tr>
              <a:tr h="708660">
                <a:tc>
                  <a:txBody>
                    <a:bodyPr/>
                    <a:lstStyle/>
                    <a:p>
                      <a:r>
                        <a:rPr lang="en-US" sz="2100" dirty="0" err="1"/>
                        <a:t>anyMatch</a:t>
                      </a:r>
                      <a:r>
                        <a:rPr lang="en-US" sz="2100" dirty="0"/>
                        <a:t>/</a:t>
                      </a:r>
                      <a:r>
                        <a:rPr lang="en-US" sz="2100" dirty="0" err="1"/>
                        <a:t>allMatch</a:t>
                      </a:r>
                      <a:r>
                        <a:rPr lang="en-US" sz="2100" dirty="0"/>
                        <a:t>/</a:t>
                      </a:r>
                      <a:r>
                        <a:rPr lang="en-US" sz="2100" dirty="0" err="1"/>
                        <a:t>noneMatch</a:t>
                      </a:r>
                      <a:endParaRPr lang="en-US" sz="2100" dirty="0"/>
                    </a:p>
                  </a:txBody>
                  <a:tcPr marL="68580" marR="68580" marT="34290" marB="34290"/>
                </a:tc>
                <a:tc>
                  <a:txBody>
                    <a:bodyPr/>
                    <a:lstStyle/>
                    <a:p>
                      <a:r>
                        <a:rPr lang="en-US" sz="2100" dirty="0"/>
                        <a:t>Returns whether any/all/none elements of stream match the provided predicate. </a:t>
                      </a:r>
                    </a:p>
                  </a:txBody>
                  <a:tcPr marL="68580" marR="68580" marT="34290" marB="34290"/>
                </a:tc>
                <a:tc>
                  <a:txBody>
                    <a:bodyPr/>
                    <a:lstStyle/>
                    <a:p>
                      <a:r>
                        <a:rPr lang="en-US" sz="2100" dirty="0"/>
                        <a:t>Predicate</a:t>
                      </a:r>
                    </a:p>
                  </a:txBody>
                  <a:tcPr marL="68580" marR="68580" marT="34290" marB="34290"/>
                </a:tc>
                <a:extLst>
                  <a:ext uri="{0D108BD9-81ED-4DB2-BD59-A6C34878D82A}">
                    <a16:rowId xmlns:a16="http://schemas.microsoft.com/office/drawing/2014/main" val="2217307412"/>
                  </a:ext>
                </a:extLst>
              </a:tr>
              <a:tr h="708660">
                <a:tc>
                  <a:txBody>
                    <a:bodyPr/>
                    <a:lstStyle/>
                    <a:p>
                      <a:r>
                        <a:rPr lang="en-US" sz="2100" dirty="0" err="1"/>
                        <a:t>findFirst</a:t>
                      </a:r>
                      <a:r>
                        <a:rPr lang="en-US" sz="2100" dirty="0"/>
                        <a:t>/</a:t>
                      </a:r>
                      <a:r>
                        <a:rPr lang="en-US" sz="2100" dirty="0" err="1"/>
                        <a:t>findAny</a:t>
                      </a:r>
                      <a:endParaRPr lang="en-US" sz="2100" dirty="0"/>
                    </a:p>
                  </a:txBody>
                  <a:tcPr marL="68580" marR="68580" marT="34290" marB="34290"/>
                </a:tc>
                <a:tc>
                  <a:txBody>
                    <a:bodyPr/>
                    <a:lstStyle/>
                    <a:p>
                      <a:r>
                        <a:rPr lang="en-US" sz="2100" dirty="0"/>
                        <a:t>Returns Optional</a:t>
                      </a:r>
                      <a:r>
                        <a:rPr lang="en-US" sz="2100" baseline="0" dirty="0"/>
                        <a:t> containing first/any result</a:t>
                      </a:r>
                      <a:endParaRPr lang="en-US" sz="2100" dirty="0"/>
                    </a:p>
                  </a:txBody>
                  <a:tcPr marL="68580" marR="68580" marT="34290" marB="34290"/>
                </a:tc>
                <a:tc>
                  <a:txBody>
                    <a:bodyPr/>
                    <a:lstStyle/>
                    <a:p>
                      <a:endParaRPr lang="en-US" sz="2100" dirty="0"/>
                    </a:p>
                  </a:txBody>
                  <a:tcPr marL="68580" marR="68580" marT="34290" marB="34290"/>
                </a:tc>
                <a:extLst>
                  <a:ext uri="{0D108BD9-81ED-4DB2-BD59-A6C34878D82A}">
                    <a16:rowId xmlns:a16="http://schemas.microsoft.com/office/drawing/2014/main" val="2180463531"/>
                  </a:ext>
                </a:extLst>
              </a:tr>
            </a:tbl>
          </a:graphicData>
        </a:graphic>
      </p:graphicFrame>
    </p:spTree>
    <p:extLst>
      <p:ext uri="{BB962C8B-B14F-4D97-AF65-F5344CB8AC3E}">
        <p14:creationId xmlns:p14="http://schemas.microsoft.com/office/powerpoint/2010/main" val="6256002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collect() using Collectors</a:t>
            </a:r>
          </a:p>
        </p:txBody>
      </p:sp>
      <p:sp>
        <p:nvSpPr>
          <p:cNvPr id="5" name="Content Placeholder 4"/>
          <p:cNvSpPr>
            <a:spLocks noGrp="1"/>
          </p:cNvSpPr>
          <p:nvPr>
            <p:ph idx="4294967295"/>
          </p:nvPr>
        </p:nvSpPr>
        <p:spPr>
          <a:xfrm>
            <a:off x="251520" y="843558"/>
            <a:ext cx="7886700" cy="3262312"/>
          </a:xfrm>
        </p:spPr>
        <p:txBody>
          <a:bodyPr>
            <a:noAutofit/>
          </a:bodyPr>
          <a:lstStyle/>
          <a:p>
            <a:r>
              <a:rPr lang="en-US" sz="1800" dirty="0"/>
              <a:t>Collector is a </a:t>
            </a:r>
            <a:r>
              <a:rPr lang="en-US" sz="1800" b="1" dirty="0"/>
              <a:t>reducer</a:t>
            </a:r>
            <a:r>
              <a:rPr lang="en-US" sz="1800" dirty="0"/>
              <a:t> operation</a:t>
            </a:r>
          </a:p>
          <a:p>
            <a:pPr lvl="1"/>
            <a:r>
              <a:rPr lang="en-US" sz="1800" dirty="0"/>
              <a:t>Takes a sequence of input elements and combines them into a single  summary result.</a:t>
            </a:r>
          </a:p>
          <a:p>
            <a:pPr lvl="1"/>
            <a:r>
              <a:rPr lang="en-US" sz="1800" dirty="0"/>
              <a:t>Result may be one single collection or any type of one object instance</a:t>
            </a:r>
          </a:p>
          <a:p>
            <a:r>
              <a:rPr lang="en-US" sz="1800" dirty="0"/>
              <a:t>Collectors can:</a:t>
            </a:r>
          </a:p>
          <a:p>
            <a:pPr lvl="1"/>
            <a:r>
              <a:rPr lang="en-US" sz="1800" dirty="0"/>
              <a:t>accumulates the input elements into a new List:</a:t>
            </a:r>
          </a:p>
          <a:p>
            <a:pPr lvl="2"/>
            <a:r>
              <a:rPr lang="en-US" sz="1800" dirty="0"/>
              <a:t>.collect(</a:t>
            </a:r>
            <a:r>
              <a:rPr lang="en-US" sz="1800" dirty="0" err="1"/>
              <a:t>Collectors.toList</a:t>
            </a:r>
            <a:r>
              <a:rPr lang="en-US" sz="1800" dirty="0"/>
              <a:t>())</a:t>
            </a:r>
          </a:p>
          <a:p>
            <a:pPr lvl="1"/>
            <a:r>
              <a:rPr lang="en-US" sz="1800" dirty="0"/>
              <a:t>Accumulates the input elements into </a:t>
            </a:r>
            <a:r>
              <a:rPr lang="en-US" sz="1800" b="1" dirty="0"/>
              <a:t>any</a:t>
            </a:r>
            <a:r>
              <a:rPr lang="en-US" sz="1800" dirty="0"/>
              <a:t> container:</a:t>
            </a:r>
          </a:p>
          <a:p>
            <a:pPr lvl="2"/>
            <a:r>
              <a:rPr lang="en-US" sz="1800" dirty="0"/>
              <a:t>.collect(</a:t>
            </a:r>
            <a:r>
              <a:rPr lang="en-US" sz="1800" dirty="0" err="1"/>
              <a:t>Collectors.toCollection</a:t>
            </a:r>
            <a:r>
              <a:rPr lang="en-US" sz="1800" dirty="0"/>
              <a:t>(</a:t>
            </a:r>
            <a:r>
              <a:rPr lang="en-US" sz="1800" dirty="0" err="1"/>
              <a:t>ArrayList</a:t>
            </a:r>
            <a:r>
              <a:rPr lang="en-US" sz="1800" dirty="0"/>
              <a:t>::new));</a:t>
            </a:r>
          </a:p>
          <a:p>
            <a:pPr lvl="1"/>
            <a:r>
              <a:rPr lang="en-US" sz="1800" dirty="0"/>
              <a:t>More in next slide.</a:t>
            </a:r>
          </a:p>
          <a:p>
            <a:pPr lvl="1"/>
            <a:endParaRPr lang="en-US" sz="1800" dirty="0"/>
          </a:p>
        </p:txBody>
      </p:sp>
      <p:sp>
        <p:nvSpPr>
          <p:cNvPr id="8" name="Slide Number Placeholder 7"/>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9783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Collectors – Part of API</a:t>
            </a:r>
          </a:p>
        </p:txBody>
      </p:sp>
      <p:sp>
        <p:nvSpPr>
          <p:cNvPr id="8" name="Slide Number Placeholder 7"/>
          <p:cNvSpPr>
            <a:spLocks noGrp="1"/>
          </p:cNvSpPr>
          <p:nvPr>
            <p:ph type="sldNum" sz="quarter" idx="12"/>
          </p:nvPr>
        </p:nvSpPr>
        <p:spPr/>
        <p:txBody>
          <a:bodyPr/>
          <a:lstStyle/>
          <a:p>
            <a:endParaRPr lang="en-US" dirty="0"/>
          </a:p>
        </p:txBody>
      </p:sp>
      <p:graphicFrame>
        <p:nvGraphicFramePr>
          <p:cNvPr id="2" name="Table 1"/>
          <p:cNvGraphicFramePr>
            <a:graphicFrameLocks noGrp="1"/>
          </p:cNvGraphicFramePr>
          <p:nvPr>
            <p:extLst/>
          </p:nvPr>
        </p:nvGraphicFramePr>
        <p:xfrm>
          <a:off x="359532" y="1059582"/>
          <a:ext cx="8316924" cy="3365628"/>
        </p:xfrm>
        <a:graphic>
          <a:graphicData uri="http://schemas.openxmlformats.org/drawingml/2006/table">
            <a:tbl>
              <a:tblPr firstRow="1" bandRow="1">
                <a:tableStyleId>{C083E6E3-FA7D-4D7B-A595-EF9225AFEA82}</a:tableStyleId>
              </a:tblPr>
              <a:tblGrid>
                <a:gridCol w="4158462">
                  <a:extLst>
                    <a:ext uri="{9D8B030D-6E8A-4147-A177-3AD203B41FA5}">
                      <a16:colId xmlns:a16="http://schemas.microsoft.com/office/drawing/2014/main" val="3592609355"/>
                    </a:ext>
                  </a:extLst>
                </a:gridCol>
                <a:gridCol w="4158462">
                  <a:extLst>
                    <a:ext uri="{9D8B030D-6E8A-4147-A177-3AD203B41FA5}">
                      <a16:colId xmlns:a16="http://schemas.microsoft.com/office/drawing/2014/main" val="920397843"/>
                    </a:ext>
                  </a:extLst>
                </a:gridCol>
              </a:tblGrid>
              <a:tr h="278130">
                <a:tc>
                  <a:txBody>
                    <a:bodyPr/>
                    <a:lstStyle/>
                    <a:p>
                      <a:pPr marL="41275">
                        <a:lnSpc>
                          <a:spcPct val="100000"/>
                        </a:lnSpc>
                        <a:spcBef>
                          <a:spcPts val="265"/>
                        </a:spcBef>
                        <a:tabLst>
                          <a:tab pos="648970" algn="l"/>
                        </a:tabLst>
                      </a:pPr>
                      <a:r>
                        <a:rPr sz="1800" b="0" spc="-165" dirty="0" err="1">
                          <a:latin typeface="+mn-lt"/>
                          <a:cs typeface="Trebuchet MS"/>
                        </a:rPr>
                        <a:t>Collectors.toList</a:t>
                      </a:r>
                      <a:r>
                        <a:rPr sz="1800" b="0" spc="-165" dirty="0">
                          <a:latin typeface="+mn-lt"/>
                          <a:cs typeface="Trebuchet MS"/>
                        </a:rPr>
                        <a:t>()</a:t>
                      </a:r>
                      <a:endParaRPr sz="1800" b="0" dirty="0">
                        <a:latin typeface="+mn-lt"/>
                        <a:cs typeface="Trebuchet MS"/>
                      </a:endParaRPr>
                    </a:p>
                  </a:txBody>
                  <a:tcPr marL="0" marR="0" marT="0" marB="0"/>
                </a:tc>
                <a:tc>
                  <a:txBody>
                    <a:bodyPr/>
                    <a:lstStyle/>
                    <a:p>
                      <a:pPr marL="41275">
                        <a:lnSpc>
                          <a:spcPct val="100000"/>
                        </a:lnSpc>
                        <a:spcBef>
                          <a:spcPts val="2070"/>
                        </a:spcBef>
                      </a:pPr>
                      <a:r>
                        <a:rPr sz="1800" b="0" spc="10" dirty="0">
                          <a:solidFill>
                            <a:srgbClr val="615F5C"/>
                          </a:solidFill>
                          <a:latin typeface="+mn-lt"/>
                          <a:cs typeface="Book Antiqua"/>
                        </a:rPr>
                        <a:t>Puts items </a:t>
                      </a:r>
                      <a:r>
                        <a:rPr sz="1800" b="0" spc="5" dirty="0">
                          <a:solidFill>
                            <a:srgbClr val="615F5C"/>
                          </a:solidFill>
                          <a:latin typeface="+mn-lt"/>
                          <a:cs typeface="Book Antiqua"/>
                        </a:rPr>
                        <a:t>into </a:t>
                      </a:r>
                      <a:r>
                        <a:rPr sz="1800" b="0" spc="10" dirty="0">
                          <a:solidFill>
                            <a:srgbClr val="615F5C"/>
                          </a:solidFill>
                          <a:latin typeface="+mn-lt"/>
                          <a:cs typeface="Book Antiqua"/>
                        </a:rPr>
                        <a:t>a</a:t>
                      </a:r>
                      <a:r>
                        <a:rPr sz="1800" b="0" spc="-85" dirty="0">
                          <a:solidFill>
                            <a:srgbClr val="615F5C"/>
                          </a:solidFill>
                          <a:latin typeface="+mn-lt"/>
                          <a:cs typeface="Book Antiqua"/>
                        </a:rPr>
                        <a:t> </a:t>
                      </a:r>
                      <a:r>
                        <a:rPr sz="1800" b="0" spc="5" dirty="0">
                          <a:solidFill>
                            <a:srgbClr val="615F5C"/>
                          </a:solidFill>
                          <a:latin typeface="+mn-lt"/>
                          <a:cs typeface="Book Antiqua"/>
                        </a:rPr>
                        <a:t>list</a:t>
                      </a:r>
                      <a:endParaRPr sz="1800" b="0" dirty="0">
                        <a:latin typeface="+mn-lt"/>
                        <a:cs typeface="Book Antiqua"/>
                      </a:endParaRPr>
                    </a:p>
                  </a:txBody>
                  <a:tcPr marL="0" marR="0" marT="0" marB="0"/>
                </a:tc>
                <a:extLst>
                  <a:ext uri="{0D108BD9-81ED-4DB2-BD59-A6C34878D82A}">
                    <a16:rowId xmlns:a16="http://schemas.microsoft.com/office/drawing/2014/main" val="3938035910"/>
                  </a:ext>
                </a:extLst>
              </a:tr>
              <a:tr h="583597">
                <a:tc>
                  <a:txBody>
                    <a:bodyPr/>
                    <a:lstStyle/>
                    <a:p>
                      <a:pPr marL="41275">
                        <a:lnSpc>
                          <a:spcPct val="100000"/>
                        </a:lnSpc>
                        <a:spcBef>
                          <a:spcPts val="265"/>
                        </a:spcBef>
                        <a:tabLst>
                          <a:tab pos="648970" algn="l"/>
                        </a:tabLst>
                      </a:pPr>
                      <a:r>
                        <a:rPr sz="1800" b="0" spc="-110" dirty="0" err="1">
                          <a:latin typeface="+mn-lt"/>
                          <a:cs typeface="Trebuchet MS"/>
                        </a:rPr>
                        <a:t>Collectors.toCollection</a:t>
                      </a:r>
                      <a:r>
                        <a:rPr sz="1800" b="0" spc="-110" dirty="0">
                          <a:latin typeface="+mn-lt"/>
                          <a:cs typeface="Trebuchet MS"/>
                        </a:rPr>
                        <a:t>(</a:t>
                      </a:r>
                      <a:r>
                        <a:rPr sz="1800" b="0" i="1" spc="-110" dirty="0" err="1">
                          <a:latin typeface="+mn-lt"/>
                          <a:cs typeface="Calibri"/>
                        </a:rPr>
                        <a:t>TreeSet</a:t>
                      </a:r>
                      <a:r>
                        <a:rPr sz="1800" b="0" i="1" spc="-110" dirty="0">
                          <a:latin typeface="+mn-lt"/>
                          <a:cs typeface="Calibri"/>
                        </a:rPr>
                        <a:t>::new</a:t>
                      </a:r>
                      <a:r>
                        <a:rPr sz="1800" b="0" spc="-110" dirty="0">
                          <a:latin typeface="+mn-lt"/>
                          <a:cs typeface="Trebuchet MS"/>
                        </a:rPr>
                        <a:t>)</a:t>
                      </a:r>
                      <a:endParaRPr sz="1800" b="0" dirty="0">
                        <a:latin typeface="+mn-lt"/>
                        <a:cs typeface="Trebuchet MS"/>
                      </a:endParaRPr>
                    </a:p>
                  </a:txBody>
                  <a:tcPr marL="0" marR="0" marT="0" marB="0"/>
                </a:tc>
                <a:tc>
                  <a:txBody>
                    <a:bodyPr/>
                    <a:lstStyle/>
                    <a:p>
                      <a:pPr marL="41275" marR="434340">
                        <a:lnSpc>
                          <a:spcPct val="109400"/>
                        </a:lnSpc>
                        <a:spcBef>
                          <a:spcPts val="114"/>
                        </a:spcBef>
                      </a:pPr>
                      <a:r>
                        <a:rPr sz="1800" b="0" spc="10" dirty="0">
                          <a:solidFill>
                            <a:srgbClr val="615F5C"/>
                          </a:solidFill>
                          <a:latin typeface="+mn-lt"/>
                          <a:cs typeface="Book Antiqua"/>
                        </a:rPr>
                        <a:t>Puts items </a:t>
                      </a:r>
                      <a:r>
                        <a:rPr sz="1800" b="0" spc="5" dirty="0">
                          <a:solidFill>
                            <a:srgbClr val="615F5C"/>
                          </a:solidFill>
                          <a:latin typeface="+mn-lt"/>
                          <a:cs typeface="Book Antiqua"/>
                        </a:rPr>
                        <a:t>into </a:t>
                      </a:r>
                      <a:r>
                        <a:rPr sz="1800" b="0" spc="10" dirty="0">
                          <a:solidFill>
                            <a:srgbClr val="615F5C"/>
                          </a:solidFill>
                          <a:latin typeface="+mn-lt"/>
                          <a:cs typeface="Book Antiqua"/>
                        </a:rPr>
                        <a:t>a </a:t>
                      </a:r>
                      <a:r>
                        <a:rPr sz="1800" b="0" dirty="0">
                          <a:solidFill>
                            <a:srgbClr val="615F5C"/>
                          </a:solidFill>
                          <a:latin typeface="+mn-lt"/>
                          <a:cs typeface="Book Antiqua"/>
                        </a:rPr>
                        <a:t>desired </a:t>
                      </a:r>
                      <a:r>
                        <a:rPr sz="1800" b="0" spc="-15" dirty="0">
                          <a:solidFill>
                            <a:srgbClr val="615F5C"/>
                          </a:solidFill>
                          <a:latin typeface="+mn-lt"/>
                          <a:cs typeface="Book Antiqua"/>
                        </a:rPr>
                        <a:t>container. </a:t>
                      </a:r>
                      <a:r>
                        <a:rPr sz="1800" b="0" spc="10" dirty="0">
                          <a:solidFill>
                            <a:srgbClr val="615F5C"/>
                          </a:solidFill>
                          <a:latin typeface="+mn-lt"/>
                          <a:cs typeface="Book Antiqua"/>
                        </a:rPr>
                        <a:t>Container </a:t>
                      </a:r>
                      <a:r>
                        <a:rPr sz="1800" b="0" spc="5" dirty="0">
                          <a:solidFill>
                            <a:srgbClr val="615F5C"/>
                          </a:solidFill>
                          <a:latin typeface="+mn-lt"/>
                          <a:cs typeface="Book Antiqua"/>
                        </a:rPr>
                        <a:t>is</a:t>
                      </a:r>
                      <a:r>
                        <a:rPr sz="1800" b="0" spc="-30" dirty="0">
                          <a:solidFill>
                            <a:srgbClr val="615F5C"/>
                          </a:solidFill>
                          <a:latin typeface="+mn-lt"/>
                          <a:cs typeface="Book Antiqua"/>
                        </a:rPr>
                        <a:t> </a:t>
                      </a:r>
                      <a:r>
                        <a:rPr sz="1800" b="0" spc="10" dirty="0">
                          <a:solidFill>
                            <a:srgbClr val="615F5C"/>
                          </a:solidFill>
                          <a:latin typeface="+mn-lt"/>
                          <a:cs typeface="Book Antiqua"/>
                        </a:rPr>
                        <a:t>supplied  with a</a:t>
                      </a:r>
                      <a:r>
                        <a:rPr sz="1800" b="0" spc="-65" dirty="0">
                          <a:solidFill>
                            <a:srgbClr val="615F5C"/>
                          </a:solidFill>
                          <a:latin typeface="+mn-lt"/>
                          <a:cs typeface="Book Antiqua"/>
                        </a:rPr>
                        <a:t> </a:t>
                      </a:r>
                      <a:r>
                        <a:rPr sz="1800" b="0" spc="5" dirty="0">
                          <a:solidFill>
                            <a:srgbClr val="615F5C"/>
                          </a:solidFill>
                          <a:latin typeface="+mn-lt"/>
                          <a:cs typeface="Book Antiqua"/>
                        </a:rPr>
                        <a:t>supplier</a:t>
                      </a:r>
                      <a:endParaRPr sz="1800" b="0" dirty="0">
                        <a:latin typeface="+mn-lt"/>
                        <a:cs typeface="Book Antiqua"/>
                      </a:endParaRPr>
                    </a:p>
                  </a:txBody>
                  <a:tcPr marL="0" marR="0" marT="0" marB="0"/>
                </a:tc>
                <a:extLst>
                  <a:ext uri="{0D108BD9-81ED-4DB2-BD59-A6C34878D82A}">
                    <a16:rowId xmlns:a16="http://schemas.microsoft.com/office/drawing/2014/main" val="3531617266"/>
                  </a:ext>
                </a:extLst>
              </a:tr>
              <a:tr h="583597">
                <a:tc>
                  <a:txBody>
                    <a:bodyPr/>
                    <a:lstStyle/>
                    <a:p>
                      <a:pPr marL="41275">
                        <a:lnSpc>
                          <a:spcPct val="100000"/>
                        </a:lnSpc>
                        <a:spcBef>
                          <a:spcPts val="265"/>
                        </a:spcBef>
                        <a:tabLst>
                          <a:tab pos="648970" algn="l"/>
                        </a:tabLst>
                      </a:pPr>
                      <a:r>
                        <a:rPr sz="1800" b="0" spc="-150" dirty="0" err="1">
                          <a:latin typeface="+mn-lt"/>
                          <a:cs typeface="Trebuchet MS"/>
                        </a:rPr>
                        <a:t>Collectors.joining</a:t>
                      </a:r>
                      <a:r>
                        <a:rPr sz="1800" b="0" spc="-150" dirty="0">
                          <a:latin typeface="+mn-lt"/>
                          <a:cs typeface="Trebuchet MS"/>
                        </a:rPr>
                        <a:t>(",</a:t>
                      </a:r>
                      <a:r>
                        <a:rPr sz="1800" b="0" spc="-455" dirty="0">
                          <a:latin typeface="+mn-lt"/>
                          <a:cs typeface="Trebuchet MS"/>
                        </a:rPr>
                        <a:t> </a:t>
                      </a:r>
                      <a:r>
                        <a:rPr sz="1800" b="0" spc="-300" dirty="0">
                          <a:latin typeface="+mn-lt"/>
                          <a:cs typeface="Trebuchet MS"/>
                        </a:rPr>
                        <a:t>“)</a:t>
                      </a:r>
                      <a:endParaRPr sz="1800" b="0" dirty="0">
                        <a:latin typeface="+mn-lt"/>
                        <a:cs typeface="Trebuchet MS"/>
                      </a:endParaRPr>
                    </a:p>
                  </a:txBody>
                  <a:tcPr marL="0" marR="0" marT="0" marB="0"/>
                </a:tc>
                <a:tc>
                  <a:txBody>
                    <a:bodyPr/>
                    <a:lstStyle/>
                    <a:p>
                      <a:pPr marL="41275" marR="698500">
                        <a:lnSpc>
                          <a:spcPct val="109400"/>
                        </a:lnSpc>
                        <a:spcBef>
                          <a:spcPts val="114"/>
                        </a:spcBef>
                      </a:pPr>
                      <a:r>
                        <a:rPr sz="1800" b="0" spc="5" dirty="0">
                          <a:solidFill>
                            <a:srgbClr val="615F5C"/>
                          </a:solidFill>
                          <a:latin typeface="+mn-lt"/>
                          <a:cs typeface="Book Antiqua"/>
                        </a:rPr>
                        <a:t>Joins multiple </a:t>
                      </a:r>
                      <a:r>
                        <a:rPr sz="1800" b="0" spc="10" dirty="0">
                          <a:solidFill>
                            <a:srgbClr val="615F5C"/>
                          </a:solidFill>
                          <a:latin typeface="+mn-lt"/>
                          <a:cs typeface="Book Antiqua"/>
                        </a:rPr>
                        <a:t>items </a:t>
                      </a:r>
                      <a:r>
                        <a:rPr sz="1800" b="0" spc="5" dirty="0">
                          <a:solidFill>
                            <a:srgbClr val="615F5C"/>
                          </a:solidFill>
                          <a:latin typeface="+mn-lt"/>
                          <a:cs typeface="Book Antiqua"/>
                        </a:rPr>
                        <a:t>into </a:t>
                      </a:r>
                      <a:r>
                        <a:rPr sz="1800" b="0" spc="10" dirty="0">
                          <a:solidFill>
                            <a:srgbClr val="615F5C"/>
                          </a:solidFill>
                          <a:latin typeface="+mn-lt"/>
                          <a:cs typeface="Book Antiqua"/>
                        </a:rPr>
                        <a:t>a </a:t>
                      </a:r>
                      <a:r>
                        <a:rPr sz="1800" b="0" spc="5" dirty="0">
                          <a:solidFill>
                            <a:srgbClr val="615F5C"/>
                          </a:solidFill>
                          <a:latin typeface="+mn-lt"/>
                          <a:cs typeface="Book Antiqua"/>
                        </a:rPr>
                        <a:t>single </a:t>
                      </a:r>
                      <a:r>
                        <a:rPr sz="1800" b="0" spc="10" dirty="0">
                          <a:solidFill>
                            <a:srgbClr val="615F5C"/>
                          </a:solidFill>
                          <a:latin typeface="+mn-lt"/>
                          <a:cs typeface="Book Antiqua"/>
                        </a:rPr>
                        <a:t>item by </a:t>
                      </a:r>
                      <a:r>
                        <a:rPr sz="1800" b="0" spc="5" dirty="0">
                          <a:solidFill>
                            <a:srgbClr val="615F5C"/>
                          </a:solidFill>
                          <a:latin typeface="+mn-lt"/>
                          <a:cs typeface="Book Antiqua"/>
                        </a:rPr>
                        <a:t>concatenating  </a:t>
                      </a:r>
                      <a:r>
                        <a:rPr sz="1800" b="0" spc="10" dirty="0">
                          <a:solidFill>
                            <a:srgbClr val="615F5C"/>
                          </a:solidFill>
                          <a:latin typeface="+mn-lt"/>
                          <a:cs typeface="Book Antiqua"/>
                        </a:rPr>
                        <a:t>them</a:t>
                      </a:r>
                      <a:endParaRPr sz="1800" b="0" dirty="0">
                        <a:latin typeface="+mn-lt"/>
                        <a:cs typeface="Book Antiqua"/>
                      </a:endParaRPr>
                    </a:p>
                  </a:txBody>
                  <a:tcPr marL="0" marR="0" marT="0" marB="0"/>
                </a:tc>
                <a:extLst>
                  <a:ext uri="{0D108BD9-81ED-4DB2-BD59-A6C34878D82A}">
                    <a16:rowId xmlns:a16="http://schemas.microsoft.com/office/drawing/2014/main" val="1660222381"/>
                  </a:ext>
                </a:extLst>
              </a:tr>
              <a:tr h="548640">
                <a:tc>
                  <a:txBody>
                    <a:bodyPr/>
                    <a:lstStyle/>
                    <a:p>
                      <a:pPr marL="41275">
                        <a:lnSpc>
                          <a:spcPct val="100000"/>
                        </a:lnSpc>
                        <a:spcBef>
                          <a:spcPts val="265"/>
                        </a:spcBef>
                        <a:tabLst>
                          <a:tab pos="648970" algn="l"/>
                        </a:tabLst>
                      </a:pPr>
                      <a:r>
                        <a:rPr sz="1800" b="0" spc="-85" dirty="0" err="1">
                          <a:latin typeface="+mn-lt"/>
                          <a:cs typeface="Trebuchet MS"/>
                        </a:rPr>
                        <a:t>Collectors.summingInt</a:t>
                      </a:r>
                      <a:r>
                        <a:rPr sz="1800" b="0" spc="-85" dirty="0">
                          <a:latin typeface="+mn-lt"/>
                          <a:cs typeface="Trebuchet MS"/>
                        </a:rPr>
                        <a:t>(</a:t>
                      </a:r>
                      <a:r>
                        <a:rPr sz="1800" b="0" i="1" spc="-85" dirty="0">
                          <a:latin typeface="+mn-lt"/>
                          <a:cs typeface="Calibri"/>
                        </a:rPr>
                        <a:t>item::getAge</a:t>
                      </a:r>
                      <a:r>
                        <a:rPr sz="1800" b="0" spc="-85" dirty="0">
                          <a:latin typeface="+mn-lt"/>
                          <a:cs typeface="Trebuchet MS"/>
                        </a:rPr>
                        <a:t>)</a:t>
                      </a:r>
                      <a:endParaRPr sz="1800" b="0" dirty="0">
                        <a:latin typeface="+mn-lt"/>
                        <a:cs typeface="Trebuchet MS"/>
                      </a:endParaRPr>
                    </a:p>
                  </a:txBody>
                  <a:tcPr marL="0" marR="0" marT="0" marB="0"/>
                </a:tc>
                <a:tc>
                  <a:txBody>
                    <a:bodyPr/>
                    <a:lstStyle/>
                    <a:p>
                      <a:pPr marL="41275">
                        <a:lnSpc>
                          <a:spcPct val="100000"/>
                        </a:lnSpc>
                        <a:spcBef>
                          <a:spcPts val="2070"/>
                        </a:spcBef>
                      </a:pPr>
                      <a:r>
                        <a:rPr sz="1800" b="0" spc="10" dirty="0">
                          <a:solidFill>
                            <a:srgbClr val="615F5C"/>
                          </a:solidFill>
                          <a:latin typeface="+mn-lt"/>
                          <a:cs typeface="Book Antiqua"/>
                        </a:rPr>
                        <a:t>Sums </a:t>
                      </a:r>
                      <a:r>
                        <a:rPr sz="1800" b="0" spc="5" dirty="0">
                          <a:solidFill>
                            <a:srgbClr val="615F5C"/>
                          </a:solidFill>
                          <a:latin typeface="+mn-lt"/>
                          <a:cs typeface="Book Antiqua"/>
                        </a:rPr>
                        <a:t>the values of each </a:t>
                      </a:r>
                      <a:r>
                        <a:rPr sz="1800" b="0" spc="10" dirty="0">
                          <a:solidFill>
                            <a:srgbClr val="615F5C"/>
                          </a:solidFill>
                          <a:latin typeface="+mn-lt"/>
                          <a:cs typeface="Book Antiqua"/>
                        </a:rPr>
                        <a:t>item with </a:t>
                      </a:r>
                      <a:r>
                        <a:rPr sz="1800" b="0" spc="5" dirty="0">
                          <a:solidFill>
                            <a:srgbClr val="615F5C"/>
                          </a:solidFill>
                          <a:latin typeface="+mn-lt"/>
                          <a:cs typeface="Book Antiqua"/>
                        </a:rPr>
                        <a:t>given</a:t>
                      </a:r>
                      <a:r>
                        <a:rPr sz="1800" b="0" spc="20" dirty="0">
                          <a:solidFill>
                            <a:srgbClr val="615F5C"/>
                          </a:solidFill>
                          <a:latin typeface="+mn-lt"/>
                          <a:cs typeface="Book Antiqua"/>
                        </a:rPr>
                        <a:t> </a:t>
                      </a:r>
                      <a:r>
                        <a:rPr sz="1800" b="0" spc="5" dirty="0">
                          <a:solidFill>
                            <a:srgbClr val="615F5C"/>
                          </a:solidFill>
                          <a:latin typeface="+mn-lt"/>
                          <a:cs typeface="Book Antiqua"/>
                        </a:rPr>
                        <a:t>supplier</a:t>
                      </a:r>
                      <a:endParaRPr sz="1800" b="0" dirty="0">
                        <a:latin typeface="+mn-lt"/>
                        <a:cs typeface="Book Antiqua"/>
                      </a:endParaRPr>
                    </a:p>
                  </a:txBody>
                  <a:tcPr marL="0" marR="0" marT="0" marB="0"/>
                </a:tc>
                <a:extLst>
                  <a:ext uri="{0D108BD9-81ED-4DB2-BD59-A6C34878D82A}">
                    <a16:rowId xmlns:a16="http://schemas.microsoft.com/office/drawing/2014/main" val="2716427351"/>
                  </a:ext>
                </a:extLst>
              </a:tr>
              <a:tr h="822960">
                <a:tc>
                  <a:txBody>
                    <a:bodyPr/>
                    <a:lstStyle/>
                    <a:p>
                      <a:pPr marL="41275">
                        <a:lnSpc>
                          <a:spcPct val="100000"/>
                        </a:lnSpc>
                        <a:spcBef>
                          <a:spcPts val="265"/>
                        </a:spcBef>
                        <a:tabLst>
                          <a:tab pos="648970" algn="l"/>
                        </a:tabLst>
                      </a:pPr>
                      <a:r>
                        <a:rPr sz="1800" b="0" spc="-125" dirty="0" err="1">
                          <a:latin typeface="+mn-lt"/>
                          <a:cs typeface="Trebuchet MS"/>
                        </a:rPr>
                        <a:t>Collectors.groupingBy</a:t>
                      </a:r>
                      <a:r>
                        <a:rPr sz="1800" b="0" spc="-125" dirty="0">
                          <a:latin typeface="+mn-lt"/>
                          <a:cs typeface="Trebuchet MS"/>
                        </a:rPr>
                        <a:t>()</a:t>
                      </a:r>
                      <a:endParaRPr sz="1800" b="0" dirty="0">
                        <a:latin typeface="+mn-lt"/>
                        <a:cs typeface="Trebuchet MS"/>
                      </a:endParaRPr>
                    </a:p>
                  </a:txBody>
                  <a:tcPr marL="0" marR="0" marT="0" marB="0"/>
                </a:tc>
                <a:tc>
                  <a:txBody>
                    <a:bodyPr/>
                    <a:lstStyle/>
                    <a:p>
                      <a:pPr marL="41275">
                        <a:lnSpc>
                          <a:spcPct val="100000"/>
                        </a:lnSpc>
                        <a:spcBef>
                          <a:spcPts val="2070"/>
                        </a:spcBef>
                      </a:pPr>
                      <a:r>
                        <a:rPr sz="1800" b="0" dirty="0">
                          <a:solidFill>
                            <a:srgbClr val="615F5C"/>
                          </a:solidFill>
                          <a:latin typeface="+mn-lt"/>
                          <a:cs typeface="Book Antiqua"/>
                        </a:rPr>
                        <a:t>Groups </a:t>
                      </a:r>
                      <a:r>
                        <a:rPr sz="1800" b="0" spc="5" dirty="0">
                          <a:solidFill>
                            <a:srgbClr val="615F5C"/>
                          </a:solidFill>
                          <a:latin typeface="+mn-lt"/>
                          <a:cs typeface="Book Antiqua"/>
                        </a:rPr>
                        <a:t>the </a:t>
                      </a:r>
                      <a:r>
                        <a:rPr sz="1800" b="0" spc="10" dirty="0">
                          <a:solidFill>
                            <a:srgbClr val="615F5C"/>
                          </a:solidFill>
                          <a:latin typeface="+mn-lt"/>
                          <a:cs typeface="Book Antiqua"/>
                        </a:rPr>
                        <a:t>items with </a:t>
                      </a:r>
                      <a:r>
                        <a:rPr sz="1800" b="0" spc="5" dirty="0">
                          <a:solidFill>
                            <a:srgbClr val="615F5C"/>
                          </a:solidFill>
                          <a:latin typeface="+mn-lt"/>
                          <a:cs typeface="Book Antiqua"/>
                        </a:rPr>
                        <a:t>given </a:t>
                      </a:r>
                      <a:r>
                        <a:rPr sz="1800" b="1" dirty="0">
                          <a:solidFill>
                            <a:srgbClr val="615F5C"/>
                          </a:solidFill>
                          <a:latin typeface="+mn-lt"/>
                          <a:cs typeface="Book Antiqua"/>
                        </a:rPr>
                        <a:t>classifier</a:t>
                      </a:r>
                      <a:r>
                        <a:rPr sz="1800" b="0" dirty="0">
                          <a:solidFill>
                            <a:srgbClr val="615F5C"/>
                          </a:solidFill>
                          <a:latin typeface="+mn-lt"/>
                          <a:cs typeface="Book Antiqua"/>
                        </a:rPr>
                        <a:t> </a:t>
                      </a:r>
                      <a:r>
                        <a:rPr sz="1800" b="0" spc="10" dirty="0">
                          <a:solidFill>
                            <a:srgbClr val="615F5C"/>
                          </a:solidFill>
                          <a:latin typeface="+mn-lt"/>
                          <a:cs typeface="Book Antiqua"/>
                        </a:rPr>
                        <a:t>and</a:t>
                      </a:r>
                      <a:r>
                        <a:rPr sz="1800" b="0" spc="-5" dirty="0">
                          <a:solidFill>
                            <a:srgbClr val="615F5C"/>
                          </a:solidFill>
                          <a:latin typeface="+mn-lt"/>
                          <a:cs typeface="Book Antiqua"/>
                        </a:rPr>
                        <a:t> </a:t>
                      </a:r>
                      <a:r>
                        <a:rPr sz="1800" b="0" spc="10" dirty="0">
                          <a:solidFill>
                            <a:srgbClr val="615F5C"/>
                          </a:solidFill>
                          <a:latin typeface="+mn-lt"/>
                          <a:cs typeface="Book Antiqua"/>
                        </a:rPr>
                        <a:t>mapper</a:t>
                      </a:r>
                      <a:r>
                        <a:rPr lang="en-US" sz="1800" b="0" spc="10" dirty="0">
                          <a:solidFill>
                            <a:srgbClr val="615F5C"/>
                          </a:solidFill>
                          <a:latin typeface="+mn-lt"/>
                          <a:cs typeface="Book Antiqua"/>
                        </a:rPr>
                        <a:t> – results in</a:t>
                      </a:r>
                      <a:r>
                        <a:rPr lang="en-US" sz="1800" b="0" spc="10" baseline="0" dirty="0">
                          <a:solidFill>
                            <a:srgbClr val="615F5C"/>
                          </a:solidFill>
                          <a:latin typeface="+mn-lt"/>
                          <a:cs typeface="Book Antiqua"/>
                        </a:rPr>
                        <a:t> </a:t>
                      </a:r>
                      <a:r>
                        <a:rPr lang="en-US" sz="1800" b="0" spc="10" dirty="0">
                          <a:solidFill>
                            <a:srgbClr val="615F5C"/>
                          </a:solidFill>
                          <a:latin typeface="+mn-lt"/>
                          <a:cs typeface="Book Antiqua"/>
                        </a:rPr>
                        <a:t>as many groups as needed</a:t>
                      </a:r>
                      <a:endParaRPr sz="1800" b="0" dirty="0">
                        <a:latin typeface="+mn-lt"/>
                        <a:cs typeface="Book Antiqua"/>
                      </a:endParaRPr>
                    </a:p>
                  </a:txBody>
                  <a:tcPr marL="0" marR="0" marT="0" marB="0"/>
                </a:tc>
                <a:extLst>
                  <a:ext uri="{0D108BD9-81ED-4DB2-BD59-A6C34878D82A}">
                    <a16:rowId xmlns:a16="http://schemas.microsoft.com/office/drawing/2014/main" val="2931728104"/>
                  </a:ext>
                </a:extLst>
              </a:tr>
              <a:tr h="548640">
                <a:tc>
                  <a:txBody>
                    <a:bodyPr/>
                    <a:lstStyle/>
                    <a:p>
                      <a:pPr marL="41275">
                        <a:lnSpc>
                          <a:spcPct val="100000"/>
                        </a:lnSpc>
                        <a:spcBef>
                          <a:spcPts val="1010"/>
                        </a:spcBef>
                        <a:tabLst>
                          <a:tab pos="648970" algn="l"/>
                        </a:tabLst>
                      </a:pPr>
                      <a:r>
                        <a:rPr sz="1800" b="0" spc="-135" dirty="0" err="1">
                          <a:latin typeface="+mn-lt"/>
                          <a:cs typeface="Trebuchet MS"/>
                        </a:rPr>
                        <a:t>Collectors.partitioningBy</a:t>
                      </a:r>
                      <a:r>
                        <a:rPr sz="1800" b="0" spc="-135" dirty="0">
                          <a:latin typeface="+mn-lt"/>
                          <a:cs typeface="Trebuchet MS"/>
                        </a:rPr>
                        <a:t>()</a:t>
                      </a:r>
                      <a:endParaRPr sz="1800" b="0" dirty="0">
                        <a:latin typeface="+mn-lt"/>
                        <a:cs typeface="Trebuchet MS"/>
                      </a:endParaRPr>
                    </a:p>
                  </a:txBody>
                  <a:tcPr marL="0" marR="0" marT="0" marB="0"/>
                </a:tc>
                <a:tc>
                  <a:txBody>
                    <a:bodyPr/>
                    <a:lstStyle/>
                    <a:p>
                      <a:pPr marL="41275">
                        <a:lnSpc>
                          <a:spcPct val="100000"/>
                        </a:lnSpc>
                        <a:spcBef>
                          <a:spcPts val="2070"/>
                        </a:spcBef>
                      </a:pPr>
                      <a:r>
                        <a:rPr sz="1800" b="0" spc="5" dirty="0">
                          <a:solidFill>
                            <a:srgbClr val="615F5C"/>
                          </a:solidFill>
                          <a:latin typeface="+mn-lt"/>
                          <a:cs typeface="Book Antiqua"/>
                        </a:rPr>
                        <a:t>Partitions the </a:t>
                      </a:r>
                      <a:r>
                        <a:rPr sz="1800" b="0" spc="10" dirty="0">
                          <a:solidFill>
                            <a:srgbClr val="615F5C"/>
                          </a:solidFill>
                          <a:latin typeface="+mn-lt"/>
                          <a:cs typeface="Book Antiqua"/>
                        </a:rPr>
                        <a:t>items with </a:t>
                      </a:r>
                      <a:r>
                        <a:rPr sz="1800" b="0" spc="5" dirty="0">
                          <a:solidFill>
                            <a:srgbClr val="615F5C"/>
                          </a:solidFill>
                          <a:latin typeface="+mn-lt"/>
                          <a:cs typeface="Book Antiqua"/>
                        </a:rPr>
                        <a:t>given </a:t>
                      </a:r>
                      <a:r>
                        <a:rPr sz="1800" b="1" dirty="0">
                          <a:solidFill>
                            <a:srgbClr val="615F5C"/>
                          </a:solidFill>
                          <a:latin typeface="+mn-lt"/>
                          <a:cs typeface="Book Antiqua"/>
                        </a:rPr>
                        <a:t>predicate</a:t>
                      </a:r>
                      <a:r>
                        <a:rPr sz="1800" b="0" dirty="0">
                          <a:solidFill>
                            <a:srgbClr val="615F5C"/>
                          </a:solidFill>
                          <a:latin typeface="+mn-lt"/>
                          <a:cs typeface="Book Antiqua"/>
                        </a:rPr>
                        <a:t> </a:t>
                      </a:r>
                      <a:r>
                        <a:rPr sz="1800" b="0" spc="10" dirty="0">
                          <a:solidFill>
                            <a:srgbClr val="615F5C"/>
                          </a:solidFill>
                          <a:latin typeface="+mn-lt"/>
                          <a:cs typeface="Book Antiqua"/>
                        </a:rPr>
                        <a:t>and mapper</a:t>
                      </a:r>
                      <a:r>
                        <a:rPr lang="en-US" sz="1800" b="0" spc="10" dirty="0">
                          <a:solidFill>
                            <a:srgbClr val="615F5C"/>
                          </a:solidFill>
                          <a:latin typeface="+mn-lt"/>
                          <a:cs typeface="Book Antiqua"/>
                        </a:rPr>
                        <a:t> – results in </a:t>
                      </a:r>
                      <a:r>
                        <a:rPr lang="en-US" sz="1800" b="1" spc="10" dirty="0">
                          <a:solidFill>
                            <a:srgbClr val="615F5C"/>
                          </a:solidFill>
                          <a:latin typeface="+mn-lt"/>
                          <a:cs typeface="Book Antiqua"/>
                        </a:rPr>
                        <a:t>two groups only!</a:t>
                      </a:r>
                      <a:endParaRPr sz="1800" b="0" dirty="0">
                        <a:latin typeface="+mn-lt"/>
                        <a:cs typeface="Book Antiqua"/>
                      </a:endParaRPr>
                    </a:p>
                  </a:txBody>
                  <a:tcPr marL="0" marR="0" marT="0" marB="0"/>
                </a:tc>
                <a:extLst>
                  <a:ext uri="{0D108BD9-81ED-4DB2-BD59-A6C34878D82A}">
                    <a16:rowId xmlns:a16="http://schemas.microsoft.com/office/drawing/2014/main" val="4272132483"/>
                  </a:ext>
                </a:extLst>
              </a:tr>
            </a:tbl>
          </a:graphicData>
        </a:graphic>
      </p:graphicFrame>
    </p:spTree>
    <p:extLst>
      <p:ext uri="{BB962C8B-B14F-4D97-AF65-F5344CB8AC3E}">
        <p14:creationId xmlns:p14="http://schemas.microsoft.com/office/powerpoint/2010/main" val="20975313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 Pipeline: Example</a:t>
            </a:r>
          </a:p>
        </p:txBody>
      </p:sp>
      <p:pic>
        <p:nvPicPr>
          <p:cNvPr id="1026" name="Picture 2" descr="https://www.oracle.com/ocom/groups/public/@otn/documents/digitalasset/2179051.jp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115616" y="771550"/>
            <a:ext cx="5688632" cy="394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6496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3478"/>
            <a:ext cx="7812360" cy="504056"/>
          </a:xfrm>
        </p:spPr>
        <p:txBody>
          <a:bodyPr/>
          <a:lstStyle/>
          <a:p>
            <a:r>
              <a:rPr lang="en-US" dirty="0"/>
              <a:t>Using Streams Example: Company Employees</a:t>
            </a:r>
          </a:p>
        </p:txBody>
      </p:sp>
      <p:sp>
        <p:nvSpPr>
          <p:cNvPr id="8" name="Slide Number Placeholder 7"/>
          <p:cNvSpPr>
            <a:spLocks noGrp="1"/>
          </p:cNvSpPr>
          <p:nvPr>
            <p:ph type="sldNum" sz="quarter" idx="12"/>
          </p:nvPr>
        </p:nvSpPr>
        <p:spPr/>
        <p:txBody>
          <a:bodyPr/>
          <a:lstStyle/>
          <a:p>
            <a:fld id="{FA3EE389-E41A-49AC-9975-3D3899FF737D}" type="slidenum">
              <a:rPr lang="en-US" smtClean="0"/>
              <a:t>129</a:t>
            </a:fld>
            <a:endParaRPr lang="en-US"/>
          </a:p>
        </p:txBody>
      </p:sp>
      <p:sp>
        <p:nvSpPr>
          <p:cNvPr id="2" name="Content Placeholder 1"/>
          <p:cNvSpPr>
            <a:spLocks noGrp="1" noChangeArrowheads="1"/>
          </p:cNvSpPr>
          <p:nvPr>
            <p:ph idx="4294967295"/>
          </p:nvPr>
        </p:nvSpPr>
        <p:spPr bwMode="auto">
          <a:xfrm>
            <a:off x="827584" y="843558"/>
            <a:ext cx="5575300" cy="37639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indent="0" defTabSz="685800" eaLnBrk="0" fontAlgn="base" hangingPunct="0">
              <a:spcBef>
                <a:spcPct val="0"/>
              </a:spcBef>
              <a:spcAft>
                <a:spcPct val="0"/>
              </a:spcAft>
              <a:buNone/>
            </a:pPr>
            <a:r>
              <a:rPr lang="en-US" altLang="en-US" sz="1200" b="1" dirty="0">
                <a:solidFill>
                  <a:srgbClr val="000080"/>
                </a:solidFill>
                <a:latin typeface="Consolas" panose="020B0609020204030204" pitchFamily="49" charset="0"/>
                <a:cs typeface="Courier New" panose="02070309020205020404" pitchFamily="49" charset="0"/>
              </a:rPr>
              <a:t>public class </a:t>
            </a:r>
            <a:r>
              <a:rPr lang="en-US" altLang="en-US" sz="1200" dirty="0">
                <a:solidFill>
                  <a:srgbClr val="000000"/>
                </a:solidFill>
                <a:latin typeface="Consolas" panose="020B0609020204030204" pitchFamily="49" charset="0"/>
                <a:cs typeface="Courier New" panose="02070309020205020404" pitchFamily="49" charset="0"/>
              </a:rPr>
              <a:t>Employee {</a:t>
            </a:r>
            <a:br>
              <a:rPr lang="en-US" altLang="en-US" sz="1200" dirty="0">
                <a:solidFill>
                  <a:srgbClr val="000000"/>
                </a:solidFill>
                <a:latin typeface="Consolas" panose="020B0609020204030204" pitchFamily="49" charset="0"/>
                <a:cs typeface="Courier New" panose="02070309020205020404" pitchFamily="49" charset="0"/>
              </a:rPr>
            </a:b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b="1" dirty="0">
                <a:solidFill>
                  <a:srgbClr val="000080"/>
                </a:solidFill>
                <a:latin typeface="Consolas" panose="020B0609020204030204" pitchFamily="49" charset="0"/>
                <a:cs typeface="Courier New" panose="02070309020205020404" pitchFamily="49" charset="0"/>
              </a:rPr>
              <a:t>private </a:t>
            </a:r>
            <a:r>
              <a:rPr lang="en-US" altLang="en-US" sz="1200" dirty="0">
                <a:solidFill>
                  <a:srgbClr val="000000"/>
                </a:solidFill>
                <a:latin typeface="Consolas" panose="020B0609020204030204" pitchFamily="49" charset="0"/>
                <a:cs typeface="Courier New" panose="02070309020205020404" pitchFamily="49" charset="0"/>
              </a:rPr>
              <a:t>String </a:t>
            </a:r>
            <a:r>
              <a:rPr lang="en-US" altLang="en-US" sz="1200" b="1" dirty="0">
                <a:solidFill>
                  <a:srgbClr val="660E7A"/>
                </a:solidFill>
                <a:latin typeface="Consolas" panose="020B0609020204030204" pitchFamily="49" charset="0"/>
                <a:cs typeface="Courier New" panose="02070309020205020404" pitchFamily="49" charset="0"/>
              </a:rPr>
              <a:t>name</a:t>
            </a:r>
            <a:r>
              <a:rPr lang="en-US" altLang="en-US" sz="1200" dirty="0">
                <a:solidFill>
                  <a:srgbClr val="000000"/>
                </a:solidFill>
                <a:latin typeface="Consolas" panose="020B0609020204030204" pitchFamily="49" charset="0"/>
                <a:cs typeface="Courier New" panose="02070309020205020404" pitchFamily="49" charset="0"/>
              </a:rPr>
              <a:t>;</a:t>
            </a: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b="1" dirty="0">
                <a:solidFill>
                  <a:srgbClr val="000080"/>
                </a:solidFill>
                <a:latin typeface="Consolas" panose="020B0609020204030204" pitchFamily="49" charset="0"/>
                <a:cs typeface="Courier New" panose="02070309020205020404" pitchFamily="49" charset="0"/>
              </a:rPr>
              <a:t>private </a:t>
            </a:r>
            <a:r>
              <a:rPr lang="en-US" altLang="en-US" sz="1200" dirty="0">
                <a:solidFill>
                  <a:srgbClr val="000000"/>
                </a:solidFill>
                <a:latin typeface="Consolas" panose="020B0609020204030204" pitchFamily="49" charset="0"/>
                <a:cs typeface="Courier New" panose="02070309020205020404" pitchFamily="49" charset="0"/>
              </a:rPr>
              <a:t>String </a:t>
            </a:r>
            <a:r>
              <a:rPr lang="en-US" altLang="en-US" sz="1200" b="1" dirty="0">
                <a:solidFill>
                  <a:srgbClr val="660E7A"/>
                </a:solidFill>
                <a:latin typeface="Consolas" panose="020B0609020204030204" pitchFamily="49" charset="0"/>
                <a:cs typeface="Courier New" panose="02070309020205020404" pitchFamily="49" charset="0"/>
              </a:rPr>
              <a:t>department</a:t>
            </a:r>
            <a:r>
              <a:rPr lang="en-US" altLang="en-US" sz="1200" dirty="0">
                <a:solidFill>
                  <a:srgbClr val="000000"/>
                </a:solidFill>
                <a:latin typeface="Consolas" panose="020B0609020204030204" pitchFamily="49" charset="0"/>
                <a:cs typeface="Courier New" panose="02070309020205020404" pitchFamily="49" charset="0"/>
              </a:rPr>
              <a:t>;</a:t>
            </a: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b="1" dirty="0">
                <a:solidFill>
                  <a:srgbClr val="000080"/>
                </a:solidFill>
                <a:latin typeface="Consolas" panose="020B0609020204030204" pitchFamily="49" charset="0"/>
                <a:cs typeface="Courier New" panose="02070309020205020404" pitchFamily="49" charset="0"/>
              </a:rPr>
              <a:t>private </a:t>
            </a:r>
            <a:r>
              <a:rPr lang="en-US" altLang="en-US" sz="1200" b="1" dirty="0" err="1">
                <a:solidFill>
                  <a:srgbClr val="000080"/>
                </a:solidFill>
                <a:latin typeface="Consolas" panose="020B0609020204030204" pitchFamily="49" charset="0"/>
                <a:cs typeface="Courier New" panose="02070309020205020404" pitchFamily="49" charset="0"/>
              </a:rPr>
              <a:t>int</a:t>
            </a:r>
            <a:r>
              <a:rPr lang="en-US" altLang="en-US" sz="1200" b="1" dirty="0">
                <a:solidFill>
                  <a:srgbClr val="000080"/>
                </a:solidFill>
                <a:latin typeface="Consolas" panose="020B0609020204030204" pitchFamily="49" charset="0"/>
                <a:cs typeface="Courier New" panose="02070309020205020404" pitchFamily="49" charset="0"/>
              </a:rPr>
              <a:t> </a:t>
            </a:r>
            <a:r>
              <a:rPr lang="en-US" altLang="en-US" sz="1200" b="1" dirty="0">
                <a:solidFill>
                  <a:srgbClr val="660E7A"/>
                </a:solidFill>
                <a:latin typeface="Consolas" panose="020B0609020204030204" pitchFamily="49" charset="0"/>
                <a:cs typeface="Courier New" panose="02070309020205020404" pitchFamily="49" charset="0"/>
              </a:rPr>
              <a:t>salary</a:t>
            </a:r>
            <a:r>
              <a:rPr lang="en-US" altLang="en-US" sz="1200" dirty="0">
                <a:solidFill>
                  <a:srgbClr val="000000"/>
                </a:solidFill>
                <a:latin typeface="Consolas" panose="020B0609020204030204" pitchFamily="49" charset="0"/>
                <a:cs typeface="Courier New" panose="02070309020205020404" pitchFamily="49" charset="0"/>
              </a:rPr>
              <a:t>;</a:t>
            </a:r>
            <a:br>
              <a:rPr lang="en-US" altLang="en-US" sz="1200" dirty="0">
                <a:solidFill>
                  <a:srgbClr val="000000"/>
                </a:solidFill>
                <a:latin typeface="Consolas" panose="020B0609020204030204" pitchFamily="49" charset="0"/>
                <a:cs typeface="Courier New" panose="02070309020205020404" pitchFamily="49" charset="0"/>
              </a:rPr>
            </a:b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b="1" dirty="0">
                <a:solidFill>
                  <a:srgbClr val="000080"/>
                </a:solidFill>
                <a:latin typeface="Consolas" panose="020B0609020204030204" pitchFamily="49" charset="0"/>
                <a:cs typeface="Courier New" panose="02070309020205020404" pitchFamily="49" charset="0"/>
              </a:rPr>
              <a:t>public </a:t>
            </a:r>
            <a:r>
              <a:rPr lang="en-US" altLang="en-US" sz="1200" dirty="0">
                <a:solidFill>
                  <a:srgbClr val="000000"/>
                </a:solidFill>
                <a:latin typeface="Consolas" panose="020B0609020204030204" pitchFamily="49" charset="0"/>
                <a:cs typeface="Courier New" panose="02070309020205020404" pitchFamily="49" charset="0"/>
              </a:rPr>
              <a:t>Employee(String name, String department, </a:t>
            </a:r>
            <a:r>
              <a:rPr lang="en-US" altLang="en-US" sz="1200" b="1" dirty="0" err="1">
                <a:solidFill>
                  <a:srgbClr val="000080"/>
                </a:solidFill>
                <a:latin typeface="Consolas" panose="020B0609020204030204" pitchFamily="49" charset="0"/>
                <a:cs typeface="Courier New" panose="02070309020205020404" pitchFamily="49" charset="0"/>
              </a:rPr>
              <a:t>int</a:t>
            </a:r>
            <a:r>
              <a:rPr lang="en-US" altLang="en-US" sz="1200" b="1" dirty="0">
                <a:solidFill>
                  <a:srgbClr val="000080"/>
                </a:solidFill>
                <a:latin typeface="Consolas" panose="020B0609020204030204" pitchFamily="49" charset="0"/>
                <a:cs typeface="Courier New" panose="02070309020205020404" pitchFamily="49" charset="0"/>
              </a:rPr>
              <a:t> </a:t>
            </a:r>
            <a:r>
              <a:rPr lang="en-US" altLang="en-US" sz="1200" dirty="0">
                <a:solidFill>
                  <a:srgbClr val="000000"/>
                </a:solidFill>
                <a:latin typeface="Consolas" panose="020B0609020204030204" pitchFamily="49" charset="0"/>
                <a:cs typeface="Courier New" panose="02070309020205020404" pitchFamily="49" charset="0"/>
              </a:rPr>
              <a:t>salary){</a:t>
            </a: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b="1" dirty="0">
                <a:solidFill>
                  <a:srgbClr val="000080"/>
                </a:solidFill>
                <a:latin typeface="Consolas" panose="020B0609020204030204" pitchFamily="49" charset="0"/>
                <a:cs typeface="Courier New" panose="02070309020205020404" pitchFamily="49" charset="0"/>
              </a:rPr>
              <a:t>this</a:t>
            </a:r>
            <a:r>
              <a:rPr lang="en-US" altLang="en-US" sz="1200" dirty="0">
                <a:solidFill>
                  <a:srgbClr val="000000"/>
                </a:solidFill>
                <a:latin typeface="Consolas" panose="020B0609020204030204" pitchFamily="49" charset="0"/>
                <a:cs typeface="Courier New" panose="02070309020205020404" pitchFamily="49" charset="0"/>
              </a:rPr>
              <a:t>.</a:t>
            </a:r>
            <a:r>
              <a:rPr lang="en-US" altLang="en-US" sz="1200" b="1" dirty="0">
                <a:solidFill>
                  <a:srgbClr val="660E7A"/>
                </a:solidFill>
                <a:latin typeface="Consolas" panose="020B0609020204030204" pitchFamily="49" charset="0"/>
                <a:cs typeface="Courier New" panose="02070309020205020404" pitchFamily="49" charset="0"/>
              </a:rPr>
              <a:t>name </a:t>
            </a:r>
            <a:r>
              <a:rPr lang="en-US" altLang="en-US" sz="1200" dirty="0">
                <a:solidFill>
                  <a:srgbClr val="000000"/>
                </a:solidFill>
                <a:latin typeface="Consolas" panose="020B0609020204030204" pitchFamily="49" charset="0"/>
                <a:cs typeface="Courier New" panose="02070309020205020404" pitchFamily="49" charset="0"/>
              </a:rPr>
              <a:t>= name;</a:t>
            </a: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b="1" dirty="0" err="1">
                <a:solidFill>
                  <a:srgbClr val="000080"/>
                </a:solidFill>
                <a:latin typeface="Consolas" panose="020B0609020204030204" pitchFamily="49" charset="0"/>
                <a:cs typeface="Courier New" panose="02070309020205020404" pitchFamily="49" charset="0"/>
              </a:rPr>
              <a:t>this</a:t>
            </a:r>
            <a:r>
              <a:rPr lang="en-US" altLang="en-US" sz="1200" dirty="0" err="1">
                <a:solidFill>
                  <a:srgbClr val="000000"/>
                </a:solidFill>
                <a:latin typeface="Consolas" panose="020B0609020204030204" pitchFamily="49" charset="0"/>
                <a:cs typeface="Courier New" panose="02070309020205020404" pitchFamily="49" charset="0"/>
              </a:rPr>
              <a:t>.</a:t>
            </a:r>
            <a:r>
              <a:rPr lang="en-US" altLang="en-US" sz="1200" b="1" dirty="0" err="1">
                <a:solidFill>
                  <a:srgbClr val="660E7A"/>
                </a:solidFill>
                <a:latin typeface="Consolas" panose="020B0609020204030204" pitchFamily="49" charset="0"/>
                <a:cs typeface="Courier New" panose="02070309020205020404" pitchFamily="49" charset="0"/>
              </a:rPr>
              <a:t>department</a:t>
            </a:r>
            <a:r>
              <a:rPr lang="en-US" altLang="en-US" sz="1200" b="1" dirty="0">
                <a:solidFill>
                  <a:srgbClr val="660E7A"/>
                </a:solidFill>
                <a:latin typeface="Consolas" panose="020B0609020204030204" pitchFamily="49" charset="0"/>
                <a:cs typeface="Courier New" panose="02070309020205020404" pitchFamily="49" charset="0"/>
              </a:rPr>
              <a:t> </a:t>
            </a:r>
            <a:r>
              <a:rPr lang="en-US" altLang="en-US" sz="1200" dirty="0">
                <a:solidFill>
                  <a:srgbClr val="000000"/>
                </a:solidFill>
                <a:latin typeface="Consolas" panose="020B0609020204030204" pitchFamily="49" charset="0"/>
                <a:cs typeface="Courier New" panose="02070309020205020404" pitchFamily="49" charset="0"/>
              </a:rPr>
              <a:t>= department;</a:t>
            </a: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b="1" dirty="0" err="1">
                <a:solidFill>
                  <a:srgbClr val="000080"/>
                </a:solidFill>
                <a:latin typeface="Consolas" panose="020B0609020204030204" pitchFamily="49" charset="0"/>
                <a:cs typeface="Courier New" panose="02070309020205020404" pitchFamily="49" charset="0"/>
              </a:rPr>
              <a:t>this</a:t>
            </a:r>
            <a:r>
              <a:rPr lang="en-US" altLang="en-US" sz="1200" dirty="0" err="1">
                <a:solidFill>
                  <a:srgbClr val="000000"/>
                </a:solidFill>
                <a:latin typeface="Consolas" panose="020B0609020204030204" pitchFamily="49" charset="0"/>
                <a:cs typeface="Courier New" panose="02070309020205020404" pitchFamily="49" charset="0"/>
              </a:rPr>
              <a:t>.</a:t>
            </a:r>
            <a:r>
              <a:rPr lang="en-US" altLang="en-US" sz="1200" b="1" dirty="0" err="1">
                <a:solidFill>
                  <a:srgbClr val="660E7A"/>
                </a:solidFill>
                <a:latin typeface="Consolas" panose="020B0609020204030204" pitchFamily="49" charset="0"/>
                <a:cs typeface="Courier New" panose="02070309020205020404" pitchFamily="49" charset="0"/>
              </a:rPr>
              <a:t>salary</a:t>
            </a:r>
            <a:r>
              <a:rPr lang="en-US" altLang="en-US" sz="1200" b="1" dirty="0">
                <a:solidFill>
                  <a:srgbClr val="660E7A"/>
                </a:solidFill>
                <a:latin typeface="Consolas" panose="020B0609020204030204" pitchFamily="49" charset="0"/>
                <a:cs typeface="Courier New" panose="02070309020205020404" pitchFamily="49" charset="0"/>
              </a:rPr>
              <a:t> </a:t>
            </a:r>
            <a:r>
              <a:rPr lang="en-US" altLang="en-US" sz="1200" dirty="0">
                <a:solidFill>
                  <a:srgbClr val="000000"/>
                </a:solidFill>
                <a:latin typeface="Consolas" panose="020B0609020204030204" pitchFamily="49" charset="0"/>
                <a:cs typeface="Courier New" panose="02070309020205020404" pitchFamily="49" charset="0"/>
              </a:rPr>
              <a:t>= salary;</a:t>
            </a: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a:solidFill>
                  <a:srgbClr val="000000"/>
                </a:solidFill>
                <a:latin typeface="Consolas" panose="020B0609020204030204" pitchFamily="49" charset="0"/>
                <a:cs typeface="Courier New" panose="02070309020205020404" pitchFamily="49" charset="0"/>
              </a:rPr>
              <a:t>    }</a:t>
            </a:r>
            <a:br>
              <a:rPr lang="en-US" altLang="en-US" sz="1200" dirty="0">
                <a:solidFill>
                  <a:srgbClr val="000000"/>
                </a:solidFill>
                <a:latin typeface="Consolas" panose="020B0609020204030204" pitchFamily="49" charset="0"/>
                <a:cs typeface="Courier New" panose="02070309020205020404" pitchFamily="49" charset="0"/>
              </a:rPr>
            </a:b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b="1" dirty="0">
                <a:solidFill>
                  <a:srgbClr val="000080"/>
                </a:solidFill>
                <a:latin typeface="Consolas" panose="020B0609020204030204" pitchFamily="49" charset="0"/>
                <a:cs typeface="Courier New" panose="02070309020205020404" pitchFamily="49" charset="0"/>
              </a:rPr>
              <a:t>public </a:t>
            </a:r>
            <a:r>
              <a:rPr lang="en-US" altLang="en-US" sz="1200" b="1" dirty="0" err="1">
                <a:solidFill>
                  <a:srgbClr val="000080"/>
                </a:solidFill>
                <a:latin typeface="Consolas" panose="020B0609020204030204" pitchFamily="49" charset="0"/>
                <a:cs typeface="Courier New" panose="02070309020205020404" pitchFamily="49" charset="0"/>
              </a:rPr>
              <a:t>int</a:t>
            </a:r>
            <a:r>
              <a:rPr lang="en-US" altLang="en-US" sz="1200" b="1" dirty="0">
                <a:solidFill>
                  <a:srgbClr val="000080"/>
                </a:solidFill>
                <a:latin typeface="Consolas" panose="020B0609020204030204" pitchFamily="49" charset="0"/>
                <a:cs typeface="Courier New" panose="02070309020205020404" pitchFamily="49" charset="0"/>
              </a:rPr>
              <a:t> </a:t>
            </a:r>
            <a:r>
              <a:rPr lang="en-US" altLang="en-US" sz="1200" dirty="0" err="1">
                <a:solidFill>
                  <a:srgbClr val="000000"/>
                </a:solidFill>
                <a:latin typeface="Consolas" panose="020B0609020204030204" pitchFamily="49" charset="0"/>
                <a:cs typeface="Courier New" panose="02070309020205020404" pitchFamily="49" charset="0"/>
              </a:rPr>
              <a:t>getSalary</a:t>
            </a:r>
            <a:r>
              <a:rPr lang="en-US" altLang="en-US" sz="1200" dirty="0">
                <a:solidFill>
                  <a:srgbClr val="000000"/>
                </a:solidFill>
                <a:latin typeface="Consolas" panose="020B0609020204030204" pitchFamily="49" charset="0"/>
                <a:cs typeface="Courier New" panose="02070309020205020404" pitchFamily="49" charset="0"/>
              </a:rPr>
              <a:t>(){</a:t>
            </a: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b="1" dirty="0">
                <a:solidFill>
                  <a:srgbClr val="000080"/>
                </a:solidFill>
                <a:latin typeface="Consolas" panose="020B0609020204030204" pitchFamily="49" charset="0"/>
                <a:cs typeface="Courier New" panose="02070309020205020404" pitchFamily="49" charset="0"/>
              </a:rPr>
              <a:t>return </a:t>
            </a:r>
            <a:r>
              <a:rPr lang="en-US" altLang="en-US" sz="1200" b="1" dirty="0">
                <a:solidFill>
                  <a:srgbClr val="660E7A"/>
                </a:solidFill>
                <a:latin typeface="Consolas" panose="020B0609020204030204" pitchFamily="49" charset="0"/>
                <a:cs typeface="Courier New" panose="02070309020205020404" pitchFamily="49" charset="0"/>
              </a:rPr>
              <a:t>salary</a:t>
            </a:r>
            <a:r>
              <a:rPr lang="en-US" altLang="en-US" sz="1200" dirty="0">
                <a:solidFill>
                  <a:srgbClr val="000000"/>
                </a:solidFill>
                <a:latin typeface="Consolas" panose="020B0609020204030204" pitchFamily="49" charset="0"/>
                <a:cs typeface="Courier New" panose="02070309020205020404" pitchFamily="49" charset="0"/>
              </a:rPr>
              <a:t>;</a:t>
            </a: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a:solidFill>
                  <a:srgbClr val="000000"/>
                </a:solidFill>
                <a:latin typeface="Consolas" panose="020B0609020204030204" pitchFamily="49" charset="0"/>
                <a:cs typeface="Courier New" panose="02070309020205020404" pitchFamily="49" charset="0"/>
              </a:rPr>
              <a:t>    }</a:t>
            </a:r>
            <a:br>
              <a:rPr lang="en-US" altLang="en-US" sz="1200" dirty="0">
                <a:solidFill>
                  <a:srgbClr val="000000"/>
                </a:solidFill>
                <a:latin typeface="Consolas" panose="020B0609020204030204" pitchFamily="49" charset="0"/>
                <a:cs typeface="Courier New" panose="02070309020205020404" pitchFamily="49" charset="0"/>
              </a:rPr>
            </a:b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b="1" dirty="0">
                <a:solidFill>
                  <a:srgbClr val="000080"/>
                </a:solidFill>
                <a:latin typeface="Consolas" panose="020B0609020204030204" pitchFamily="49" charset="0"/>
                <a:cs typeface="Courier New" panose="02070309020205020404" pitchFamily="49" charset="0"/>
              </a:rPr>
              <a:t>public </a:t>
            </a:r>
            <a:r>
              <a:rPr lang="en-US" altLang="en-US" sz="1200" dirty="0">
                <a:solidFill>
                  <a:srgbClr val="000000"/>
                </a:solidFill>
                <a:latin typeface="Consolas" panose="020B0609020204030204" pitchFamily="49" charset="0"/>
                <a:cs typeface="Courier New" panose="02070309020205020404" pitchFamily="49" charset="0"/>
              </a:rPr>
              <a:t>String </a:t>
            </a:r>
            <a:r>
              <a:rPr lang="en-US" altLang="en-US" sz="1200" dirty="0" err="1">
                <a:solidFill>
                  <a:srgbClr val="000000"/>
                </a:solidFill>
                <a:latin typeface="Consolas" panose="020B0609020204030204" pitchFamily="49" charset="0"/>
                <a:cs typeface="Courier New" panose="02070309020205020404" pitchFamily="49" charset="0"/>
              </a:rPr>
              <a:t>getDepartment</a:t>
            </a:r>
            <a:r>
              <a:rPr lang="en-US" altLang="en-US" sz="1200" dirty="0">
                <a:solidFill>
                  <a:srgbClr val="000000"/>
                </a:solidFill>
                <a:latin typeface="Consolas" panose="020B0609020204030204" pitchFamily="49" charset="0"/>
                <a:cs typeface="Courier New" panose="02070309020205020404" pitchFamily="49" charset="0"/>
              </a:rPr>
              <a:t>(){</a:t>
            </a: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b="1" dirty="0">
                <a:solidFill>
                  <a:srgbClr val="000080"/>
                </a:solidFill>
                <a:latin typeface="Consolas" panose="020B0609020204030204" pitchFamily="49" charset="0"/>
                <a:cs typeface="Courier New" panose="02070309020205020404" pitchFamily="49" charset="0"/>
              </a:rPr>
              <a:t>return </a:t>
            </a:r>
            <a:r>
              <a:rPr lang="en-US" altLang="en-US" sz="1200" b="1" dirty="0">
                <a:solidFill>
                  <a:srgbClr val="660E7A"/>
                </a:solidFill>
                <a:latin typeface="Consolas" panose="020B0609020204030204" pitchFamily="49" charset="0"/>
                <a:cs typeface="Courier New" panose="02070309020205020404" pitchFamily="49" charset="0"/>
              </a:rPr>
              <a:t>department</a:t>
            </a:r>
            <a:r>
              <a:rPr lang="en-US" altLang="en-US" sz="1200" dirty="0">
                <a:solidFill>
                  <a:srgbClr val="000000"/>
                </a:solidFill>
                <a:latin typeface="Consolas" panose="020B0609020204030204" pitchFamily="49" charset="0"/>
                <a:cs typeface="Courier New" panose="02070309020205020404" pitchFamily="49" charset="0"/>
              </a:rPr>
              <a:t>;</a:t>
            </a: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a:solidFill>
                  <a:srgbClr val="000000"/>
                </a:solidFill>
                <a:latin typeface="Consolas" panose="020B0609020204030204" pitchFamily="49" charset="0"/>
                <a:cs typeface="Courier New" panose="02070309020205020404" pitchFamily="49" charset="0"/>
              </a:rPr>
              <a:t>    }</a:t>
            </a: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a:solidFill>
                  <a:srgbClr val="000000"/>
                </a:solidFill>
                <a:latin typeface="Consolas" panose="020B0609020204030204" pitchFamily="49" charset="0"/>
                <a:cs typeface="Courier New" panose="02070309020205020404" pitchFamily="49" charset="0"/>
              </a:rPr>
              <a:t>}</a:t>
            </a:r>
            <a:endParaRPr lang="en-US" altLang="en-US" sz="3000" dirty="0">
              <a:latin typeface="Consolas" panose="020B0609020204030204" pitchFamily="49" charset="0"/>
            </a:endParaRPr>
          </a:p>
        </p:txBody>
      </p:sp>
    </p:spTree>
    <p:extLst>
      <p:ext uri="{BB962C8B-B14F-4D97-AF65-F5344CB8AC3E}">
        <p14:creationId xmlns:p14="http://schemas.microsoft.com/office/powerpoint/2010/main" val="3636078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normAutofit fontScale="90000"/>
          </a:bodyPr>
          <a:lstStyle/>
          <a:p>
            <a:r>
              <a:rPr lang="en-US" altLang="en-US" sz="3600" dirty="0">
                <a:solidFill>
                  <a:schemeClr val="bg1"/>
                </a:solidFill>
              </a:rPr>
              <a:t>extending class Thread:</a:t>
            </a:r>
          </a:p>
        </p:txBody>
      </p:sp>
      <p:sp>
        <p:nvSpPr>
          <p:cNvPr id="78851" name="Rectangle 3"/>
          <p:cNvSpPr>
            <a:spLocks noChangeArrowheads="1"/>
          </p:cNvSpPr>
          <p:nvPr/>
        </p:nvSpPr>
        <p:spPr bwMode="auto">
          <a:xfrm>
            <a:off x="1828800" y="1123950"/>
            <a:ext cx="6343650" cy="3495675"/>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1350">
              <a:latin typeface="Times New Roman" pitchFamily="18" charset="0"/>
            </a:endParaRPr>
          </a:p>
        </p:txBody>
      </p:sp>
      <p:sp>
        <p:nvSpPr>
          <p:cNvPr id="17414" name="Text Box 4"/>
          <p:cNvSpPr txBox="1">
            <a:spLocks noChangeArrowheads="1"/>
          </p:cNvSpPr>
          <p:nvPr/>
        </p:nvSpPr>
        <p:spPr bwMode="auto">
          <a:xfrm>
            <a:off x="1919288" y="1323975"/>
            <a:ext cx="6162675"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0"/>
              </a:spcBef>
            </a:pPr>
            <a:r>
              <a:rPr lang="en-US" altLang="en-US" sz="1200" b="1" dirty="0">
                <a:solidFill>
                  <a:srgbClr val="7F0055"/>
                </a:solidFill>
                <a:latin typeface="Courier New" charset="0"/>
              </a:rPr>
              <a:t>public</a:t>
            </a:r>
            <a:r>
              <a:rPr lang="en-US" altLang="en-US" sz="1200" dirty="0">
                <a:solidFill>
                  <a:srgbClr val="000000"/>
                </a:solidFill>
                <a:latin typeface="Courier New" charset="0"/>
              </a:rPr>
              <a:t> </a:t>
            </a:r>
            <a:r>
              <a:rPr lang="en-US" altLang="en-US" sz="1200" b="1" dirty="0">
                <a:solidFill>
                  <a:srgbClr val="7F0055"/>
                </a:solidFill>
                <a:latin typeface="Courier New" charset="0"/>
              </a:rPr>
              <a:t>class</a:t>
            </a:r>
            <a:r>
              <a:rPr lang="en-US" altLang="en-US" sz="1200" dirty="0">
                <a:solidFill>
                  <a:srgbClr val="000000"/>
                </a:solidFill>
                <a:latin typeface="Courier New" charset="0"/>
              </a:rPr>
              <a:t> Thread1 </a:t>
            </a:r>
            <a:r>
              <a:rPr lang="en-US" altLang="en-US" sz="1200" b="1" dirty="0">
                <a:solidFill>
                  <a:srgbClr val="7F0055"/>
                </a:solidFill>
                <a:latin typeface="Courier New" charset="0"/>
              </a:rPr>
              <a:t>extends</a:t>
            </a:r>
            <a:r>
              <a:rPr lang="en-US" altLang="en-US" sz="1200" dirty="0">
                <a:solidFill>
                  <a:srgbClr val="000000"/>
                </a:solidFill>
                <a:latin typeface="Courier New" charset="0"/>
              </a:rPr>
              <a:t> Thread {</a:t>
            </a:r>
            <a:endParaRPr lang="en-US" altLang="en-US" sz="1200" dirty="0">
              <a:latin typeface="Courier New" charset="0"/>
            </a:endParaRPr>
          </a:p>
          <a:p>
            <a:pPr eaLnBrk="1" hangingPunct="1">
              <a:spcBef>
                <a:spcPct val="0"/>
              </a:spcBef>
            </a:pPr>
            <a:endParaRPr lang="en-US" altLang="en-US" sz="1200" dirty="0">
              <a:latin typeface="Courier New" charset="0"/>
            </a:endParaRPr>
          </a:p>
          <a:p>
            <a:pPr eaLnBrk="1" hangingPunct="1">
              <a:spcBef>
                <a:spcPct val="0"/>
              </a:spcBef>
            </a:pPr>
            <a:r>
              <a:rPr lang="en-US" altLang="en-US" sz="1200" dirty="0">
                <a:solidFill>
                  <a:srgbClr val="646464"/>
                </a:solidFill>
                <a:latin typeface="Courier New" charset="0"/>
              </a:rPr>
              <a:t>	@Override</a:t>
            </a:r>
            <a:endParaRPr lang="en-US" altLang="en-US" sz="1200" dirty="0">
              <a:latin typeface="Courier New" charset="0"/>
            </a:endParaRPr>
          </a:p>
          <a:p>
            <a:pPr eaLnBrk="1" hangingPunct="1">
              <a:spcBef>
                <a:spcPct val="0"/>
              </a:spcBef>
            </a:pPr>
            <a:r>
              <a:rPr lang="en-US" altLang="en-US" sz="1200" b="1" dirty="0">
                <a:solidFill>
                  <a:srgbClr val="7F0055"/>
                </a:solidFill>
                <a:latin typeface="Courier New" charset="0"/>
              </a:rPr>
              <a:t>	public</a:t>
            </a:r>
            <a:r>
              <a:rPr lang="en-US" altLang="en-US" sz="1200" dirty="0">
                <a:solidFill>
                  <a:srgbClr val="000000"/>
                </a:solidFill>
                <a:latin typeface="Courier New" charset="0"/>
              </a:rPr>
              <a:t> </a:t>
            </a:r>
            <a:r>
              <a:rPr lang="en-US" altLang="en-US" sz="1200" b="1" dirty="0">
                <a:solidFill>
                  <a:srgbClr val="7F0055"/>
                </a:solidFill>
                <a:latin typeface="Courier New" charset="0"/>
              </a:rPr>
              <a:t>void</a:t>
            </a:r>
            <a:r>
              <a:rPr lang="en-US" altLang="en-US" sz="1200" dirty="0">
                <a:solidFill>
                  <a:srgbClr val="000000"/>
                </a:solidFill>
                <a:latin typeface="Courier New" charset="0"/>
              </a:rPr>
              <a:t> </a:t>
            </a:r>
            <a:r>
              <a:rPr lang="en-US" altLang="en-US" sz="1200" b="1" dirty="0">
                <a:solidFill>
                  <a:srgbClr val="000000"/>
                </a:solidFill>
                <a:latin typeface="Courier New" charset="0"/>
              </a:rPr>
              <a:t>run()</a:t>
            </a:r>
            <a:r>
              <a:rPr lang="en-US" altLang="en-US" sz="1200" dirty="0">
                <a:solidFill>
                  <a:srgbClr val="000000"/>
                </a:solidFill>
                <a:latin typeface="Courier New" charset="0"/>
              </a:rPr>
              <a:t> {</a:t>
            </a:r>
            <a:endParaRPr lang="en-US" altLang="en-US" sz="1200" dirty="0">
              <a:latin typeface="Courier New" charset="0"/>
            </a:endParaRPr>
          </a:p>
          <a:p>
            <a:pPr eaLnBrk="1" hangingPunct="1">
              <a:spcBef>
                <a:spcPct val="0"/>
              </a:spcBef>
            </a:pPr>
            <a:r>
              <a:rPr lang="en-US" altLang="en-US" sz="1200" dirty="0">
                <a:solidFill>
                  <a:srgbClr val="000000"/>
                </a:solidFill>
                <a:latin typeface="Courier New" charset="0"/>
              </a:rPr>
              <a:t>		</a:t>
            </a:r>
            <a:r>
              <a:rPr lang="en-US" altLang="en-US" sz="1200" dirty="0" err="1">
                <a:solidFill>
                  <a:srgbClr val="000000"/>
                </a:solidFill>
                <a:latin typeface="Courier New" charset="0"/>
              </a:rPr>
              <a:t>System.</a:t>
            </a:r>
            <a:r>
              <a:rPr lang="en-US" altLang="en-US" sz="1200" i="1" dirty="0" err="1">
                <a:solidFill>
                  <a:srgbClr val="0000C0"/>
                </a:solidFill>
                <a:latin typeface="Courier New" charset="0"/>
              </a:rPr>
              <a:t>out</a:t>
            </a:r>
            <a:r>
              <a:rPr lang="en-US" altLang="en-US" sz="1200" dirty="0" err="1">
                <a:solidFill>
                  <a:srgbClr val="000000"/>
                </a:solidFill>
                <a:latin typeface="Courier New" charset="0"/>
              </a:rPr>
              <a:t>.println</a:t>
            </a:r>
            <a:r>
              <a:rPr lang="en-US" altLang="en-US" sz="1200" dirty="0">
                <a:solidFill>
                  <a:srgbClr val="000000"/>
                </a:solidFill>
                <a:latin typeface="Courier New" charset="0"/>
              </a:rPr>
              <a:t>(</a:t>
            </a:r>
            <a:r>
              <a:rPr lang="en-US" altLang="en-US" sz="1200" dirty="0">
                <a:solidFill>
                  <a:srgbClr val="2A00FF"/>
                </a:solidFill>
                <a:latin typeface="Courier New" charset="0"/>
              </a:rPr>
              <a:t>"Thread1 </a:t>
            </a:r>
            <a:r>
              <a:rPr lang="en-US" altLang="en-US" sz="1200" dirty="0" err="1">
                <a:solidFill>
                  <a:srgbClr val="2A00FF"/>
                </a:solidFill>
                <a:latin typeface="Courier New" charset="0"/>
              </a:rPr>
              <a:t>ThreadId</a:t>
            </a:r>
            <a:r>
              <a:rPr lang="en-US" altLang="en-US" sz="1200" dirty="0">
                <a:solidFill>
                  <a:srgbClr val="2A00FF"/>
                </a:solidFill>
                <a:latin typeface="Courier New" charset="0"/>
              </a:rPr>
              <a:t>: "</a:t>
            </a:r>
            <a:r>
              <a:rPr lang="en-US" altLang="en-US" sz="1200" dirty="0">
                <a:solidFill>
                  <a:srgbClr val="000000"/>
                </a:solidFill>
                <a:latin typeface="Courier New" charset="0"/>
              </a:rPr>
              <a:t> + 				</a:t>
            </a:r>
            <a:r>
              <a:rPr lang="en-US" altLang="en-US" sz="1200" dirty="0" err="1">
                <a:solidFill>
                  <a:srgbClr val="000000"/>
                </a:solidFill>
                <a:latin typeface="Courier New" charset="0"/>
              </a:rPr>
              <a:t>Thread.</a:t>
            </a:r>
            <a:r>
              <a:rPr lang="en-US" altLang="en-US" sz="1200" i="1" dirty="0" err="1">
                <a:solidFill>
                  <a:srgbClr val="000000"/>
                </a:solidFill>
                <a:latin typeface="Courier New" charset="0"/>
              </a:rPr>
              <a:t>currentThread</a:t>
            </a:r>
            <a:r>
              <a:rPr lang="en-US" altLang="en-US" sz="1200" dirty="0">
                <a:solidFill>
                  <a:srgbClr val="000000"/>
                </a:solidFill>
                <a:latin typeface="Courier New" charset="0"/>
              </a:rPr>
              <a:t>().</a:t>
            </a:r>
            <a:r>
              <a:rPr lang="en-US" altLang="en-US" sz="1200" dirty="0" err="1">
                <a:solidFill>
                  <a:srgbClr val="000000"/>
                </a:solidFill>
                <a:latin typeface="Courier New" charset="0"/>
              </a:rPr>
              <a:t>getId</a:t>
            </a:r>
            <a:r>
              <a:rPr lang="en-US" altLang="en-US" sz="1200" dirty="0">
                <a:solidFill>
                  <a:srgbClr val="000000"/>
                </a:solidFill>
                <a:latin typeface="Courier New" charset="0"/>
              </a:rPr>
              <a:t>());</a:t>
            </a:r>
            <a:endParaRPr lang="en-US" altLang="en-US" sz="1200" dirty="0">
              <a:latin typeface="Courier New" charset="0"/>
            </a:endParaRPr>
          </a:p>
          <a:p>
            <a:pPr eaLnBrk="1" hangingPunct="1">
              <a:spcBef>
                <a:spcPct val="0"/>
              </a:spcBef>
            </a:pPr>
            <a:r>
              <a:rPr lang="en-US" altLang="en-US" sz="1200" dirty="0">
                <a:solidFill>
                  <a:srgbClr val="3F7F5F"/>
                </a:solidFill>
                <a:latin typeface="Courier New" charset="0"/>
              </a:rPr>
              <a:t>		// do our thing</a:t>
            </a:r>
            <a:endParaRPr lang="en-US" altLang="en-US" sz="1200" dirty="0">
              <a:latin typeface="Courier New" charset="0"/>
            </a:endParaRPr>
          </a:p>
          <a:p>
            <a:pPr eaLnBrk="1" hangingPunct="1">
              <a:spcBef>
                <a:spcPct val="0"/>
              </a:spcBef>
            </a:pPr>
            <a:r>
              <a:rPr lang="en-US" altLang="en-US" sz="1200" i="1" dirty="0">
                <a:solidFill>
                  <a:srgbClr val="000000"/>
                </a:solidFill>
                <a:latin typeface="Courier New" charset="0"/>
              </a:rPr>
              <a:t>		</a:t>
            </a:r>
            <a:r>
              <a:rPr lang="en-US" altLang="en-US" sz="1200" dirty="0" err="1">
                <a:solidFill>
                  <a:srgbClr val="000000"/>
                </a:solidFill>
                <a:latin typeface="Courier New" charset="0"/>
              </a:rPr>
              <a:t>PrintNumbers</a:t>
            </a:r>
            <a:r>
              <a:rPr lang="en-US" altLang="en-US" sz="1200" dirty="0" err="1"/>
              <a:t>.</a:t>
            </a:r>
            <a:r>
              <a:rPr lang="en-US" altLang="en-US" sz="1200" i="1" dirty="0" err="1">
                <a:solidFill>
                  <a:srgbClr val="000000"/>
                </a:solidFill>
                <a:latin typeface="Courier New" charset="0"/>
              </a:rPr>
              <a:t>printNumbers</a:t>
            </a:r>
            <a:r>
              <a:rPr lang="en-US" altLang="en-US" sz="1200" dirty="0">
                <a:solidFill>
                  <a:srgbClr val="000000"/>
                </a:solidFill>
                <a:latin typeface="Courier New" charset="0"/>
              </a:rPr>
              <a:t>();</a:t>
            </a:r>
            <a:endParaRPr lang="en-US" altLang="en-US" sz="1200" dirty="0">
              <a:latin typeface="Courier New" charset="0"/>
            </a:endParaRPr>
          </a:p>
          <a:p>
            <a:pPr eaLnBrk="1" hangingPunct="1">
              <a:spcBef>
                <a:spcPct val="0"/>
              </a:spcBef>
            </a:pPr>
            <a:r>
              <a:rPr lang="en-US" altLang="en-US" sz="1200" dirty="0">
                <a:solidFill>
                  <a:srgbClr val="3F7F5F"/>
                </a:solidFill>
                <a:latin typeface="Courier New" charset="0"/>
              </a:rPr>
              <a:t>		// the super doesn't anything,</a:t>
            </a:r>
            <a:endParaRPr lang="en-US" altLang="en-US" sz="1200" dirty="0">
              <a:latin typeface="Courier New" charset="0"/>
            </a:endParaRPr>
          </a:p>
          <a:p>
            <a:pPr eaLnBrk="1" hangingPunct="1">
              <a:spcBef>
                <a:spcPct val="0"/>
              </a:spcBef>
            </a:pPr>
            <a:r>
              <a:rPr lang="en-US" altLang="en-US" sz="1200" dirty="0">
                <a:solidFill>
                  <a:srgbClr val="3F7F5F"/>
                </a:solidFill>
                <a:latin typeface="Courier New" charset="0"/>
              </a:rPr>
              <a:t>		// but just for the courtesy and good practice </a:t>
            </a:r>
            <a:endParaRPr lang="en-US" altLang="en-US" sz="1200" dirty="0">
              <a:latin typeface="Courier New" charset="0"/>
            </a:endParaRPr>
          </a:p>
          <a:p>
            <a:pPr eaLnBrk="1" hangingPunct="1">
              <a:spcBef>
                <a:spcPct val="0"/>
              </a:spcBef>
            </a:pPr>
            <a:r>
              <a:rPr lang="en-US" altLang="en-US" sz="1200" b="1" dirty="0">
                <a:solidFill>
                  <a:srgbClr val="7F0055"/>
                </a:solidFill>
                <a:latin typeface="Courier New" charset="0"/>
              </a:rPr>
              <a:t>		</a:t>
            </a:r>
            <a:r>
              <a:rPr lang="en-US" altLang="en-US" sz="1200" b="1" dirty="0" err="1">
                <a:solidFill>
                  <a:srgbClr val="7F0055"/>
                </a:solidFill>
                <a:latin typeface="Courier New" charset="0"/>
              </a:rPr>
              <a:t>super</a:t>
            </a:r>
            <a:r>
              <a:rPr lang="en-US" altLang="en-US" sz="1200" dirty="0" err="1">
                <a:solidFill>
                  <a:srgbClr val="000000"/>
                </a:solidFill>
                <a:latin typeface="Courier New" charset="0"/>
              </a:rPr>
              <a:t>.run</a:t>
            </a:r>
            <a:r>
              <a:rPr lang="en-US" altLang="en-US" sz="1200" dirty="0">
                <a:solidFill>
                  <a:srgbClr val="000000"/>
                </a:solidFill>
                <a:latin typeface="Courier New" charset="0"/>
              </a:rPr>
              <a:t>();</a:t>
            </a:r>
            <a:endParaRPr lang="en-US" altLang="en-US" sz="1200" dirty="0">
              <a:latin typeface="Courier New" charset="0"/>
            </a:endParaRPr>
          </a:p>
          <a:p>
            <a:pPr eaLnBrk="1" hangingPunct="1">
              <a:spcBef>
                <a:spcPct val="0"/>
              </a:spcBef>
            </a:pPr>
            <a:r>
              <a:rPr lang="en-US" altLang="en-US" sz="1200" dirty="0">
                <a:solidFill>
                  <a:srgbClr val="000000"/>
                </a:solidFill>
                <a:latin typeface="Courier New" charset="0"/>
              </a:rPr>
              <a:t>	}</a:t>
            </a:r>
          </a:p>
          <a:p>
            <a:pPr eaLnBrk="1" hangingPunct="1">
              <a:spcBef>
                <a:spcPct val="0"/>
              </a:spcBef>
            </a:pPr>
            <a:r>
              <a:rPr lang="en-US" altLang="en-US" sz="1200" dirty="0">
                <a:solidFill>
                  <a:srgbClr val="000000"/>
                </a:solidFill>
                <a:latin typeface="Courier New" charset="0"/>
              </a:rPr>
              <a:t>}</a:t>
            </a:r>
            <a:endParaRPr lang="en-US" altLang="en-US" sz="1200" dirty="0">
              <a:latin typeface="Courier New" charset="0"/>
            </a:endParaRPr>
          </a:p>
        </p:txBody>
      </p:sp>
    </p:spTree>
    <p:extLst>
      <p:ext uri="{BB962C8B-B14F-4D97-AF65-F5344CB8AC3E}">
        <p14:creationId xmlns:p14="http://schemas.microsoft.com/office/powerpoint/2010/main" val="8963271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3478"/>
            <a:ext cx="7884368" cy="504056"/>
          </a:xfrm>
        </p:spPr>
        <p:txBody>
          <a:bodyPr/>
          <a:lstStyle/>
          <a:p>
            <a:r>
              <a:rPr lang="en-US" dirty="0"/>
              <a:t>Two Departments, 2 Employees in each one </a:t>
            </a:r>
          </a:p>
        </p:txBody>
      </p:sp>
      <p:sp>
        <p:nvSpPr>
          <p:cNvPr id="8" name="Slide Number Placeholder 7"/>
          <p:cNvSpPr>
            <a:spLocks noGrp="1"/>
          </p:cNvSpPr>
          <p:nvPr>
            <p:ph type="sldNum" sz="quarter" idx="12"/>
          </p:nvPr>
        </p:nvSpPr>
        <p:spPr/>
        <p:txBody>
          <a:bodyPr/>
          <a:lstStyle/>
          <a:p>
            <a:fld id="{FA3EE389-E41A-49AC-9975-3D3899FF737D}" type="slidenum">
              <a:rPr lang="en-US" smtClean="0"/>
              <a:t>130</a:t>
            </a:fld>
            <a:endParaRPr lang="en-US"/>
          </a:p>
        </p:txBody>
      </p:sp>
      <p:sp>
        <p:nvSpPr>
          <p:cNvPr id="6" name="Rectangle 1"/>
          <p:cNvSpPr>
            <a:spLocks noGrp="1" noChangeArrowheads="1"/>
          </p:cNvSpPr>
          <p:nvPr>
            <p:ph idx="4294967295"/>
          </p:nvPr>
        </p:nvSpPr>
        <p:spPr bwMode="auto">
          <a:xfrm>
            <a:off x="539552" y="1059582"/>
            <a:ext cx="5710238" cy="31162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indent="0" defTabSz="685800" eaLnBrk="0" fontAlgn="base" hangingPunct="0">
              <a:spcBef>
                <a:spcPct val="0"/>
              </a:spcBef>
              <a:spcAft>
                <a:spcPct val="0"/>
              </a:spcAft>
              <a:buNone/>
            </a:pPr>
            <a:r>
              <a:rPr lang="en-US" altLang="en-US" sz="1800" dirty="0">
                <a:solidFill>
                  <a:srgbClr val="000000"/>
                </a:solidFill>
                <a:latin typeface="Consolas" panose="020B0609020204030204" pitchFamily="49" charset="0"/>
                <a:cs typeface="Courier New" panose="02070309020205020404" pitchFamily="49" charset="0"/>
              </a:rPr>
              <a:t>List&lt;Employee&gt; company = </a:t>
            </a:r>
            <a:r>
              <a:rPr lang="en-US" altLang="en-US" sz="1800" b="1" dirty="0">
                <a:solidFill>
                  <a:srgbClr val="000080"/>
                </a:solidFill>
                <a:latin typeface="Consolas" panose="020B0609020204030204" pitchFamily="49" charset="0"/>
                <a:cs typeface="Courier New" panose="02070309020205020404" pitchFamily="49" charset="0"/>
              </a:rPr>
              <a:t>new </a:t>
            </a:r>
            <a:r>
              <a:rPr lang="en-US" altLang="en-US" sz="1800" dirty="0" err="1">
                <a:solidFill>
                  <a:srgbClr val="000000"/>
                </a:solidFill>
                <a:latin typeface="Consolas" panose="020B0609020204030204" pitchFamily="49" charset="0"/>
                <a:cs typeface="Courier New" panose="02070309020205020404" pitchFamily="49" charset="0"/>
              </a:rPr>
              <a:t>ArrayList</a:t>
            </a:r>
            <a:r>
              <a:rPr lang="en-US" altLang="en-US" sz="1800" dirty="0">
                <a:solidFill>
                  <a:srgbClr val="000000"/>
                </a:solidFill>
                <a:latin typeface="Consolas" panose="020B0609020204030204" pitchFamily="49" charset="0"/>
                <a:cs typeface="Courier New" panose="02070309020205020404" pitchFamily="49" charset="0"/>
              </a:rPr>
              <a:t>&lt;&gt;();</a:t>
            </a:r>
            <a:br>
              <a:rPr lang="en-US" altLang="en-US" sz="1800" dirty="0">
                <a:solidFill>
                  <a:srgbClr val="000000"/>
                </a:solidFill>
                <a:latin typeface="Consolas" panose="020B0609020204030204" pitchFamily="49" charset="0"/>
                <a:cs typeface="Courier New" panose="02070309020205020404" pitchFamily="49" charset="0"/>
              </a:rPr>
            </a:br>
            <a:br>
              <a:rPr lang="en-US" altLang="en-US" sz="1800" dirty="0">
                <a:solidFill>
                  <a:srgbClr val="000000"/>
                </a:solidFill>
                <a:latin typeface="Consolas" panose="020B0609020204030204" pitchFamily="49" charset="0"/>
                <a:cs typeface="Courier New" panose="02070309020205020404" pitchFamily="49" charset="0"/>
              </a:rPr>
            </a:br>
            <a:r>
              <a:rPr lang="en-US" altLang="en-US" sz="1800" dirty="0" err="1">
                <a:solidFill>
                  <a:srgbClr val="000000"/>
                </a:solidFill>
                <a:latin typeface="Consolas" panose="020B0609020204030204" pitchFamily="49" charset="0"/>
                <a:cs typeface="Courier New" panose="02070309020205020404" pitchFamily="49" charset="0"/>
              </a:rPr>
              <a:t>company.add</a:t>
            </a:r>
            <a:r>
              <a:rPr lang="en-US" altLang="en-US" sz="1800" dirty="0">
                <a:solidFill>
                  <a:srgbClr val="000000"/>
                </a:solidFill>
                <a:latin typeface="Consolas" panose="020B0609020204030204" pitchFamily="49" charset="0"/>
                <a:cs typeface="Courier New" panose="02070309020205020404" pitchFamily="49" charset="0"/>
              </a:rPr>
              <a:t>(</a:t>
            </a:r>
            <a:r>
              <a:rPr lang="en-US" altLang="en-US" sz="1800" b="1" dirty="0">
                <a:solidFill>
                  <a:srgbClr val="000080"/>
                </a:solidFill>
                <a:latin typeface="Consolas" panose="020B0609020204030204" pitchFamily="49" charset="0"/>
                <a:cs typeface="Courier New" panose="02070309020205020404" pitchFamily="49" charset="0"/>
              </a:rPr>
              <a:t>new </a:t>
            </a:r>
            <a:r>
              <a:rPr lang="en-US" altLang="en-US" sz="1800" dirty="0">
                <a:solidFill>
                  <a:srgbClr val="000000"/>
                </a:solidFill>
                <a:latin typeface="Consolas" panose="020B0609020204030204" pitchFamily="49" charset="0"/>
                <a:cs typeface="Courier New" panose="02070309020205020404" pitchFamily="49" charset="0"/>
              </a:rPr>
              <a:t>Employee(</a:t>
            </a:r>
            <a:r>
              <a:rPr lang="en-US" altLang="en-US" sz="1800" b="1" dirty="0">
                <a:solidFill>
                  <a:srgbClr val="000080"/>
                </a:solidFill>
                <a:latin typeface="Consolas" panose="020B0609020204030204" pitchFamily="49" charset="0"/>
                <a:cs typeface="Courier New" panose="02070309020205020404" pitchFamily="49" charset="0"/>
              </a:rPr>
              <a:t>new </a:t>
            </a:r>
            <a:r>
              <a:rPr lang="en-US" altLang="en-US" sz="1800" dirty="0">
                <a:solidFill>
                  <a:srgbClr val="000000"/>
                </a:solidFill>
                <a:latin typeface="Consolas" panose="020B0609020204030204" pitchFamily="49" charset="0"/>
                <a:cs typeface="Courier New" panose="02070309020205020404" pitchFamily="49" charset="0"/>
              </a:rPr>
              <a:t>String(</a:t>
            </a:r>
            <a:r>
              <a:rPr lang="en-US" altLang="en-US" sz="1800" b="1" dirty="0">
                <a:solidFill>
                  <a:srgbClr val="008000"/>
                </a:solidFill>
                <a:latin typeface="Consolas" panose="020B0609020204030204" pitchFamily="49" charset="0"/>
                <a:cs typeface="Courier New" panose="02070309020205020404" pitchFamily="49" charset="0"/>
              </a:rPr>
              <a:t>"Emp1"</a:t>
            </a:r>
            <a:r>
              <a:rPr lang="en-US" altLang="en-US" sz="1800" dirty="0">
                <a:solidFill>
                  <a:srgbClr val="000000"/>
                </a:solidFill>
                <a:latin typeface="Consolas" panose="020B0609020204030204" pitchFamily="49" charset="0"/>
                <a:cs typeface="Courier New" panose="02070309020205020404" pitchFamily="49" charset="0"/>
              </a:rPr>
              <a:t>),</a:t>
            </a:r>
            <a:br>
              <a:rPr lang="en-US" altLang="en-US" sz="1800" dirty="0">
                <a:solidFill>
                  <a:srgbClr val="000000"/>
                </a:solidFill>
                <a:latin typeface="Consolas" panose="020B0609020204030204" pitchFamily="49" charset="0"/>
                <a:cs typeface="Courier New" panose="02070309020205020404" pitchFamily="49" charset="0"/>
              </a:rPr>
            </a:br>
            <a:r>
              <a:rPr lang="en-US" altLang="en-US" sz="1800" dirty="0">
                <a:solidFill>
                  <a:srgbClr val="000000"/>
                </a:solidFill>
                <a:latin typeface="Consolas" panose="020B0609020204030204" pitchFamily="49" charset="0"/>
                <a:cs typeface="Courier New" panose="02070309020205020404" pitchFamily="49" charset="0"/>
              </a:rPr>
              <a:t>        </a:t>
            </a:r>
            <a:r>
              <a:rPr lang="en-US" altLang="en-US" sz="1800" b="1" dirty="0">
                <a:solidFill>
                  <a:srgbClr val="000080"/>
                </a:solidFill>
                <a:latin typeface="Consolas" panose="020B0609020204030204" pitchFamily="49" charset="0"/>
                <a:cs typeface="Courier New" panose="02070309020205020404" pitchFamily="49" charset="0"/>
              </a:rPr>
              <a:t>new </a:t>
            </a:r>
            <a:r>
              <a:rPr lang="en-US" altLang="en-US" sz="1800" dirty="0">
                <a:solidFill>
                  <a:srgbClr val="000000"/>
                </a:solidFill>
                <a:latin typeface="Consolas" panose="020B0609020204030204" pitchFamily="49" charset="0"/>
                <a:cs typeface="Courier New" panose="02070309020205020404" pitchFamily="49" charset="0"/>
              </a:rPr>
              <a:t>String(</a:t>
            </a:r>
            <a:r>
              <a:rPr lang="en-US" altLang="en-US" sz="1800" b="1" dirty="0">
                <a:solidFill>
                  <a:srgbClr val="008000"/>
                </a:solidFill>
                <a:latin typeface="Consolas" panose="020B0609020204030204" pitchFamily="49" charset="0"/>
                <a:cs typeface="Courier New" panose="02070309020205020404" pitchFamily="49" charset="0"/>
              </a:rPr>
              <a:t>"HR"</a:t>
            </a:r>
            <a:r>
              <a:rPr lang="en-US" altLang="en-US" sz="1800" dirty="0">
                <a:solidFill>
                  <a:srgbClr val="000000"/>
                </a:solidFill>
                <a:latin typeface="Consolas" panose="020B0609020204030204" pitchFamily="49" charset="0"/>
                <a:cs typeface="Courier New" panose="02070309020205020404" pitchFamily="49" charset="0"/>
              </a:rPr>
              <a:t>), </a:t>
            </a:r>
            <a:r>
              <a:rPr lang="en-US" altLang="en-US" sz="1800" dirty="0">
                <a:solidFill>
                  <a:srgbClr val="0000FF"/>
                </a:solidFill>
                <a:latin typeface="Consolas" panose="020B0609020204030204" pitchFamily="49" charset="0"/>
                <a:cs typeface="Courier New" panose="02070309020205020404" pitchFamily="49" charset="0"/>
              </a:rPr>
              <a:t>3000</a:t>
            </a:r>
            <a:r>
              <a:rPr lang="en-US" altLang="en-US" sz="1800" dirty="0">
                <a:solidFill>
                  <a:srgbClr val="000000"/>
                </a:solidFill>
                <a:latin typeface="Consolas" panose="020B0609020204030204" pitchFamily="49" charset="0"/>
                <a:cs typeface="Courier New" panose="02070309020205020404" pitchFamily="49" charset="0"/>
              </a:rPr>
              <a:t>));</a:t>
            </a:r>
            <a:br>
              <a:rPr lang="en-US" altLang="en-US" sz="1800" dirty="0">
                <a:solidFill>
                  <a:srgbClr val="000000"/>
                </a:solidFill>
                <a:latin typeface="Consolas" panose="020B0609020204030204" pitchFamily="49" charset="0"/>
                <a:cs typeface="Courier New" panose="02070309020205020404" pitchFamily="49" charset="0"/>
              </a:rPr>
            </a:br>
            <a:r>
              <a:rPr lang="en-US" altLang="en-US" sz="1800" dirty="0" err="1">
                <a:solidFill>
                  <a:srgbClr val="000000"/>
                </a:solidFill>
                <a:latin typeface="Consolas" panose="020B0609020204030204" pitchFamily="49" charset="0"/>
                <a:cs typeface="Courier New" panose="02070309020205020404" pitchFamily="49" charset="0"/>
              </a:rPr>
              <a:t>company.add</a:t>
            </a:r>
            <a:r>
              <a:rPr lang="en-US" altLang="en-US" sz="1800" dirty="0">
                <a:solidFill>
                  <a:srgbClr val="000000"/>
                </a:solidFill>
                <a:latin typeface="Consolas" panose="020B0609020204030204" pitchFamily="49" charset="0"/>
                <a:cs typeface="Courier New" panose="02070309020205020404" pitchFamily="49" charset="0"/>
              </a:rPr>
              <a:t>(</a:t>
            </a:r>
            <a:r>
              <a:rPr lang="en-US" altLang="en-US" sz="1800" b="1" dirty="0">
                <a:solidFill>
                  <a:srgbClr val="000080"/>
                </a:solidFill>
                <a:latin typeface="Consolas" panose="020B0609020204030204" pitchFamily="49" charset="0"/>
                <a:cs typeface="Courier New" panose="02070309020205020404" pitchFamily="49" charset="0"/>
              </a:rPr>
              <a:t>new </a:t>
            </a:r>
            <a:r>
              <a:rPr lang="en-US" altLang="en-US" sz="1800" dirty="0">
                <a:solidFill>
                  <a:srgbClr val="000000"/>
                </a:solidFill>
                <a:latin typeface="Consolas" panose="020B0609020204030204" pitchFamily="49" charset="0"/>
                <a:cs typeface="Courier New" panose="02070309020205020404" pitchFamily="49" charset="0"/>
              </a:rPr>
              <a:t>Employee(</a:t>
            </a:r>
            <a:r>
              <a:rPr lang="en-US" altLang="en-US" sz="1800" b="1" dirty="0">
                <a:solidFill>
                  <a:srgbClr val="000080"/>
                </a:solidFill>
                <a:latin typeface="Consolas" panose="020B0609020204030204" pitchFamily="49" charset="0"/>
                <a:cs typeface="Courier New" panose="02070309020205020404" pitchFamily="49" charset="0"/>
              </a:rPr>
              <a:t>new </a:t>
            </a:r>
            <a:r>
              <a:rPr lang="en-US" altLang="en-US" sz="1800" dirty="0">
                <a:solidFill>
                  <a:srgbClr val="000000"/>
                </a:solidFill>
                <a:latin typeface="Consolas" panose="020B0609020204030204" pitchFamily="49" charset="0"/>
                <a:cs typeface="Courier New" panose="02070309020205020404" pitchFamily="49" charset="0"/>
              </a:rPr>
              <a:t>String(</a:t>
            </a:r>
            <a:r>
              <a:rPr lang="en-US" altLang="en-US" sz="1800" b="1" dirty="0">
                <a:solidFill>
                  <a:srgbClr val="008000"/>
                </a:solidFill>
                <a:latin typeface="Consolas" panose="020B0609020204030204" pitchFamily="49" charset="0"/>
                <a:cs typeface="Courier New" panose="02070309020205020404" pitchFamily="49" charset="0"/>
              </a:rPr>
              <a:t>"Emp2"</a:t>
            </a:r>
            <a:r>
              <a:rPr lang="en-US" altLang="en-US" sz="1800" dirty="0">
                <a:solidFill>
                  <a:srgbClr val="000000"/>
                </a:solidFill>
                <a:latin typeface="Consolas" panose="020B0609020204030204" pitchFamily="49" charset="0"/>
                <a:cs typeface="Courier New" panose="02070309020205020404" pitchFamily="49" charset="0"/>
              </a:rPr>
              <a:t>),</a:t>
            </a:r>
            <a:br>
              <a:rPr lang="en-US" altLang="en-US" sz="1800" dirty="0">
                <a:solidFill>
                  <a:srgbClr val="000000"/>
                </a:solidFill>
                <a:latin typeface="Consolas" panose="020B0609020204030204" pitchFamily="49" charset="0"/>
                <a:cs typeface="Courier New" panose="02070309020205020404" pitchFamily="49" charset="0"/>
              </a:rPr>
            </a:br>
            <a:r>
              <a:rPr lang="en-US" altLang="en-US" sz="1800" dirty="0">
                <a:solidFill>
                  <a:srgbClr val="000000"/>
                </a:solidFill>
                <a:latin typeface="Consolas" panose="020B0609020204030204" pitchFamily="49" charset="0"/>
                <a:cs typeface="Courier New" panose="02070309020205020404" pitchFamily="49" charset="0"/>
              </a:rPr>
              <a:t>        </a:t>
            </a:r>
            <a:r>
              <a:rPr lang="en-US" altLang="en-US" sz="1800" b="1" dirty="0">
                <a:solidFill>
                  <a:srgbClr val="000080"/>
                </a:solidFill>
                <a:latin typeface="Consolas" panose="020B0609020204030204" pitchFamily="49" charset="0"/>
                <a:cs typeface="Courier New" panose="02070309020205020404" pitchFamily="49" charset="0"/>
              </a:rPr>
              <a:t>new </a:t>
            </a:r>
            <a:r>
              <a:rPr lang="en-US" altLang="en-US" sz="1800" dirty="0">
                <a:solidFill>
                  <a:srgbClr val="000000"/>
                </a:solidFill>
                <a:latin typeface="Consolas" panose="020B0609020204030204" pitchFamily="49" charset="0"/>
                <a:cs typeface="Courier New" panose="02070309020205020404" pitchFamily="49" charset="0"/>
              </a:rPr>
              <a:t>String(</a:t>
            </a:r>
            <a:r>
              <a:rPr lang="en-US" altLang="en-US" sz="1800" b="1" dirty="0">
                <a:solidFill>
                  <a:srgbClr val="008000"/>
                </a:solidFill>
                <a:latin typeface="Consolas" panose="020B0609020204030204" pitchFamily="49" charset="0"/>
                <a:cs typeface="Courier New" panose="02070309020205020404" pitchFamily="49" charset="0"/>
              </a:rPr>
              <a:t>"HR"</a:t>
            </a:r>
            <a:r>
              <a:rPr lang="en-US" altLang="en-US" sz="1800" dirty="0">
                <a:solidFill>
                  <a:srgbClr val="000000"/>
                </a:solidFill>
                <a:latin typeface="Consolas" panose="020B0609020204030204" pitchFamily="49" charset="0"/>
                <a:cs typeface="Courier New" panose="02070309020205020404" pitchFamily="49" charset="0"/>
              </a:rPr>
              <a:t>), </a:t>
            </a:r>
            <a:r>
              <a:rPr lang="en-US" altLang="en-US" sz="1800" dirty="0">
                <a:solidFill>
                  <a:srgbClr val="0000FF"/>
                </a:solidFill>
                <a:latin typeface="Consolas" panose="020B0609020204030204" pitchFamily="49" charset="0"/>
                <a:cs typeface="Courier New" panose="02070309020205020404" pitchFamily="49" charset="0"/>
              </a:rPr>
              <a:t>2000</a:t>
            </a:r>
            <a:r>
              <a:rPr lang="en-US" altLang="en-US" sz="1800" dirty="0">
                <a:solidFill>
                  <a:srgbClr val="000000"/>
                </a:solidFill>
                <a:latin typeface="Consolas" panose="020B0609020204030204" pitchFamily="49" charset="0"/>
                <a:cs typeface="Courier New" panose="02070309020205020404" pitchFamily="49" charset="0"/>
              </a:rPr>
              <a:t>));</a:t>
            </a:r>
            <a:br>
              <a:rPr lang="en-US" altLang="en-US" sz="1800" dirty="0">
                <a:solidFill>
                  <a:srgbClr val="000000"/>
                </a:solidFill>
                <a:latin typeface="Consolas" panose="020B0609020204030204" pitchFamily="49" charset="0"/>
                <a:cs typeface="Courier New" panose="02070309020205020404" pitchFamily="49" charset="0"/>
              </a:rPr>
            </a:br>
            <a:br>
              <a:rPr lang="en-US" altLang="en-US" sz="1800" dirty="0">
                <a:solidFill>
                  <a:srgbClr val="000000"/>
                </a:solidFill>
                <a:latin typeface="Consolas" panose="020B0609020204030204" pitchFamily="49" charset="0"/>
                <a:cs typeface="Courier New" panose="02070309020205020404" pitchFamily="49" charset="0"/>
              </a:rPr>
            </a:br>
            <a:r>
              <a:rPr lang="en-US" altLang="en-US" sz="1800" dirty="0" err="1">
                <a:solidFill>
                  <a:srgbClr val="000000"/>
                </a:solidFill>
                <a:latin typeface="Consolas" panose="020B0609020204030204" pitchFamily="49" charset="0"/>
                <a:cs typeface="Courier New" panose="02070309020205020404" pitchFamily="49" charset="0"/>
              </a:rPr>
              <a:t>company.add</a:t>
            </a:r>
            <a:r>
              <a:rPr lang="en-US" altLang="en-US" sz="1800" dirty="0">
                <a:solidFill>
                  <a:srgbClr val="000000"/>
                </a:solidFill>
                <a:latin typeface="Consolas" panose="020B0609020204030204" pitchFamily="49" charset="0"/>
                <a:cs typeface="Courier New" panose="02070309020205020404" pitchFamily="49" charset="0"/>
              </a:rPr>
              <a:t>(</a:t>
            </a:r>
            <a:r>
              <a:rPr lang="en-US" altLang="en-US" sz="1800" b="1" dirty="0">
                <a:solidFill>
                  <a:srgbClr val="000080"/>
                </a:solidFill>
                <a:latin typeface="Consolas" panose="020B0609020204030204" pitchFamily="49" charset="0"/>
                <a:cs typeface="Courier New" panose="02070309020205020404" pitchFamily="49" charset="0"/>
              </a:rPr>
              <a:t>new </a:t>
            </a:r>
            <a:r>
              <a:rPr lang="en-US" altLang="en-US" sz="1800" dirty="0">
                <a:solidFill>
                  <a:srgbClr val="000000"/>
                </a:solidFill>
                <a:latin typeface="Consolas" panose="020B0609020204030204" pitchFamily="49" charset="0"/>
                <a:cs typeface="Courier New" panose="02070309020205020404" pitchFamily="49" charset="0"/>
              </a:rPr>
              <a:t>Employee(</a:t>
            </a:r>
            <a:r>
              <a:rPr lang="en-US" altLang="en-US" sz="1800" b="1" dirty="0">
                <a:solidFill>
                  <a:srgbClr val="000080"/>
                </a:solidFill>
                <a:latin typeface="Consolas" panose="020B0609020204030204" pitchFamily="49" charset="0"/>
                <a:cs typeface="Courier New" panose="02070309020205020404" pitchFamily="49" charset="0"/>
              </a:rPr>
              <a:t>new </a:t>
            </a:r>
            <a:r>
              <a:rPr lang="en-US" altLang="en-US" sz="1800" dirty="0">
                <a:solidFill>
                  <a:srgbClr val="000000"/>
                </a:solidFill>
                <a:latin typeface="Consolas" panose="020B0609020204030204" pitchFamily="49" charset="0"/>
                <a:cs typeface="Courier New" panose="02070309020205020404" pitchFamily="49" charset="0"/>
              </a:rPr>
              <a:t>String(</a:t>
            </a:r>
            <a:r>
              <a:rPr lang="en-US" altLang="en-US" sz="1800" b="1" dirty="0">
                <a:solidFill>
                  <a:srgbClr val="008000"/>
                </a:solidFill>
                <a:latin typeface="Consolas" panose="020B0609020204030204" pitchFamily="49" charset="0"/>
                <a:cs typeface="Courier New" panose="02070309020205020404" pitchFamily="49" charset="0"/>
              </a:rPr>
              <a:t>"Emp3"</a:t>
            </a:r>
            <a:r>
              <a:rPr lang="en-US" altLang="en-US" sz="1800" dirty="0">
                <a:solidFill>
                  <a:srgbClr val="000000"/>
                </a:solidFill>
                <a:latin typeface="Consolas" panose="020B0609020204030204" pitchFamily="49" charset="0"/>
                <a:cs typeface="Courier New" panose="02070309020205020404" pitchFamily="49" charset="0"/>
              </a:rPr>
              <a:t>),</a:t>
            </a:r>
            <a:br>
              <a:rPr lang="en-US" altLang="en-US" sz="1800" dirty="0">
                <a:solidFill>
                  <a:srgbClr val="000000"/>
                </a:solidFill>
                <a:latin typeface="Consolas" panose="020B0609020204030204" pitchFamily="49" charset="0"/>
                <a:cs typeface="Courier New" panose="02070309020205020404" pitchFamily="49" charset="0"/>
              </a:rPr>
            </a:br>
            <a:r>
              <a:rPr lang="en-US" altLang="en-US" sz="1800" dirty="0">
                <a:solidFill>
                  <a:srgbClr val="000000"/>
                </a:solidFill>
                <a:latin typeface="Consolas" panose="020B0609020204030204" pitchFamily="49" charset="0"/>
                <a:cs typeface="Courier New" panose="02070309020205020404" pitchFamily="49" charset="0"/>
              </a:rPr>
              <a:t>        </a:t>
            </a:r>
            <a:r>
              <a:rPr lang="en-US" altLang="en-US" sz="1800" b="1" dirty="0">
                <a:solidFill>
                  <a:srgbClr val="000080"/>
                </a:solidFill>
                <a:latin typeface="Consolas" panose="020B0609020204030204" pitchFamily="49" charset="0"/>
                <a:cs typeface="Courier New" panose="02070309020205020404" pitchFamily="49" charset="0"/>
              </a:rPr>
              <a:t>new </a:t>
            </a:r>
            <a:r>
              <a:rPr lang="en-US" altLang="en-US" sz="1800" dirty="0">
                <a:solidFill>
                  <a:srgbClr val="000000"/>
                </a:solidFill>
                <a:latin typeface="Consolas" panose="020B0609020204030204" pitchFamily="49" charset="0"/>
                <a:cs typeface="Courier New" panose="02070309020205020404" pitchFamily="49" charset="0"/>
              </a:rPr>
              <a:t>String(</a:t>
            </a:r>
            <a:r>
              <a:rPr lang="en-US" altLang="en-US" sz="1800" b="1" dirty="0">
                <a:solidFill>
                  <a:srgbClr val="008000"/>
                </a:solidFill>
                <a:latin typeface="Consolas" panose="020B0609020204030204" pitchFamily="49" charset="0"/>
                <a:cs typeface="Courier New" panose="02070309020205020404" pitchFamily="49" charset="0"/>
              </a:rPr>
              <a:t>"Admin"</a:t>
            </a:r>
            <a:r>
              <a:rPr lang="en-US" altLang="en-US" sz="1800" dirty="0">
                <a:solidFill>
                  <a:srgbClr val="000000"/>
                </a:solidFill>
                <a:latin typeface="Consolas" panose="020B0609020204030204" pitchFamily="49" charset="0"/>
                <a:cs typeface="Courier New" panose="02070309020205020404" pitchFamily="49" charset="0"/>
              </a:rPr>
              <a:t>), </a:t>
            </a:r>
            <a:r>
              <a:rPr lang="en-US" altLang="en-US" sz="1800" dirty="0">
                <a:solidFill>
                  <a:srgbClr val="0000FF"/>
                </a:solidFill>
                <a:latin typeface="Consolas" panose="020B0609020204030204" pitchFamily="49" charset="0"/>
                <a:cs typeface="Courier New" panose="02070309020205020404" pitchFamily="49" charset="0"/>
              </a:rPr>
              <a:t>5000</a:t>
            </a:r>
            <a:r>
              <a:rPr lang="en-US" altLang="en-US" sz="1800" dirty="0">
                <a:solidFill>
                  <a:srgbClr val="000000"/>
                </a:solidFill>
                <a:latin typeface="Consolas" panose="020B0609020204030204" pitchFamily="49" charset="0"/>
                <a:cs typeface="Courier New" panose="02070309020205020404" pitchFamily="49" charset="0"/>
              </a:rPr>
              <a:t>));</a:t>
            </a:r>
            <a:br>
              <a:rPr lang="en-US" altLang="en-US" sz="1800" dirty="0">
                <a:solidFill>
                  <a:srgbClr val="000000"/>
                </a:solidFill>
                <a:latin typeface="Consolas" panose="020B0609020204030204" pitchFamily="49" charset="0"/>
                <a:cs typeface="Courier New" panose="02070309020205020404" pitchFamily="49" charset="0"/>
              </a:rPr>
            </a:br>
            <a:r>
              <a:rPr lang="en-US" altLang="en-US" sz="1800" dirty="0" err="1">
                <a:solidFill>
                  <a:srgbClr val="000000"/>
                </a:solidFill>
                <a:latin typeface="Consolas" panose="020B0609020204030204" pitchFamily="49" charset="0"/>
                <a:cs typeface="Courier New" panose="02070309020205020404" pitchFamily="49" charset="0"/>
              </a:rPr>
              <a:t>company.add</a:t>
            </a:r>
            <a:r>
              <a:rPr lang="en-US" altLang="en-US" sz="1800" dirty="0">
                <a:solidFill>
                  <a:srgbClr val="000000"/>
                </a:solidFill>
                <a:latin typeface="Consolas" panose="020B0609020204030204" pitchFamily="49" charset="0"/>
                <a:cs typeface="Courier New" panose="02070309020205020404" pitchFamily="49" charset="0"/>
              </a:rPr>
              <a:t>(</a:t>
            </a:r>
            <a:r>
              <a:rPr lang="en-US" altLang="en-US" sz="1800" b="1" dirty="0">
                <a:solidFill>
                  <a:srgbClr val="000080"/>
                </a:solidFill>
                <a:latin typeface="Consolas" panose="020B0609020204030204" pitchFamily="49" charset="0"/>
                <a:cs typeface="Courier New" panose="02070309020205020404" pitchFamily="49" charset="0"/>
              </a:rPr>
              <a:t>new </a:t>
            </a:r>
            <a:r>
              <a:rPr lang="en-US" altLang="en-US" sz="1800" dirty="0">
                <a:solidFill>
                  <a:srgbClr val="000000"/>
                </a:solidFill>
                <a:latin typeface="Consolas" panose="020B0609020204030204" pitchFamily="49" charset="0"/>
                <a:cs typeface="Courier New" panose="02070309020205020404" pitchFamily="49" charset="0"/>
              </a:rPr>
              <a:t>Employee(</a:t>
            </a:r>
            <a:r>
              <a:rPr lang="en-US" altLang="en-US" sz="1800" b="1" dirty="0">
                <a:solidFill>
                  <a:srgbClr val="000080"/>
                </a:solidFill>
                <a:latin typeface="Consolas" panose="020B0609020204030204" pitchFamily="49" charset="0"/>
                <a:cs typeface="Courier New" panose="02070309020205020404" pitchFamily="49" charset="0"/>
              </a:rPr>
              <a:t>new </a:t>
            </a:r>
            <a:r>
              <a:rPr lang="en-US" altLang="en-US" sz="1800" dirty="0">
                <a:solidFill>
                  <a:srgbClr val="000000"/>
                </a:solidFill>
                <a:latin typeface="Consolas" panose="020B0609020204030204" pitchFamily="49" charset="0"/>
                <a:cs typeface="Courier New" panose="02070309020205020404" pitchFamily="49" charset="0"/>
              </a:rPr>
              <a:t>String(</a:t>
            </a:r>
            <a:r>
              <a:rPr lang="en-US" altLang="en-US" sz="1800" b="1" dirty="0">
                <a:solidFill>
                  <a:srgbClr val="008000"/>
                </a:solidFill>
                <a:latin typeface="Consolas" panose="020B0609020204030204" pitchFamily="49" charset="0"/>
                <a:cs typeface="Courier New" panose="02070309020205020404" pitchFamily="49" charset="0"/>
              </a:rPr>
              <a:t>"Emp4"</a:t>
            </a:r>
            <a:r>
              <a:rPr lang="en-US" altLang="en-US" sz="1800" dirty="0">
                <a:solidFill>
                  <a:srgbClr val="000000"/>
                </a:solidFill>
                <a:latin typeface="Consolas" panose="020B0609020204030204" pitchFamily="49" charset="0"/>
                <a:cs typeface="Courier New" panose="02070309020205020404" pitchFamily="49" charset="0"/>
              </a:rPr>
              <a:t>),</a:t>
            </a:r>
            <a:br>
              <a:rPr lang="en-US" altLang="en-US" sz="1800" dirty="0">
                <a:solidFill>
                  <a:srgbClr val="000000"/>
                </a:solidFill>
                <a:latin typeface="Consolas" panose="020B0609020204030204" pitchFamily="49" charset="0"/>
                <a:cs typeface="Courier New" panose="02070309020205020404" pitchFamily="49" charset="0"/>
              </a:rPr>
            </a:br>
            <a:r>
              <a:rPr lang="en-US" altLang="en-US" sz="1800" dirty="0">
                <a:solidFill>
                  <a:srgbClr val="000000"/>
                </a:solidFill>
                <a:latin typeface="Consolas" panose="020B0609020204030204" pitchFamily="49" charset="0"/>
                <a:cs typeface="Courier New" panose="02070309020205020404" pitchFamily="49" charset="0"/>
              </a:rPr>
              <a:t>        </a:t>
            </a:r>
            <a:r>
              <a:rPr lang="en-US" altLang="en-US" sz="1800" b="1" dirty="0">
                <a:solidFill>
                  <a:srgbClr val="000080"/>
                </a:solidFill>
                <a:latin typeface="Consolas" panose="020B0609020204030204" pitchFamily="49" charset="0"/>
                <a:cs typeface="Courier New" panose="02070309020205020404" pitchFamily="49" charset="0"/>
              </a:rPr>
              <a:t>new </a:t>
            </a:r>
            <a:r>
              <a:rPr lang="en-US" altLang="en-US" sz="1800" dirty="0">
                <a:solidFill>
                  <a:srgbClr val="000000"/>
                </a:solidFill>
                <a:latin typeface="Consolas" panose="020B0609020204030204" pitchFamily="49" charset="0"/>
                <a:cs typeface="Courier New" panose="02070309020205020404" pitchFamily="49" charset="0"/>
              </a:rPr>
              <a:t>String(</a:t>
            </a:r>
            <a:r>
              <a:rPr lang="en-US" altLang="en-US" sz="1800" b="1" dirty="0">
                <a:solidFill>
                  <a:srgbClr val="008000"/>
                </a:solidFill>
                <a:latin typeface="Consolas" panose="020B0609020204030204" pitchFamily="49" charset="0"/>
                <a:cs typeface="Courier New" panose="02070309020205020404" pitchFamily="49" charset="0"/>
              </a:rPr>
              <a:t>"Admin"</a:t>
            </a:r>
            <a:r>
              <a:rPr lang="en-US" altLang="en-US" sz="1800" dirty="0">
                <a:solidFill>
                  <a:srgbClr val="000000"/>
                </a:solidFill>
                <a:latin typeface="Consolas" panose="020B0609020204030204" pitchFamily="49" charset="0"/>
                <a:cs typeface="Courier New" panose="02070309020205020404" pitchFamily="49" charset="0"/>
              </a:rPr>
              <a:t>), </a:t>
            </a:r>
            <a:r>
              <a:rPr lang="en-US" altLang="en-US" sz="1800" dirty="0">
                <a:solidFill>
                  <a:srgbClr val="0000FF"/>
                </a:solidFill>
                <a:latin typeface="Consolas" panose="020B0609020204030204" pitchFamily="49" charset="0"/>
                <a:cs typeface="Courier New" panose="02070309020205020404" pitchFamily="49" charset="0"/>
              </a:rPr>
              <a:t>4000</a:t>
            </a:r>
            <a:r>
              <a:rPr lang="en-US" altLang="en-US" sz="1800" dirty="0">
                <a:solidFill>
                  <a:srgbClr val="000000"/>
                </a:solidFill>
                <a:latin typeface="Consolas" panose="020B0609020204030204" pitchFamily="49" charset="0"/>
                <a:cs typeface="Courier New" panose="02070309020205020404" pitchFamily="49" charset="0"/>
              </a:rPr>
              <a:t>));</a:t>
            </a:r>
            <a:endParaRPr lang="en-US" altLang="en-US" sz="4050" dirty="0">
              <a:latin typeface="Consolas" panose="020B0609020204030204" pitchFamily="49" charset="0"/>
            </a:endParaRPr>
          </a:p>
        </p:txBody>
      </p:sp>
    </p:spTree>
    <p:extLst>
      <p:ext uri="{BB962C8B-B14F-4D97-AF65-F5344CB8AC3E}">
        <p14:creationId xmlns:p14="http://schemas.microsoft.com/office/powerpoint/2010/main" val="30012773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5486"/>
            <a:ext cx="7740352" cy="504056"/>
          </a:xfrm>
        </p:spPr>
        <p:txBody>
          <a:bodyPr>
            <a:normAutofit/>
          </a:bodyPr>
          <a:lstStyle/>
          <a:p>
            <a:r>
              <a:rPr lang="en-US" sz="2000" dirty="0" err="1"/>
              <a:t>groupingBy</a:t>
            </a:r>
            <a:r>
              <a:rPr lang="en-US" sz="2000" dirty="0"/>
              <a:t>(): Find total salary cost for each department</a:t>
            </a:r>
          </a:p>
        </p:txBody>
      </p:sp>
      <p:pic>
        <p:nvPicPr>
          <p:cNvPr id="2" name="Content Placeholder 1"/>
          <p:cNvPicPr>
            <a:picLocks noGrp="1" noChangeAspect="1"/>
          </p:cNvPicPr>
          <p:nvPr>
            <p:ph idx="4294967295"/>
          </p:nvPr>
        </p:nvPicPr>
        <p:blipFill>
          <a:blip r:embed="rId3"/>
          <a:stretch>
            <a:fillRect/>
          </a:stretch>
        </p:blipFill>
        <p:spPr>
          <a:xfrm>
            <a:off x="251520" y="1419622"/>
            <a:ext cx="8245475" cy="2217738"/>
          </a:xfrm>
          <a:prstGeom prst="rect">
            <a:avLst/>
          </a:prstGeom>
        </p:spPr>
      </p:pic>
      <p:sp>
        <p:nvSpPr>
          <p:cNvPr id="8" name="Slide Number Placeholder 7"/>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3449415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3478"/>
            <a:ext cx="7308304" cy="504056"/>
          </a:xfrm>
        </p:spPr>
        <p:txBody>
          <a:bodyPr/>
          <a:lstStyle/>
          <a:p>
            <a:r>
              <a:rPr lang="en-US" sz="2400" dirty="0"/>
              <a:t>Print out department name, salary cost</a:t>
            </a:r>
          </a:p>
        </p:txBody>
      </p:sp>
      <p:sp>
        <p:nvSpPr>
          <p:cNvPr id="8" name="Slide Number Placeholder 7"/>
          <p:cNvSpPr>
            <a:spLocks noGrp="1"/>
          </p:cNvSpPr>
          <p:nvPr>
            <p:ph type="sldNum" sz="quarter" idx="12"/>
          </p:nvPr>
        </p:nvSpPr>
        <p:spPr/>
        <p:txBody>
          <a:bodyPr/>
          <a:lstStyle/>
          <a:p>
            <a:endParaRPr lang="en-US" dirty="0"/>
          </a:p>
        </p:txBody>
      </p:sp>
      <p:sp>
        <p:nvSpPr>
          <p:cNvPr id="2" name="Content Placeholder 1"/>
          <p:cNvSpPr>
            <a:spLocks noGrp="1" noChangeArrowheads="1"/>
          </p:cNvSpPr>
          <p:nvPr>
            <p:ph idx="4294967295"/>
          </p:nvPr>
        </p:nvSpPr>
        <p:spPr bwMode="auto">
          <a:xfrm>
            <a:off x="611560" y="1347614"/>
            <a:ext cx="7121525" cy="12239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indent="0" defTabSz="685800" eaLnBrk="0" fontAlgn="base" hangingPunct="0">
              <a:spcBef>
                <a:spcPct val="0"/>
              </a:spcBef>
              <a:spcAft>
                <a:spcPct val="0"/>
              </a:spcAft>
              <a:buNone/>
            </a:pPr>
            <a:r>
              <a:rPr lang="en-US" altLang="en-US" sz="1500" dirty="0" err="1">
                <a:solidFill>
                  <a:srgbClr val="000000"/>
                </a:solidFill>
                <a:latin typeface="Consolas" panose="020B0609020204030204" pitchFamily="49" charset="0"/>
                <a:cs typeface="Courier New" panose="02070309020205020404" pitchFamily="49" charset="0"/>
              </a:rPr>
              <a:t>company.stream</a:t>
            </a:r>
            <a:r>
              <a:rPr lang="en-US" altLang="en-US" sz="1500" dirty="0">
                <a:solidFill>
                  <a:srgbClr val="000000"/>
                </a:solidFill>
                <a:latin typeface="Consolas" panose="020B0609020204030204" pitchFamily="49" charset="0"/>
                <a:cs typeface="Courier New" panose="02070309020205020404" pitchFamily="49" charset="0"/>
              </a:rPr>
              <a:t>()</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        .collect(</a:t>
            </a:r>
            <a:r>
              <a:rPr lang="en-US" altLang="en-US" sz="1500" dirty="0" err="1">
                <a:solidFill>
                  <a:srgbClr val="000000"/>
                </a:solidFill>
                <a:latin typeface="Consolas" panose="020B0609020204030204" pitchFamily="49" charset="0"/>
                <a:cs typeface="Courier New" panose="02070309020205020404" pitchFamily="49" charset="0"/>
              </a:rPr>
              <a:t>Collectors.</a:t>
            </a:r>
            <a:r>
              <a:rPr lang="en-US" altLang="en-US" sz="1500" i="1" dirty="0" err="1">
                <a:solidFill>
                  <a:srgbClr val="000000"/>
                </a:solidFill>
                <a:latin typeface="Consolas" panose="020B0609020204030204" pitchFamily="49" charset="0"/>
                <a:cs typeface="Courier New" panose="02070309020205020404" pitchFamily="49" charset="0"/>
              </a:rPr>
              <a:t>groupingBy</a:t>
            </a:r>
            <a:r>
              <a:rPr lang="en-US" altLang="en-US" sz="1500" dirty="0">
                <a:solidFill>
                  <a:srgbClr val="000000"/>
                </a:solidFill>
                <a:latin typeface="Consolas" panose="020B0609020204030204" pitchFamily="49" charset="0"/>
                <a:cs typeface="Courier New" panose="02070309020205020404" pitchFamily="49" charset="0"/>
              </a:rPr>
              <a:t>(Employee::</a:t>
            </a:r>
            <a:r>
              <a:rPr lang="en-US" altLang="en-US" sz="1500" dirty="0" err="1">
                <a:solidFill>
                  <a:srgbClr val="000000"/>
                </a:solidFill>
                <a:latin typeface="Consolas" panose="020B0609020204030204" pitchFamily="49" charset="0"/>
                <a:cs typeface="Courier New" panose="02070309020205020404" pitchFamily="49" charset="0"/>
              </a:rPr>
              <a:t>getDepartment</a:t>
            </a:r>
            <a:r>
              <a:rPr lang="en-US" altLang="en-US" sz="1500" dirty="0">
                <a:solidFill>
                  <a:srgbClr val="000000"/>
                </a:solidFill>
                <a:latin typeface="Consolas" panose="020B0609020204030204" pitchFamily="49" charset="0"/>
                <a:cs typeface="Courier New" panose="02070309020205020404" pitchFamily="49" charset="0"/>
              </a:rPr>
              <a:t>,</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dirty="0" err="1">
                <a:solidFill>
                  <a:srgbClr val="000000"/>
                </a:solidFill>
                <a:latin typeface="Consolas" panose="020B0609020204030204" pitchFamily="49" charset="0"/>
                <a:cs typeface="Courier New" panose="02070309020205020404" pitchFamily="49" charset="0"/>
              </a:rPr>
              <a:t>Collectors.</a:t>
            </a:r>
            <a:r>
              <a:rPr lang="en-US" altLang="en-US" sz="1500" i="1" dirty="0" err="1">
                <a:solidFill>
                  <a:srgbClr val="000000"/>
                </a:solidFill>
                <a:latin typeface="Consolas" panose="020B0609020204030204" pitchFamily="49" charset="0"/>
                <a:cs typeface="Courier New" panose="02070309020205020404" pitchFamily="49" charset="0"/>
              </a:rPr>
              <a:t>summingDouble</a:t>
            </a:r>
            <a:r>
              <a:rPr lang="en-US" altLang="en-US" sz="1500" dirty="0">
                <a:solidFill>
                  <a:srgbClr val="000000"/>
                </a:solidFill>
                <a:latin typeface="Consolas" panose="020B0609020204030204" pitchFamily="49" charset="0"/>
                <a:cs typeface="Courier New" panose="02070309020205020404" pitchFamily="49" charset="0"/>
              </a:rPr>
              <a:t>(Employee::</a:t>
            </a:r>
            <a:r>
              <a:rPr lang="en-US" altLang="en-US" sz="1500" dirty="0" err="1">
                <a:solidFill>
                  <a:srgbClr val="000000"/>
                </a:solidFill>
                <a:latin typeface="Consolas" panose="020B0609020204030204" pitchFamily="49" charset="0"/>
                <a:cs typeface="Courier New" panose="02070309020205020404" pitchFamily="49" charset="0"/>
              </a:rPr>
              <a:t>getSalary</a:t>
            </a:r>
            <a:r>
              <a:rPr lang="en-US" altLang="en-US" sz="1500" dirty="0">
                <a:solidFill>
                  <a:srgbClr val="000000"/>
                </a:solidFill>
                <a:latin typeface="Consolas" panose="020B0609020204030204" pitchFamily="49" charset="0"/>
                <a:cs typeface="Courier New" panose="02070309020205020404" pitchFamily="49" charset="0"/>
              </a:rPr>
              <a:t>)))</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dirty="0" err="1">
                <a:solidFill>
                  <a:srgbClr val="000000"/>
                </a:solidFill>
                <a:latin typeface="Consolas" panose="020B0609020204030204" pitchFamily="49" charset="0"/>
                <a:cs typeface="Courier New" panose="02070309020205020404" pitchFamily="49" charset="0"/>
              </a:rPr>
              <a:t>forEach</a:t>
            </a:r>
            <a:r>
              <a:rPr lang="en-US" altLang="en-US" sz="1500" dirty="0">
                <a:solidFill>
                  <a:srgbClr val="000000"/>
                </a:solidFill>
                <a:latin typeface="Consolas" panose="020B0609020204030204" pitchFamily="49" charset="0"/>
                <a:cs typeface="Courier New" panose="02070309020205020404" pitchFamily="49" charset="0"/>
              </a:rPr>
              <a:t>((s, d) -&gt; </a:t>
            </a:r>
            <a:r>
              <a:rPr lang="en-US" altLang="en-US" sz="1500" dirty="0" err="1">
                <a:solidFill>
                  <a:srgbClr val="000000"/>
                </a:solidFill>
                <a:latin typeface="Consolas" panose="020B0609020204030204" pitchFamily="49" charset="0"/>
                <a:cs typeface="Courier New" panose="02070309020205020404" pitchFamily="49" charset="0"/>
              </a:rPr>
              <a:t>System.</a:t>
            </a:r>
            <a:r>
              <a:rPr lang="en-US" altLang="en-US" sz="1500" b="1" i="1" dirty="0" err="1">
                <a:solidFill>
                  <a:srgbClr val="660E7A"/>
                </a:solidFill>
                <a:latin typeface="Consolas" panose="020B0609020204030204" pitchFamily="49" charset="0"/>
                <a:cs typeface="Courier New" panose="02070309020205020404" pitchFamily="49" charset="0"/>
              </a:rPr>
              <a:t>out</a:t>
            </a:r>
            <a:r>
              <a:rPr lang="en-US" altLang="en-US" sz="1500" dirty="0" err="1">
                <a:solidFill>
                  <a:srgbClr val="000000"/>
                </a:solidFill>
                <a:latin typeface="Consolas" panose="020B0609020204030204" pitchFamily="49" charset="0"/>
                <a:cs typeface="Courier New" panose="02070309020205020404" pitchFamily="49" charset="0"/>
              </a:rPr>
              <a:t>.println</a:t>
            </a:r>
            <a:r>
              <a:rPr lang="en-US" altLang="en-US" sz="1500" dirty="0">
                <a:solidFill>
                  <a:srgbClr val="000000"/>
                </a:solidFill>
                <a:latin typeface="Consolas" panose="020B0609020204030204" pitchFamily="49" charset="0"/>
                <a:cs typeface="Courier New" panose="02070309020205020404" pitchFamily="49" charset="0"/>
              </a:rPr>
              <a:t>(</a:t>
            </a:r>
            <a:r>
              <a:rPr lang="en-US" altLang="en-US" sz="1500" b="1" dirty="0">
                <a:solidFill>
                  <a:srgbClr val="008000"/>
                </a:solidFill>
                <a:latin typeface="Consolas" panose="020B0609020204030204" pitchFamily="49" charset="0"/>
                <a:cs typeface="Courier New" panose="02070309020205020404" pitchFamily="49" charset="0"/>
              </a:rPr>
              <a:t>"Department: " </a:t>
            </a:r>
            <a:r>
              <a:rPr lang="en-US" altLang="en-US" sz="1500" dirty="0">
                <a:solidFill>
                  <a:srgbClr val="000000"/>
                </a:solidFill>
                <a:latin typeface="Consolas" panose="020B0609020204030204" pitchFamily="49" charset="0"/>
                <a:cs typeface="Courier New" panose="02070309020205020404" pitchFamily="49" charset="0"/>
              </a:rPr>
              <a:t>+ s +</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b="1" dirty="0">
                <a:solidFill>
                  <a:srgbClr val="008000"/>
                </a:solidFill>
                <a:latin typeface="Consolas" panose="020B0609020204030204" pitchFamily="49" charset="0"/>
                <a:cs typeface="Courier New" panose="02070309020205020404" pitchFamily="49" charset="0"/>
              </a:rPr>
              <a:t>"</a:t>
            </a:r>
            <a:r>
              <a:rPr lang="en-US" altLang="en-US" sz="1500" b="1" dirty="0">
                <a:solidFill>
                  <a:srgbClr val="000080"/>
                </a:solidFill>
                <a:latin typeface="Consolas" panose="020B0609020204030204" pitchFamily="49" charset="0"/>
                <a:cs typeface="Courier New" panose="02070309020205020404" pitchFamily="49" charset="0"/>
              </a:rPr>
              <a:t>\</a:t>
            </a:r>
            <a:r>
              <a:rPr lang="en-US" altLang="en-US" sz="1500" b="1" dirty="0" err="1">
                <a:solidFill>
                  <a:srgbClr val="000080"/>
                </a:solidFill>
                <a:latin typeface="Consolas" panose="020B0609020204030204" pitchFamily="49" charset="0"/>
                <a:cs typeface="Courier New" panose="02070309020205020404" pitchFamily="49" charset="0"/>
              </a:rPr>
              <a:t>t</a:t>
            </a:r>
            <a:r>
              <a:rPr lang="en-US" altLang="en-US" sz="1500" b="1" dirty="0" err="1">
                <a:solidFill>
                  <a:srgbClr val="008000"/>
                </a:solidFill>
                <a:latin typeface="Consolas" panose="020B0609020204030204" pitchFamily="49" charset="0"/>
                <a:cs typeface="Courier New" panose="02070309020205020404" pitchFamily="49" charset="0"/>
              </a:rPr>
              <a:t>Total</a:t>
            </a:r>
            <a:r>
              <a:rPr lang="en-US" altLang="en-US" sz="1500" b="1" dirty="0">
                <a:solidFill>
                  <a:srgbClr val="008000"/>
                </a:solidFill>
                <a:latin typeface="Consolas" panose="020B0609020204030204" pitchFamily="49" charset="0"/>
                <a:cs typeface="Courier New" panose="02070309020205020404" pitchFamily="49" charset="0"/>
              </a:rPr>
              <a:t> Salary: " </a:t>
            </a:r>
            <a:r>
              <a:rPr lang="en-US" altLang="en-US" sz="1500" dirty="0">
                <a:solidFill>
                  <a:srgbClr val="000000"/>
                </a:solidFill>
                <a:latin typeface="Consolas" panose="020B0609020204030204" pitchFamily="49" charset="0"/>
                <a:cs typeface="Courier New" panose="02070309020205020404" pitchFamily="49" charset="0"/>
              </a:rPr>
              <a:t>+ d));</a:t>
            </a:r>
            <a:endParaRPr lang="en-US" altLang="en-US" sz="3600" dirty="0">
              <a:latin typeface="Consolas" panose="020B0609020204030204" pitchFamily="49" charset="0"/>
            </a:endParaRPr>
          </a:p>
        </p:txBody>
      </p:sp>
    </p:spTree>
    <p:extLst>
      <p:ext uri="{BB962C8B-B14F-4D97-AF65-F5344CB8AC3E}">
        <p14:creationId xmlns:p14="http://schemas.microsoft.com/office/powerpoint/2010/main" val="24711284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5486"/>
            <a:ext cx="6876256" cy="504056"/>
          </a:xfrm>
        </p:spPr>
        <p:txBody>
          <a:bodyPr>
            <a:noAutofit/>
          </a:bodyPr>
          <a:lstStyle/>
          <a:p>
            <a:r>
              <a:rPr lang="en-US" sz="1600" dirty="0" err="1"/>
              <a:t>partitionBy</a:t>
            </a:r>
            <a:r>
              <a:rPr lang="en-US" sz="1600" dirty="0"/>
              <a:t>(): Find Number of employees with salary less than 3000</a:t>
            </a:r>
          </a:p>
        </p:txBody>
      </p:sp>
      <p:sp>
        <p:nvSpPr>
          <p:cNvPr id="8" name="Slide Number Placeholder 7"/>
          <p:cNvSpPr>
            <a:spLocks noGrp="1"/>
          </p:cNvSpPr>
          <p:nvPr>
            <p:ph type="sldNum" sz="quarter" idx="12"/>
          </p:nvPr>
        </p:nvSpPr>
        <p:spPr/>
        <p:txBody>
          <a:bodyPr/>
          <a:lstStyle/>
          <a:p>
            <a:endParaRPr lang="en-US" dirty="0"/>
          </a:p>
        </p:txBody>
      </p:sp>
      <p:pic>
        <p:nvPicPr>
          <p:cNvPr id="3" name="Picture 2"/>
          <p:cNvPicPr>
            <a:picLocks noChangeAspect="1"/>
          </p:cNvPicPr>
          <p:nvPr/>
        </p:nvPicPr>
        <p:blipFill>
          <a:blip r:embed="rId3"/>
          <a:stretch>
            <a:fillRect/>
          </a:stretch>
        </p:blipFill>
        <p:spPr>
          <a:xfrm>
            <a:off x="107504" y="1347614"/>
            <a:ext cx="8899958" cy="2761896"/>
          </a:xfrm>
          <a:prstGeom prst="rect">
            <a:avLst/>
          </a:prstGeom>
        </p:spPr>
      </p:pic>
    </p:spTree>
    <p:extLst>
      <p:ext uri="{BB962C8B-B14F-4D97-AF65-F5344CB8AC3E}">
        <p14:creationId xmlns:p14="http://schemas.microsoft.com/office/powerpoint/2010/main" val="3832897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5486"/>
            <a:ext cx="7308304" cy="504056"/>
          </a:xfrm>
        </p:spPr>
        <p:txBody>
          <a:bodyPr>
            <a:normAutofit/>
          </a:bodyPr>
          <a:lstStyle/>
          <a:p>
            <a:r>
              <a:rPr lang="en-US" sz="2000" dirty="0"/>
              <a:t>Print out two groups: true, false, and their sizes</a:t>
            </a:r>
          </a:p>
        </p:txBody>
      </p:sp>
      <p:sp>
        <p:nvSpPr>
          <p:cNvPr id="8" name="Slide Number Placeholder 7"/>
          <p:cNvSpPr>
            <a:spLocks noGrp="1"/>
          </p:cNvSpPr>
          <p:nvPr>
            <p:ph type="sldNum" sz="quarter" idx="12"/>
          </p:nvPr>
        </p:nvSpPr>
        <p:spPr/>
        <p:txBody>
          <a:bodyPr/>
          <a:lstStyle/>
          <a:p>
            <a:endParaRPr lang="en-US" dirty="0"/>
          </a:p>
        </p:txBody>
      </p:sp>
      <p:sp>
        <p:nvSpPr>
          <p:cNvPr id="2" name="Content Placeholder 1"/>
          <p:cNvSpPr>
            <a:spLocks noGrp="1" noChangeArrowheads="1"/>
          </p:cNvSpPr>
          <p:nvPr>
            <p:ph idx="4294967295"/>
          </p:nvPr>
        </p:nvSpPr>
        <p:spPr bwMode="auto">
          <a:xfrm>
            <a:off x="611560" y="1563638"/>
            <a:ext cx="7439025" cy="12239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indent="0" defTabSz="685800" eaLnBrk="0" fontAlgn="base" hangingPunct="0">
              <a:spcBef>
                <a:spcPct val="0"/>
              </a:spcBef>
              <a:spcAft>
                <a:spcPct val="0"/>
              </a:spcAft>
              <a:buNone/>
            </a:pPr>
            <a:r>
              <a:rPr lang="en-US" altLang="en-US" sz="1500" dirty="0" err="1">
                <a:solidFill>
                  <a:srgbClr val="000000"/>
                </a:solidFill>
                <a:latin typeface="Consolas" panose="020B0609020204030204" pitchFamily="49" charset="0"/>
                <a:cs typeface="Courier New" panose="02070309020205020404" pitchFamily="49" charset="0"/>
              </a:rPr>
              <a:t>company.stream</a:t>
            </a:r>
            <a:r>
              <a:rPr lang="en-US" altLang="en-US" sz="1500" dirty="0">
                <a:solidFill>
                  <a:srgbClr val="000000"/>
                </a:solidFill>
                <a:latin typeface="Consolas" panose="020B0609020204030204" pitchFamily="49" charset="0"/>
                <a:cs typeface="Courier New" panose="02070309020205020404" pitchFamily="49" charset="0"/>
              </a:rPr>
              <a:t>()</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        .collect(</a:t>
            </a:r>
            <a:r>
              <a:rPr lang="en-US" altLang="en-US" sz="1500" dirty="0" err="1">
                <a:solidFill>
                  <a:srgbClr val="000000"/>
                </a:solidFill>
                <a:latin typeface="Consolas" panose="020B0609020204030204" pitchFamily="49" charset="0"/>
                <a:cs typeface="Courier New" panose="02070309020205020404" pitchFamily="49" charset="0"/>
              </a:rPr>
              <a:t>Collectors.</a:t>
            </a:r>
            <a:r>
              <a:rPr lang="en-US" altLang="en-US" sz="1500" i="1" dirty="0" err="1">
                <a:solidFill>
                  <a:srgbClr val="000000"/>
                </a:solidFill>
                <a:latin typeface="Consolas" panose="020B0609020204030204" pitchFamily="49" charset="0"/>
                <a:cs typeface="Courier New" panose="02070309020205020404" pitchFamily="49" charset="0"/>
              </a:rPr>
              <a:t>partitioningBy</a:t>
            </a:r>
            <a:r>
              <a:rPr lang="en-US" altLang="en-US" sz="1500" dirty="0">
                <a:solidFill>
                  <a:srgbClr val="000000"/>
                </a:solidFill>
                <a:latin typeface="Consolas" panose="020B0609020204030204" pitchFamily="49" charset="0"/>
                <a:cs typeface="Courier New" panose="02070309020205020404" pitchFamily="49" charset="0"/>
              </a:rPr>
              <a:t>(e -&gt; </a:t>
            </a:r>
            <a:r>
              <a:rPr lang="en-US" altLang="en-US" sz="1500" dirty="0" err="1">
                <a:solidFill>
                  <a:srgbClr val="000000"/>
                </a:solidFill>
                <a:latin typeface="Consolas" panose="020B0609020204030204" pitchFamily="49" charset="0"/>
                <a:cs typeface="Courier New" panose="02070309020205020404" pitchFamily="49" charset="0"/>
              </a:rPr>
              <a:t>e.getSalary</a:t>
            </a:r>
            <a:r>
              <a:rPr lang="en-US" altLang="en-US" sz="1500" dirty="0">
                <a:solidFill>
                  <a:srgbClr val="000000"/>
                </a:solidFill>
                <a:latin typeface="Consolas" panose="020B0609020204030204" pitchFamily="49" charset="0"/>
                <a:cs typeface="Courier New" panose="02070309020205020404" pitchFamily="49" charset="0"/>
              </a:rPr>
              <a:t>() &lt; </a:t>
            </a:r>
            <a:r>
              <a:rPr lang="en-US" altLang="en-US" sz="1500" dirty="0">
                <a:solidFill>
                  <a:srgbClr val="0000FF"/>
                </a:solidFill>
                <a:latin typeface="Consolas" panose="020B0609020204030204" pitchFamily="49" charset="0"/>
                <a:cs typeface="Courier New" panose="02070309020205020404" pitchFamily="49" charset="0"/>
              </a:rPr>
              <a:t>3000</a:t>
            </a:r>
            <a:r>
              <a:rPr lang="en-US" altLang="en-US" sz="1500" dirty="0">
                <a:solidFill>
                  <a:srgbClr val="000000"/>
                </a:solidFill>
                <a:latin typeface="Consolas" panose="020B0609020204030204" pitchFamily="49" charset="0"/>
                <a:cs typeface="Courier New" panose="02070309020205020404" pitchFamily="49" charset="0"/>
              </a:rPr>
              <a:t>,</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dirty="0" err="1">
                <a:solidFill>
                  <a:srgbClr val="000000"/>
                </a:solidFill>
                <a:latin typeface="Consolas" panose="020B0609020204030204" pitchFamily="49" charset="0"/>
                <a:cs typeface="Courier New" panose="02070309020205020404" pitchFamily="49" charset="0"/>
              </a:rPr>
              <a:t>Collectors.</a:t>
            </a:r>
            <a:r>
              <a:rPr lang="en-US" altLang="en-US" sz="1500" i="1" dirty="0" err="1">
                <a:solidFill>
                  <a:srgbClr val="000000"/>
                </a:solidFill>
                <a:latin typeface="Consolas" panose="020B0609020204030204" pitchFamily="49" charset="0"/>
                <a:cs typeface="Courier New" panose="02070309020205020404" pitchFamily="49" charset="0"/>
              </a:rPr>
              <a:t>counting</a:t>
            </a:r>
            <a:r>
              <a:rPr lang="en-US" altLang="en-US" sz="1500" dirty="0">
                <a:solidFill>
                  <a:srgbClr val="000000"/>
                </a:solidFill>
                <a:latin typeface="Consolas" panose="020B0609020204030204" pitchFamily="49" charset="0"/>
                <a:cs typeface="Courier New" panose="02070309020205020404" pitchFamily="49" charset="0"/>
              </a:rPr>
              <a:t>()))</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dirty="0" err="1">
                <a:solidFill>
                  <a:srgbClr val="000000"/>
                </a:solidFill>
                <a:latin typeface="Consolas" panose="020B0609020204030204" pitchFamily="49" charset="0"/>
                <a:cs typeface="Courier New" panose="02070309020205020404" pitchFamily="49" charset="0"/>
              </a:rPr>
              <a:t>forEach</a:t>
            </a:r>
            <a:r>
              <a:rPr lang="en-US" altLang="en-US" sz="1500" dirty="0">
                <a:solidFill>
                  <a:srgbClr val="000000"/>
                </a:solidFill>
                <a:latin typeface="Consolas" panose="020B0609020204030204" pitchFamily="49" charset="0"/>
                <a:cs typeface="Courier New" panose="02070309020205020404" pitchFamily="49" charset="0"/>
              </a:rPr>
              <a:t>((s, d) -&gt; </a:t>
            </a:r>
            <a:r>
              <a:rPr lang="en-US" altLang="en-US" sz="1500" dirty="0" err="1">
                <a:solidFill>
                  <a:srgbClr val="000000"/>
                </a:solidFill>
                <a:latin typeface="Consolas" panose="020B0609020204030204" pitchFamily="49" charset="0"/>
                <a:cs typeface="Courier New" panose="02070309020205020404" pitchFamily="49" charset="0"/>
              </a:rPr>
              <a:t>System.</a:t>
            </a:r>
            <a:r>
              <a:rPr lang="en-US" altLang="en-US" sz="1500" b="1" i="1" dirty="0" err="1">
                <a:solidFill>
                  <a:srgbClr val="660E7A"/>
                </a:solidFill>
                <a:latin typeface="Consolas" panose="020B0609020204030204" pitchFamily="49" charset="0"/>
                <a:cs typeface="Courier New" panose="02070309020205020404" pitchFamily="49" charset="0"/>
              </a:rPr>
              <a:t>out</a:t>
            </a:r>
            <a:r>
              <a:rPr lang="en-US" altLang="en-US" sz="1500" dirty="0" err="1">
                <a:solidFill>
                  <a:srgbClr val="000000"/>
                </a:solidFill>
                <a:latin typeface="Consolas" panose="020B0609020204030204" pitchFamily="49" charset="0"/>
                <a:cs typeface="Courier New" panose="02070309020205020404" pitchFamily="49" charset="0"/>
              </a:rPr>
              <a:t>.println</a:t>
            </a:r>
            <a:r>
              <a:rPr lang="en-US" altLang="en-US" sz="1500" dirty="0">
                <a:solidFill>
                  <a:srgbClr val="000000"/>
                </a:solidFill>
                <a:latin typeface="Consolas" panose="020B0609020204030204" pitchFamily="49" charset="0"/>
                <a:cs typeface="Courier New" panose="02070309020205020404" pitchFamily="49" charset="0"/>
              </a:rPr>
              <a:t>(</a:t>
            </a:r>
            <a:r>
              <a:rPr lang="en-US" altLang="en-US" sz="1500" b="1" dirty="0">
                <a:solidFill>
                  <a:srgbClr val="008000"/>
                </a:solidFill>
                <a:latin typeface="Consolas" panose="020B0609020204030204" pitchFamily="49" charset="0"/>
                <a:cs typeface="Courier New" panose="02070309020205020404" pitchFamily="49" charset="0"/>
              </a:rPr>
              <a:t>"Group: " </a:t>
            </a:r>
            <a:r>
              <a:rPr lang="en-US" altLang="en-US" sz="1500" dirty="0">
                <a:solidFill>
                  <a:srgbClr val="000000"/>
                </a:solidFill>
                <a:latin typeface="Consolas" panose="020B0609020204030204" pitchFamily="49" charset="0"/>
                <a:cs typeface="Courier New" panose="02070309020205020404" pitchFamily="49" charset="0"/>
              </a:rPr>
              <a:t>+ s +</a:t>
            </a:r>
            <a:br>
              <a:rPr lang="en-US" altLang="en-US" sz="1500" dirty="0">
                <a:solidFill>
                  <a:srgbClr val="000000"/>
                </a:solidFill>
                <a:latin typeface="Consolas" panose="020B0609020204030204" pitchFamily="49" charset="0"/>
                <a:cs typeface="Courier New" panose="02070309020205020404" pitchFamily="49" charset="0"/>
              </a:rPr>
            </a:br>
            <a:r>
              <a:rPr lang="en-US" altLang="en-US" sz="1500" dirty="0">
                <a:solidFill>
                  <a:srgbClr val="000000"/>
                </a:solidFill>
                <a:latin typeface="Consolas" panose="020B0609020204030204" pitchFamily="49" charset="0"/>
                <a:cs typeface="Courier New" panose="02070309020205020404" pitchFamily="49" charset="0"/>
              </a:rPr>
              <a:t>                </a:t>
            </a:r>
            <a:r>
              <a:rPr lang="en-US" altLang="en-US" sz="1500" b="1" dirty="0">
                <a:solidFill>
                  <a:srgbClr val="008000"/>
                </a:solidFill>
                <a:latin typeface="Consolas" panose="020B0609020204030204" pitchFamily="49" charset="0"/>
                <a:cs typeface="Courier New" panose="02070309020205020404" pitchFamily="49" charset="0"/>
              </a:rPr>
              <a:t>"</a:t>
            </a:r>
            <a:r>
              <a:rPr lang="en-US" altLang="en-US" sz="1500" b="1" dirty="0">
                <a:solidFill>
                  <a:srgbClr val="000080"/>
                </a:solidFill>
                <a:latin typeface="Consolas" panose="020B0609020204030204" pitchFamily="49" charset="0"/>
                <a:cs typeface="Courier New" panose="02070309020205020404" pitchFamily="49" charset="0"/>
              </a:rPr>
              <a:t>\</a:t>
            </a:r>
            <a:r>
              <a:rPr lang="en-US" altLang="en-US" sz="1500" b="1" dirty="0" err="1">
                <a:solidFill>
                  <a:srgbClr val="000080"/>
                </a:solidFill>
                <a:latin typeface="Consolas" panose="020B0609020204030204" pitchFamily="49" charset="0"/>
                <a:cs typeface="Courier New" panose="02070309020205020404" pitchFamily="49" charset="0"/>
              </a:rPr>
              <a:t>t</a:t>
            </a:r>
            <a:r>
              <a:rPr lang="en-US" altLang="en-US" sz="1500" b="1" dirty="0" err="1">
                <a:solidFill>
                  <a:srgbClr val="008000"/>
                </a:solidFill>
                <a:latin typeface="Consolas" panose="020B0609020204030204" pitchFamily="49" charset="0"/>
                <a:cs typeface="Courier New" panose="02070309020205020404" pitchFamily="49" charset="0"/>
              </a:rPr>
              <a:t>Total</a:t>
            </a:r>
            <a:r>
              <a:rPr lang="en-US" altLang="en-US" sz="1500" b="1" dirty="0">
                <a:solidFill>
                  <a:srgbClr val="008000"/>
                </a:solidFill>
                <a:latin typeface="Consolas" panose="020B0609020204030204" pitchFamily="49" charset="0"/>
                <a:cs typeface="Courier New" panose="02070309020205020404" pitchFamily="49" charset="0"/>
              </a:rPr>
              <a:t> Employees: " </a:t>
            </a:r>
            <a:r>
              <a:rPr lang="en-US" altLang="en-US" sz="1500" dirty="0">
                <a:solidFill>
                  <a:srgbClr val="000000"/>
                </a:solidFill>
                <a:latin typeface="Consolas" panose="020B0609020204030204" pitchFamily="49" charset="0"/>
                <a:cs typeface="Courier New" panose="02070309020205020404" pitchFamily="49" charset="0"/>
              </a:rPr>
              <a:t>+ d));</a:t>
            </a:r>
            <a:endParaRPr lang="en-US" altLang="en-US" sz="3600" dirty="0">
              <a:latin typeface="Consolas" panose="020B0609020204030204" pitchFamily="49" charset="0"/>
            </a:endParaRPr>
          </a:p>
        </p:txBody>
      </p:sp>
    </p:spTree>
    <p:extLst>
      <p:ext uri="{BB962C8B-B14F-4D97-AF65-F5344CB8AC3E}">
        <p14:creationId xmlns:p14="http://schemas.microsoft.com/office/powerpoint/2010/main" val="3195492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peek() operation</a:t>
            </a:r>
          </a:p>
        </p:txBody>
      </p:sp>
      <p:sp>
        <p:nvSpPr>
          <p:cNvPr id="5" name="Content Placeholder 4"/>
          <p:cNvSpPr>
            <a:spLocks noGrp="1"/>
          </p:cNvSpPr>
          <p:nvPr>
            <p:ph idx="4294967295"/>
          </p:nvPr>
        </p:nvSpPr>
        <p:spPr>
          <a:xfrm>
            <a:off x="251520" y="843558"/>
            <a:ext cx="7886700" cy="3262312"/>
          </a:xfrm>
        </p:spPr>
        <p:txBody>
          <a:bodyPr>
            <a:normAutofit/>
          </a:bodyPr>
          <a:lstStyle/>
          <a:p>
            <a:r>
              <a:rPr lang="en-US" sz="1800" dirty="0"/>
              <a:t>Returns a stream consisting of the elements of this stream.</a:t>
            </a:r>
          </a:p>
          <a:p>
            <a:r>
              <a:rPr lang="en-US" sz="1800" dirty="0"/>
              <a:t>It also performs the provided action on each element from the resulting stream. </a:t>
            </a:r>
          </a:p>
          <a:p>
            <a:r>
              <a:rPr lang="en-US" sz="1800" dirty="0"/>
              <a:t>This function is used mainly to support debugging</a:t>
            </a:r>
          </a:p>
          <a:p>
            <a:r>
              <a:rPr lang="en-US" sz="1800" dirty="0"/>
              <a:t>API: Stream&lt;T&gt; peek(Consumer)</a:t>
            </a:r>
          </a:p>
          <a:p>
            <a:endParaRPr lang="en-US" sz="1800" dirty="0"/>
          </a:p>
        </p:txBody>
      </p:sp>
      <p:sp>
        <p:nvSpPr>
          <p:cNvPr id="8" name="Slide Number Placeholder 7"/>
          <p:cNvSpPr>
            <a:spLocks noGrp="1"/>
          </p:cNvSpPr>
          <p:nvPr>
            <p:ph type="sldNum" sz="quarter" idx="12"/>
          </p:nvPr>
        </p:nvSpPr>
        <p:spPr/>
        <p:txBody>
          <a:bodyPr/>
          <a:lstStyle/>
          <a:p>
            <a:endParaRPr lang="en-US" dirty="0"/>
          </a:p>
        </p:txBody>
      </p:sp>
      <p:sp>
        <p:nvSpPr>
          <p:cNvPr id="3" name="Rectangle 2"/>
          <p:cNvSpPr>
            <a:spLocks noChangeArrowheads="1"/>
          </p:cNvSpPr>
          <p:nvPr/>
        </p:nvSpPr>
        <p:spPr bwMode="auto">
          <a:xfrm>
            <a:off x="971600" y="2777860"/>
            <a:ext cx="6002284" cy="13157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350" dirty="0" err="1">
                <a:solidFill>
                  <a:srgbClr val="000000"/>
                </a:solidFill>
                <a:latin typeface="Consolas" panose="020B0609020204030204" pitchFamily="49" charset="0"/>
                <a:cs typeface="Courier New" panose="02070309020205020404" pitchFamily="49" charset="0"/>
              </a:rPr>
              <a:t>Stream.</a:t>
            </a:r>
            <a:r>
              <a:rPr lang="en-US" altLang="en-US" sz="1350" i="1" dirty="0" err="1">
                <a:solidFill>
                  <a:srgbClr val="000000"/>
                </a:solidFill>
                <a:latin typeface="Consolas" panose="020B0609020204030204" pitchFamily="49" charset="0"/>
                <a:cs typeface="Courier New" panose="02070309020205020404" pitchFamily="49" charset="0"/>
              </a:rPr>
              <a:t>of</a:t>
            </a:r>
            <a:r>
              <a:rPr lang="en-US" altLang="en-US" sz="1350" dirty="0">
                <a:solidFill>
                  <a:srgbClr val="000000"/>
                </a:solidFill>
                <a:latin typeface="Consolas" panose="020B0609020204030204" pitchFamily="49" charset="0"/>
                <a:cs typeface="Courier New" panose="02070309020205020404" pitchFamily="49" charset="0"/>
              </a:rPr>
              <a:t>(</a:t>
            </a:r>
            <a:r>
              <a:rPr lang="en-US" altLang="en-US" sz="1350" b="1" dirty="0">
                <a:solidFill>
                  <a:srgbClr val="008000"/>
                </a:solidFill>
                <a:latin typeface="Consolas" panose="020B0609020204030204" pitchFamily="49" charset="0"/>
                <a:cs typeface="Courier New" panose="02070309020205020404" pitchFamily="49" charset="0"/>
              </a:rPr>
              <a:t>"one"</a:t>
            </a:r>
            <a:r>
              <a:rPr lang="en-US" altLang="en-US" sz="1350" dirty="0">
                <a:solidFill>
                  <a:srgbClr val="000000"/>
                </a:solidFill>
                <a:latin typeface="Consolas" panose="020B0609020204030204" pitchFamily="49" charset="0"/>
                <a:cs typeface="Courier New" panose="02070309020205020404" pitchFamily="49" charset="0"/>
              </a:rPr>
              <a:t>, </a:t>
            </a:r>
            <a:r>
              <a:rPr lang="en-US" altLang="en-US" sz="1350" b="1" dirty="0">
                <a:solidFill>
                  <a:srgbClr val="008000"/>
                </a:solidFill>
                <a:latin typeface="Consolas" panose="020B0609020204030204" pitchFamily="49" charset="0"/>
                <a:cs typeface="Courier New" panose="02070309020205020404" pitchFamily="49" charset="0"/>
              </a:rPr>
              <a:t>"two"</a:t>
            </a:r>
            <a:r>
              <a:rPr lang="en-US" altLang="en-US" sz="1350" dirty="0">
                <a:solidFill>
                  <a:srgbClr val="000000"/>
                </a:solidFill>
                <a:latin typeface="Consolas" panose="020B0609020204030204" pitchFamily="49" charset="0"/>
                <a:cs typeface="Courier New" panose="02070309020205020404" pitchFamily="49" charset="0"/>
              </a:rPr>
              <a:t>, </a:t>
            </a:r>
            <a:r>
              <a:rPr lang="en-US" altLang="en-US" sz="1350" b="1" dirty="0">
                <a:solidFill>
                  <a:srgbClr val="008000"/>
                </a:solidFill>
                <a:latin typeface="Consolas" panose="020B0609020204030204" pitchFamily="49" charset="0"/>
                <a:cs typeface="Courier New" panose="02070309020205020404" pitchFamily="49" charset="0"/>
              </a:rPr>
              <a:t>"three"</a:t>
            </a:r>
            <a:r>
              <a:rPr lang="en-US" altLang="en-US" sz="1350" dirty="0">
                <a:solidFill>
                  <a:srgbClr val="000000"/>
                </a:solidFill>
                <a:latin typeface="Consolas" panose="020B0609020204030204" pitchFamily="49" charset="0"/>
                <a:cs typeface="Courier New" panose="02070309020205020404" pitchFamily="49" charset="0"/>
              </a:rPr>
              <a:t>, </a:t>
            </a:r>
            <a:r>
              <a:rPr lang="en-US" altLang="en-US" sz="1350" b="1" dirty="0">
                <a:solidFill>
                  <a:srgbClr val="008000"/>
                </a:solidFill>
                <a:latin typeface="Consolas" panose="020B0609020204030204" pitchFamily="49" charset="0"/>
                <a:cs typeface="Courier New" panose="02070309020205020404" pitchFamily="49" charset="0"/>
              </a:rPr>
              <a:t>"four"</a:t>
            </a:r>
            <a:r>
              <a:rPr lang="en-US" altLang="en-US" sz="1350" dirty="0">
                <a:solidFill>
                  <a:srgbClr val="000000"/>
                </a:solidFill>
                <a:latin typeface="Consolas" panose="020B0609020204030204" pitchFamily="49" charset="0"/>
                <a:cs typeface="Courier New" panose="02070309020205020404" pitchFamily="49" charset="0"/>
              </a:rPr>
              <a:t>)</a:t>
            </a:r>
            <a:br>
              <a:rPr lang="en-US" altLang="en-US" sz="1350" dirty="0">
                <a:solidFill>
                  <a:srgbClr val="000000"/>
                </a:solidFill>
                <a:latin typeface="Consolas" panose="020B0609020204030204" pitchFamily="49" charset="0"/>
                <a:cs typeface="Courier New" panose="02070309020205020404" pitchFamily="49" charset="0"/>
              </a:rPr>
            </a:br>
            <a:r>
              <a:rPr lang="en-US" altLang="en-US" sz="1350" dirty="0">
                <a:solidFill>
                  <a:srgbClr val="000000"/>
                </a:solidFill>
                <a:latin typeface="Consolas" panose="020B0609020204030204" pitchFamily="49" charset="0"/>
                <a:cs typeface="Courier New" panose="02070309020205020404" pitchFamily="49" charset="0"/>
              </a:rPr>
              <a:t>        .filter(e -&gt; </a:t>
            </a:r>
            <a:r>
              <a:rPr lang="en-US" altLang="en-US" sz="1350" dirty="0" err="1">
                <a:solidFill>
                  <a:srgbClr val="000000"/>
                </a:solidFill>
                <a:latin typeface="Consolas" panose="020B0609020204030204" pitchFamily="49" charset="0"/>
                <a:cs typeface="Courier New" panose="02070309020205020404" pitchFamily="49" charset="0"/>
              </a:rPr>
              <a:t>e.length</a:t>
            </a:r>
            <a:r>
              <a:rPr lang="en-US" altLang="en-US" sz="1350" dirty="0">
                <a:solidFill>
                  <a:srgbClr val="000000"/>
                </a:solidFill>
                <a:latin typeface="Consolas" panose="020B0609020204030204" pitchFamily="49" charset="0"/>
                <a:cs typeface="Courier New" panose="02070309020205020404" pitchFamily="49" charset="0"/>
              </a:rPr>
              <a:t>() &gt; </a:t>
            </a:r>
            <a:r>
              <a:rPr lang="en-US" altLang="en-US" sz="1350" dirty="0">
                <a:solidFill>
                  <a:srgbClr val="0000FF"/>
                </a:solidFill>
                <a:latin typeface="Consolas" panose="020B0609020204030204" pitchFamily="49" charset="0"/>
                <a:cs typeface="Courier New" panose="02070309020205020404" pitchFamily="49" charset="0"/>
              </a:rPr>
              <a:t>3</a:t>
            </a:r>
            <a:r>
              <a:rPr lang="en-US" altLang="en-US" sz="1350" dirty="0">
                <a:solidFill>
                  <a:srgbClr val="000000"/>
                </a:solidFill>
                <a:latin typeface="Consolas" panose="020B0609020204030204" pitchFamily="49" charset="0"/>
                <a:cs typeface="Courier New" panose="02070309020205020404" pitchFamily="49" charset="0"/>
              </a:rPr>
              <a:t>)</a:t>
            </a:r>
            <a:br>
              <a:rPr lang="en-US" altLang="en-US" sz="1350" dirty="0">
                <a:solidFill>
                  <a:srgbClr val="000000"/>
                </a:solidFill>
                <a:latin typeface="Consolas" panose="020B0609020204030204" pitchFamily="49" charset="0"/>
                <a:cs typeface="Courier New" panose="02070309020205020404" pitchFamily="49" charset="0"/>
              </a:rPr>
            </a:br>
            <a:r>
              <a:rPr lang="en-US" altLang="en-US" sz="1350" dirty="0">
                <a:solidFill>
                  <a:srgbClr val="000000"/>
                </a:solidFill>
                <a:latin typeface="Consolas" panose="020B0609020204030204" pitchFamily="49" charset="0"/>
                <a:cs typeface="Courier New" panose="02070309020205020404" pitchFamily="49" charset="0"/>
              </a:rPr>
              <a:t>        .peek(e -&gt; </a:t>
            </a:r>
            <a:r>
              <a:rPr lang="en-US" altLang="en-US" sz="1350" dirty="0" err="1">
                <a:solidFill>
                  <a:srgbClr val="000000"/>
                </a:solidFill>
                <a:latin typeface="Consolas" panose="020B0609020204030204" pitchFamily="49" charset="0"/>
                <a:cs typeface="Courier New" panose="02070309020205020404" pitchFamily="49" charset="0"/>
              </a:rPr>
              <a:t>System.</a:t>
            </a:r>
            <a:r>
              <a:rPr lang="en-US" altLang="en-US" sz="1350" b="1" i="1" dirty="0" err="1">
                <a:solidFill>
                  <a:srgbClr val="660E7A"/>
                </a:solidFill>
                <a:latin typeface="Consolas" panose="020B0609020204030204" pitchFamily="49" charset="0"/>
                <a:cs typeface="Courier New" panose="02070309020205020404" pitchFamily="49" charset="0"/>
              </a:rPr>
              <a:t>out</a:t>
            </a:r>
            <a:r>
              <a:rPr lang="en-US" altLang="en-US" sz="1350" dirty="0" err="1">
                <a:solidFill>
                  <a:srgbClr val="000000"/>
                </a:solidFill>
                <a:latin typeface="Consolas" panose="020B0609020204030204" pitchFamily="49" charset="0"/>
                <a:cs typeface="Courier New" panose="02070309020205020404" pitchFamily="49" charset="0"/>
              </a:rPr>
              <a:t>.println</a:t>
            </a:r>
            <a:r>
              <a:rPr lang="en-US" altLang="en-US" sz="1350" dirty="0">
                <a:solidFill>
                  <a:srgbClr val="000000"/>
                </a:solidFill>
                <a:latin typeface="Consolas" panose="020B0609020204030204" pitchFamily="49" charset="0"/>
                <a:cs typeface="Courier New" panose="02070309020205020404" pitchFamily="49" charset="0"/>
              </a:rPr>
              <a:t>(</a:t>
            </a:r>
            <a:r>
              <a:rPr lang="en-US" altLang="en-US" sz="1350" b="1" dirty="0">
                <a:solidFill>
                  <a:srgbClr val="008000"/>
                </a:solidFill>
                <a:latin typeface="Consolas" panose="020B0609020204030204" pitchFamily="49" charset="0"/>
                <a:cs typeface="Courier New" panose="02070309020205020404" pitchFamily="49" charset="0"/>
              </a:rPr>
              <a:t>"Filtered value: " </a:t>
            </a:r>
            <a:r>
              <a:rPr lang="en-US" altLang="en-US" sz="1350" dirty="0">
                <a:solidFill>
                  <a:srgbClr val="000000"/>
                </a:solidFill>
                <a:latin typeface="Consolas" panose="020B0609020204030204" pitchFamily="49" charset="0"/>
                <a:cs typeface="Courier New" panose="02070309020205020404" pitchFamily="49" charset="0"/>
              </a:rPr>
              <a:t>+ e))</a:t>
            </a:r>
            <a:br>
              <a:rPr lang="en-US" altLang="en-US" sz="1350" dirty="0">
                <a:solidFill>
                  <a:srgbClr val="000000"/>
                </a:solidFill>
                <a:latin typeface="Consolas" panose="020B0609020204030204" pitchFamily="49" charset="0"/>
                <a:cs typeface="Courier New" panose="02070309020205020404" pitchFamily="49" charset="0"/>
              </a:rPr>
            </a:br>
            <a:r>
              <a:rPr lang="en-US" altLang="en-US" sz="1350" dirty="0">
                <a:solidFill>
                  <a:srgbClr val="000000"/>
                </a:solidFill>
                <a:latin typeface="Consolas" panose="020B0609020204030204" pitchFamily="49" charset="0"/>
                <a:cs typeface="Courier New" panose="02070309020205020404" pitchFamily="49" charset="0"/>
              </a:rPr>
              <a:t>        .map(String::</a:t>
            </a:r>
            <a:r>
              <a:rPr lang="en-US" altLang="en-US" sz="1350" dirty="0" err="1">
                <a:solidFill>
                  <a:srgbClr val="000000"/>
                </a:solidFill>
                <a:latin typeface="Consolas" panose="020B0609020204030204" pitchFamily="49" charset="0"/>
                <a:cs typeface="Courier New" panose="02070309020205020404" pitchFamily="49" charset="0"/>
              </a:rPr>
              <a:t>toUpperCase</a:t>
            </a:r>
            <a:r>
              <a:rPr lang="en-US" altLang="en-US" sz="1350" dirty="0">
                <a:solidFill>
                  <a:srgbClr val="000000"/>
                </a:solidFill>
                <a:latin typeface="Consolas" panose="020B0609020204030204" pitchFamily="49" charset="0"/>
                <a:cs typeface="Courier New" panose="02070309020205020404" pitchFamily="49" charset="0"/>
              </a:rPr>
              <a:t>)</a:t>
            </a:r>
            <a:br>
              <a:rPr lang="en-US" altLang="en-US" sz="1350" dirty="0">
                <a:solidFill>
                  <a:srgbClr val="000000"/>
                </a:solidFill>
                <a:latin typeface="Consolas" panose="020B0609020204030204" pitchFamily="49" charset="0"/>
                <a:cs typeface="Courier New" panose="02070309020205020404" pitchFamily="49" charset="0"/>
              </a:rPr>
            </a:br>
            <a:r>
              <a:rPr lang="en-US" altLang="en-US" sz="1350" dirty="0">
                <a:solidFill>
                  <a:srgbClr val="000000"/>
                </a:solidFill>
                <a:latin typeface="Consolas" panose="020B0609020204030204" pitchFamily="49" charset="0"/>
                <a:cs typeface="Courier New" panose="02070309020205020404" pitchFamily="49" charset="0"/>
              </a:rPr>
              <a:t>        .peek(e -&gt; </a:t>
            </a:r>
            <a:r>
              <a:rPr lang="en-US" altLang="en-US" sz="1350" dirty="0" err="1">
                <a:solidFill>
                  <a:srgbClr val="000000"/>
                </a:solidFill>
                <a:latin typeface="Consolas" panose="020B0609020204030204" pitchFamily="49" charset="0"/>
                <a:cs typeface="Courier New" panose="02070309020205020404" pitchFamily="49" charset="0"/>
              </a:rPr>
              <a:t>System.</a:t>
            </a:r>
            <a:r>
              <a:rPr lang="en-US" altLang="en-US" sz="1350" b="1" i="1" dirty="0" err="1">
                <a:solidFill>
                  <a:srgbClr val="660E7A"/>
                </a:solidFill>
                <a:latin typeface="Consolas" panose="020B0609020204030204" pitchFamily="49" charset="0"/>
                <a:cs typeface="Courier New" panose="02070309020205020404" pitchFamily="49" charset="0"/>
              </a:rPr>
              <a:t>out</a:t>
            </a:r>
            <a:r>
              <a:rPr lang="en-US" altLang="en-US" sz="1350" dirty="0" err="1">
                <a:solidFill>
                  <a:srgbClr val="000000"/>
                </a:solidFill>
                <a:latin typeface="Consolas" panose="020B0609020204030204" pitchFamily="49" charset="0"/>
                <a:cs typeface="Courier New" panose="02070309020205020404" pitchFamily="49" charset="0"/>
              </a:rPr>
              <a:t>.println</a:t>
            </a:r>
            <a:r>
              <a:rPr lang="en-US" altLang="en-US" sz="1350" dirty="0">
                <a:solidFill>
                  <a:srgbClr val="000000"/>
                </a:solidFill>
                <a:latin typeface="Consolas" panose="020B0609020204030204" pitchFamily="49" charset="0"/>
                <a:cs typeface="Courier New" panose="02070309020205020404" pitchFamily="49" charset="0"/>
              </a:rPr>
              <a:t>(</a:t>
            </a:r>
            <a:r>
              <a:rPr lang="en-US" altLang="en-US" sz="1350" b="1" dirty="0">
                <a:solidFill>
                  <a:srgbClr val="008000"/>
                </a:solidFill>
                <a:latin typeface="Consolas" panose="020B0609020204030204" pitchFamily="49" charset="0"/>
                <a:cs typeface="Courier New" panose="02070309020205020404" pitchFamily="49" charset="0"/>
              </a:rPr>
              <a:t>"Mapped value: " </a:t>
            </a:r>
            <a:r>
              <a:rPr lang="en-US" altLang="en-US" sz="1350" dirty="0">
                <a:solidFill>
                  <a:srgbClr val="000000"/>
                </a:solidFill>
                <a:latin typeface="Consolas" panose="020B0609020204030204" pitchFamily="49" charset="0"/>
                <a:cs typeface="Courier New" panose="02070309020205020404" pitchFamily="49" charset="0"/>
              </a:rPr>
              <a:t>+ e))</a:t>
            </a:r>
            <a:br>
              <a:rPr lang="en-US" altLang="en-US" sz="1350" dirty="0">
                <a:solidFill>
                  <a:srgbClr val="000000"/>
                </a:solidFill>
                <a:latin typeface="Consolas" panose="020B0609020204030204" pitchFamily="49" charset="0"/>
                <a:cs typeface="Courier New" panose="02070309020205020404" pitchFamily="49" charset="0"/>
              </a:rPr>
            </a:br>
            <a:r>
              <a:rPr lang="en-US" altLang="en-US" sz="1350" dirty="0">
                <a:solidFill>
                  <a:srgbClr val="000000"/>
                </a:solidFill>
                <a:latin typeface="Consolas" panose="020B0609020204030204" pitchFamily="49" charset="0"/>
                <a:cs typeface="Courier New" panose="02070309020205020404" pitchFamily="49" charset="0"/>
              </a:rPr>
              <a:t>        .collect(</a:t>
            </a:r>
            <a:r>
              <a:rPr lang="en-US" altLang="en-US" sz="1350" dirty="0" err="1">
                <a:solidFill>
                  <a:srgbClr val="000000"/>
                </a:solidFill>
                <a:latin typeface="Consolas" panose="020B0609020204030204" pitchFamily="49" charset="0"/>
                <a:cs typeface="Courier New" panose="02070309020205020404" pitchFamily="49" charset="0"/>
              </a:rPr>
              <a:t>Collectors.</a:t>
            </a:r>
            <a:r>
              <a:rPr lang="en-US" altLang="en-US" sz="1350" i="1" dirty="0" err="1">
                <a:solidFill>
                  <a:srgbClr val="000000"/>
                </a:solidFill>
                <a:latin typeface="Consolas" panose="020B0609020204030204" pitchFamily="49" charset="0"/>
                <a:cs typeface="Courier New" panose="02070309020205020404" pitchFamily="49" charset="0"/>
              </a:rPr>
              <a:t>toList</a:t>
            </a:r>
            <a:r>
              <a:rPr lang="en-US" altLang="en-US" sz="1350" dirty="0">
                <a:solidFill>
                  <a:srgbClr val="000000"/>
                </a:solidFill>
                <a:latin typeface="Consolas" panose="020B0609020204030204" pitchFamily="49" charset="0"/>
                <a:cs typeface="Courier New" panose="02070309020205020404" pitchFamily="49" charset="0"/>
              </a:rPr>
              <a:t>());</a:t>
            </a:r>
            <a:endParaRPr lang="en-US" altLang="en-US" sz="3300" dirty="0">
              <a:latin typeface="Consolas" panose="020B0609020204030204" pitchFamily="49" charset="0"/>
            </a:endParaRPr>
          </a:p>
        </p:txBody>
      </p:sp>
    </p:spTree>
    <p:extLst>
      <p:ext uri="{BB962C8B-B14F-4D97-AF65-F5344CB8AC3E}">
        <p14:creationId xmlns:p14="http://schemas.microsoft.com/office/powerpoint/2010/main" val="24920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Java Optional Interface</a:t>
            </a:r>
          </a:p>
        </p:txBody>
      </p:sp>
      <p:sp>
        <p:nvSpPr>
          <p:cNvPr id="5" name="Content Placeholder 4"/>
          <p:cNvSpPr>
            <a:spLocks noGrp="1"/>
          </p:cNvSpPr>
          <p:nvPr>
            <p:ph idx="4294967295"/>
          </p:nvPr>
        </p:nvSpPr>
        <p:spPr>
          <a:xfrm>
            <a:off x="124341" y="2859782"/>
            <a:ext cx="7886700" cy="1412875"/>
          </a:xfrm>
        </p:spPr>
        <p:txBody>
          <a:bodyPr>
            <a:noAutofit/>
          </a:bodyPr>
          <a:lstStyle/>
          <a:p>
            <a:r>
              <a:rPr lang="en-US" sz="1800" dirty="0"/>
              <a:t>“result” may contain and may not contain a non-null value!</a:t>
            </a:r>
          </a:p>
          <a:p>
            <a:pPr lvl="1"/>
            <a:r>
              <a:rPr lang="en-US" sz="1800" dirty="0"/>
              <a:t>Sometimes, filters may return “no result” as a result.</a:t>
            </a:r>
          </a:p>
          <a:p>
            <a:r>
              <a:rPr lang="en-US" sz="1800" dirty="0"/>
              <a:t>The use of Optional here will assist us to check whether a value is returned.</a:t>
            </a:r>
          </a:p>
          <a:p>
            <a:pPr lvl="1"/>
            <a:r>
              <a:rPr lang="en-US" sz="1800" dirty="0"/>
              <a:t>Null checks “litter” code, and it is frowned upon.</a:t>
            </a:r>
          </a:p>
          <a:p>
            <a:pPr lvl="2"/>
            <a:r>
              <a:rPr lang="en-US" sz="1800" dirty="0"/>
              <a:t>Java 8 provides this special object and encourages this best-practice over null checks.</a:t>
            </a:r>
          </a:p>
        </p:txBody>
      </p:sp>
      <p:sp>
        <p:nvSpPr>
          <p:cNvPr id="8" name="Slide Number Placeholder 7"/>
          <p:cNvSpPr>
            <a:spLocks noGrp="1"/>
          </p:cNvSpPr>
          <p:nvPr>
            <p:ph type="sldNum" sz="quarter" idx="12"/>
          </p:nvPr>
        </p:nvSpPr>
        <p:spPr/>
        <p:txBody>
          <a:bodyPr/>
          <a:lstStyle/>
          <a:p>
            <a:endParaRPr lang="en-US" dirty="0"/>
          </a:p>
        </p:txBody>
      </p:sp>
      <p:sp>
        <p:nvSpPr>
          <p:cNvPr id="2" name="Rectangle 1"/>
          <p:cNvSpPr>
            <a:spLocks noChangeArrowheads="1"/>
          </p:cNvSpPr>
          <p:nvPr/>
        </p:nvSpPr>
        <p:spPr bwMode="auto">
          <a:xfrm>
            <a:off x="395536" y="843558"/>
            <a:ext cx="7614905" cy="19159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200" i="1" dirty="0">
                <a:solidFill>
                  <a:srgbClr val="808080"/>
                </a:solidFill>
                <a:latin typeface="Consolas" panose="020B0609020204030204" pitchFamily="49" charset="0"/>
                <a:cs typeface="Courier New" panose="02070309020205020404" pitchFamily="49" charset="0"/>
              </a:rPr>
              <a:t>//make a new array of strings</a:t>
            </a:r>
            <a:br>
              <a:rPr lang="en-US" altLang="en-US" sz="1200" i="1" dirty="0">
                <a:solidFill>
                  <a:srgbClr val="808080"/>
                </a:solidFill>
                <a:latin typeface="Consolas" panose="020B0609020204030204" pitchFamily="49" charset="0"/>
                <a:cs typeface="Courier New" panose="02070309020205020404" pitchFamily="49" charset="0"/>
              </a:rPr>
            </a:br>
            <a:r>
              <a:rPr lang="en-US" altLang="en-US" sz="1200" dirty="0">
                <a:solidFill>
                  <a:srgbClr val="000000"/>
                </a:solidFill>
                <a:latin typeface="Consolas" panose="020B0609020204030204" pitchFamily="49" charset="0"/>
                <a:cs typeface="Courier New" panose="02070309020205020404" pitchFamily="49" charset="0"/>
              </a:rPr>
              <a:t>List&lt;String&gt; </a:t>
            </a:r>
            <a:r>
              <a:rPr lang="en-US" altLang="en-US" sz="1200" dirty="0" err="1">
                <a:solidFill>
                  <a:srgbClr val="000000"/>
                </a:solidFill>
                <a:latin typeface="Consolas" panose="020B0609020204030204" pitchFamily="49" charset="0"/>
                <a:cs typeface="Courier New" panose="02070309020205020404" pitchFamily="49" charset="0"/>
              </a:rPr>
              <a:t>myArray</a:t>
            </a:r>
            <a:r>
              <a:rPr lang="en-US" altLang="en-US" sz="1200" dirty="0">
                <a:solidFill>
                  <a:srgbClr val="000000"/>
                </a:solidFill>
                <a:latin typeface="Consolas" panose="020B0609020204030204" pitchFamily="49" charset="0"/>
                <a:cs typeface="Courier New" panose="02070309020205020404" pitchFamily="49" charset="0"/>
              </a:rPr>
              <a:t> = </a:t>
            </a:r>
            <a:r>
              <a:rPr lang="en-US" altLang="en-US" sz="1200" dirty="0" err="1">
                <a:solidFill>
                  <a:srgbClr val="000000"/>
                </a:solidFill>
                <a:latin typeface="Consolas" panose="020B0609020204030204" pitchFamily="49" charset="0"/>
                <a:cs typeface="Courier New" panose="02070309020205020404" pitchFamily="49" charset="0"/>
              </a:rPr>
              <a:t>Arrays.</a:t>
            </a:r>
            <a:r>
              <a:rPr lang="en-US" altLang="en-US" sz="1200" i="1" dirty="0" err="1">
                <a:solidFill>
                  <a:srgbClr val="000000"/>
                </a:solidFill>
                <a:latin typeface="Consolas" panose="020B0609020204030204" pitchFamily="49" charset="0"/>
                <a:cs typeface="Courier New" panose="02070309020205020404" pitchFamily="49" charset="0"/>
              </a:rPr>
              <a:t>asList</a:t>
            </a:r>
            <a:r>
              <a:rPr lang="en-US" altLang="en-US" sz="1200" dirty="0">
                <a:solidFill>
                  <a:srgbClr val="000000"/>
                </a:solidFill>
                <a:latin typeface="Consolas" panose="020B0609020204030204" pitchFamily="49" charset="0"/>
                <a:cs typeface="Courier New" panose="02070309020205020404" pitchFamily="49" charset="0"/>
              </a:rPr>
              <a:t>(</a:t>
            </a:r>
            <a:r>
              <a:rPr lang="en-US" altLang="en-US" sz="1200" b="1" dirty="0">
                <a:solidFill>
                  <a:srgbClr val="008000"/>
                </a:solidFill>
                <a:latin typeface="Consolas" panose="020B0609020204030204" pitchFamily="49" charset="0"/>
                <a:cs typeface="Courier New" panose="02070309020205020404" pitchFamily="49" charset="0"/>
              </a:rPr>
              <a:t>"bob"</a:t>
            </a: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b="1" dirty="0">
                <a:solidFill>
                  <a:srgbClr val="008000"/>
                </a:solidFill>
                <a:latin typeface="Consolas" panose="020B0609020204030204" pitchFamily="49" charset="0"/>
                <a:cs typeface="Courier New" panose="02070309020205020404" pitchFamily="49" charset="0"/>
              </a:rPr>
              <a:t>"</a:t>
            </a:r>
            <a:r>
              <a:rPr lang="en-US" altLang="en-US" sz="1200" b="1" dirty="0" err="1">
                <a:solidFill>
                  <a:srgbClr val="008000"/>
                </a:solidFill>
                <a:latin typeface="Consolas" panose="020B0609020204030204" pitchFamily="49" charset="0"/>
                <a:cs typeface="Courier New" panose="02070309020205020404" pitchFamily="49" charset="0"/>
              </a:rPr>
              <a:t>alice</a:t>
            </a:r>
            <a:r>
              <a:rPr lang="en-US" altLang="en-US" sz="1200" b="1" dirty="0">
                <a:solidFill>
                  <a:srgbClr val="008000"/>
                </a:solidFill>
                <a:latin typeface="Consolas" panose="020B0609020204030204" pitchFamily="49" charset="0"/>
                <a:cs typeface="Courier New" panose="02070309020205020404" pitchFamily="49" charset="0"/>
              </a:rPr>
              <a:t>"</a:t>
            </a: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b="1" dirty="0">
                <a:solidFill>
                  <a:srgbClr val="008000"/>
                </a:solidFill>
                <a:latin typeface="Consolas" panose="020B0609020204030204" pitchFamily="49" charset="0"/>
                <a:cs typeface="Courier New" panose="02070309020205020404" pitchFamily="49" charset="0"/>
              </a:rPr>
              <a:t>"</a:t>
            </a:r>
            <a:r>
              <a:rPr lang="en-US" altLang="en-US" sz="1200" b="1" dirty="0" err="1">
                <a:solidFill>
                  <a:srgbClr val="008000"/>
                </a:solidFill>
                <a:latin typeface="Consolas" panose="020B0609020204030204" pitchFamily="49" charset="0"/>
                <a:cs typeface="Courier New" panose="02070309020205020404" pitchFamily="49" charset="0"/>
              </a:rPr>
              <a:t>paul</a:t>
            </a:r>
            <a:r>
              <a:rPr lang="en-US" altLang="en-US" sz="1200" b="1" dirty="0">
                <a:solidFill>
                  <a:srgbClr val="008000"/>
                </a:solidFill>
                <a:latin typeface="Consolas" panose="020B0609020204030204" pitchFamily="49" charset="0"/>
                <a:cs typeface="Courier New" panose="02070309020205020404" pitchFamily="49" charset="0"/>
              </a:rPr>
              <a:t>"</a:t>
            </a: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b="1" dirty="0">
                <a:solidFill>
                  <a:srgbClr val="008000"/>
                </a:solidFill>
                <a:latin typeface="Consolas" panose="020B0609020204030204" pitchFamily="49" charset="0"/>
                <a:cs typeface="Courier New" panose="02070309020205020404" pitchFamily="49" charset="0"/>
              </a:rPr>
              <a:t>"</a:t>
            </a:r>
            <a:r>
              <a:rPr lang="en-US" altLang="en-US" sz="1200" b="1" dirty="0" err="1">
                <a:solidFill>
                  <a:srgbClr val="008000"/>
                </a:solidFill>
                <a:latin typeface="Consolas" panose="020B0609020204030204" pitchFamily="49" charset="0"/>
                <a:cs typeface="Courier New" panose="02070309020205020404" pitchFamily="49" charset="0"/>
              </a:rPr>
              <a:t>ellie</a:t>
            </a:r>
            <a:r>
              <a:rPr lang="en-US" altLang="en-US" sz="1200" b="1" dirty="0">
                <a:solidFill>
                  <a:srgbClr val="008000"/>
                </a:solidFill>
                <a:latin typeface="Consolas" panose="020B0609020204030204" pitchFamily="49" charset="0"/>
                <a:cs typeface="Courier New" panose="02070309020205020404" pitchFamily="49" charset="0"/>
              </a:rPr>
              <a:t>"</a:t>
            </a:r>
            <a:r>
              <a:rPr lang="en-US" altLang="en-US" sz="1200" dirty="0">
                <a:solidFill>
                  <a:srgbClr val="000000"/>
                </a:solidFill>
                <a:latin typeface="Consolas" panose="020B0609020204030204" pitchFamily="49" charset="0"/>
                <a:cs typeface="Courier New" panose="02070309020205020404" pitchFamily="49" charset="0"/>
              </a:rPr>
              <a:t>);</a:t>
            </a:r>
          </a:p>
          <a:p>
            <a:pPr defTabSz="685800" eaLnBrk="0" fontAlgn="base" hangingPunct="0">
              <a:spcBef>
                <a:spcPct val="0"/>
              </a:spcBef>
              <a:spcAft>
                <a:spcPct val="0"/>
              </a:spcAft>
            </a:pP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i="1" dirty="0">
                <a:solidFill>
                  <a:srgbClr val="808080"/>
                </a:solidFill>
                <a:latin typeface="Consolas" panose="020B0609020204030204" pitchFamily="49" charset="0"/>
                <a:cs typeface="Courier New" panose="02070309020205020404" pitchFamily="49" charset="0"/>
              </a:rPr>
              <a:t>//convert to stream, map to </a:t>
            </a:r>
            <a:r>
              <a:rPr lang="en-US" altLang="en-US" sz="1200" i="1" dirty="0" err="1">
                <a:solidFill>
                  <a:srgbClr val="808080"/>
                </a:solidFill>
                <a:latin typeface="Consolas" panose="020B0609020204030204" pitchFamily="49" charset="0"/>
                <a:cs typeface="Courier New" panose="02070309020205020404" pitchFamily="49" charset="0"/>
              </a:rPr>
              <a:t>int</a:t>
            </a:r>
            <a:r>
              <a:rPr lang="en-US" altLang="en-US" sz="1200" i="1" dirty="0">
                <a:solidFill>
                  <a:srgbClr val="808080"/>
                </a:solidFill>
                <a:latin typeface="Consolas" panose="020B0609020204030204" pitchFamily="49" charset="0"/>
                <a:cs typeface="Courier New" panose="02070309020205020404" pitchFamily="49" charset="0"/>
              </a:rPr>
              <a:t>, reduce to min between 0 and min string length, printout</a:t>
            </a:r>
            <a:br>
              <a:rPr lang="en-US" altLang="en-US" sz="1200" i="1" dirty="0">
                <a:solidFill>
                  <a:srgbClr val="808080"/>
                </a:solidFill>
                <a:latin typeface="Consolas" panose="020B0609020204030204" pitchFamily="49" charset="0"/>
                <a:cs typeface="Courier New" panose="02070309020205020404" pitchFamily="49" charset="0"/>
              </a:rPr>
            </a:br>
            <a:r>
              <a:rPr lang="en-US" altLang="en-US" sz="1200" dirty="0">
                <a:solidFill>
                  <a:srgbClr val="000000"/>
                </a:solidFill>
                <a:latin typeface="Consolas" panose="020B0609020204030204" pitchFamily="49" charset="0"/>
                <a:cs typeface="Courier New" panose="02070309020205020404" pitchFamily="49" charset="0"/>
              </a:rPr>
              <a:t>Optional&lt;String&gt; result = </a:t>
            </a:r>
            <a:r>
              <a:rPr lang="en-US" altLang="en-US" sz="1200" dirty="0" err="1">
                <a:solidFill>
                  <a:srgbClr val="000000"/>
                </a:solidFill>
                <a:latin typeface="Consolas" panose="020B0609020204030204" pitchFamily="49" charset="0"/>
                <a:cs typeface="Courier New" panose="02070309020205020404" pitchFamily="49" charset="0"/>
              </a:rPr>
              <a:t>myArray.stream</a:t>
            </a:r>
            <a:r>
              <a:rPr lang="en-US" altLang="en-US" sz="1200" dirty="0">
                <a:solidFill>
                  <a:srgbClr val="000000"/>
                </a:solidFill>
                <a:latin typeface="Consolas" panose="020B0609020204030204" pitchFamily="49" charset="0"/>
                <a:cs typeface="Courier New" panose="02070309020205020404" pitchFamily="49" charset="0"/>
              </a:rPr>
              <a:t>()</a:t>
            </a: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a:solidFill>
                  <a:srgbClr val="000000"/>
                </a:solidFill>
                <a:latin typeface="Consolas" panose="020B0609020204030204" pitchFamily="49" charset="0"/>
                <a:cs typeface="Courier New" panose="02070309020205020404" pitchFamily="49" charset="0"/>
              </a:rPr>
              <a:t>        .filter(s -&gt; </a:t>
            </a:r>
            <a:r>
              <a:rPr lang="en-US" altLang="en-US" sz="1200" dirty="0" err="1">
                <a:solidFill>
                  <a:srgbClr val="000000"/>
                </a:solidFill>
                <a:latin typeface="Consolas" panose="020B0609020204030204" pitchFamily="49" charset="0"/>
                <a:cs typeface="Courier New" panose="02070309020205020404" pitchFamily="49" charset="0"/>
              </a:rPr>
              <a:t>s.length</a:t>
            </a:r>
            <a:r>
              <a:rPr lang="en-US" altLang="en-US" sz="1200" dirty="0">
                <a:solidFill>
                  <a:srgbClr val="000000"/>
                </a:solidFill>
                <a:latin typeface="Consolas" panose="020B0609020204030204" pitchFamily="49" charset="0"/>
                <a:cs typeface="Courier New" panose="02070309020205020404" pitchFamily="49" charset="0"/>
              </a:rPr>
              <a:t>() &gt; </a:t>
            </a:r>
            <a:r>
              <a:rPr lang="en-US" altLang="en-US" sz="1200" dirty="0">
                <a:solidFill>
                  <a:srgbClr val="0000FF"/>
                </a:solidFill>
                <a:latin typeface="Consolas" panose="020B0609020204030204" pitchFamily="49" charset="0"/>
                <a:cs typeface="Courier New" panose="02070309020205020404" pitchFamily="49" charset="0"/>
              </a:rPr>
              <a:t>4</a:t>
            </a:r>
            <a:r>
              <a:rPr lang="en-US" altLang="en-US" sz="1200" dirty="0">
                <a:solidFill>
                  <a:srgbClr val="000000"/>
                </a:solidFill>
                <a:latin typeface="Consolas" panose="020B0609020204030204" pitchFamily="49" charset="0"/>
                <a:cs typeface="Courier New" panose="02070309020205020404" pitchFamily="49" charset="0"/>
              </a:rPr>
              <a:t>)</a:t>
            </a: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dirty="0" err="1">
                <a:solidFill>
                  <a:srgbClr val="000000"/>
                </a:solidFill>
                <a:latin typeface="Consolas" panose="020B0609020204030204" pitchFamily="49" charset="0"/>
                <a:cs typeface="Courier New" panose="02070309020205020404" pitchFamily="49" charset="0"/>
              </a:rPr>
              <a:t>findFirst</a:t>
            </a:r>
            <a:r>
              <a:rPr lang="en-US" altLang="en-US" sz="1200" dirty="0">
                <a:solidFill>
                  <a:srgbClr val="000000"/>
                </a:solidFill>
                <a:latin typeface="Consolas" panose="020B0609020204030204" pitchFamily="49" charset="0"/>
                <a:cs typeface="Courier New" panose="02070309020205020404" pitchFamily="49" charset="0"/>
              </a:rPr>
              <a:t>();</a:t>
            </a:r>
          </a:p>
          <a:p>
            <a:pPr defTabSz="685800" eaLnBrk="0" fontAlgn="base" hangingPunct="0">
              <a:spcBef>
                <a:spcPct val="0"/>
              </a:spcBef>
              <a:spcAft>
                <a:spcPct val="0"/>
              </a:spcAft>
            </a:pP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b="1" dirty="0">
                <a:solidFill>
                  <a:srgbClr val="000080"/>
                </a:solidFill>
                <a:latin typeface="Consolas" panose="020B0609020204030204" pitchFamily="49" charset="0"/>
                <a:cs typeface="Courier New" panose="02070309020205020404" pitchFamily="49" charset="0"/>
              </a:rPr>
              <a:t>if </a:t>
            </a:r>
            <a:r>
              <a:rPr lang="en-US" altLang="en-US" sz="1200" dirty="0">
                <a:solidFill>
                  <a:srgbClr val="000000"/>
                </a:solidFill>
                <a:latin typeface="Consolas" panose="020B0609020204030204" pitchFamily="49" charset="0"/>
                <a:cs typeface="Courier New" panose="02070309020205020404" pitchFamily="49" charset="0"/>
              </a:rPr>
              <a:t>(</a:t>
            </a:r>
            <a:r>
              <a:rPr lang="en-US" altLang="en-US" sz="1200" dirty="0" err="1">
                <a:solidFill>
                  <a:srgbClr val="000000"/>
                </a:solidFill>
                <a:latin typeface="Consolas" panose="020B0609020204030204" pitchFamily="49" charset="0"/>
                <a:cs typeface="Courier New" panose="02070309020205020404" pitchFamily="49" charset="0"/>
              </a:rPr>
              <a:t>result.isPresent</a:t>
            </a:r>
            <a:r>
              <a:rPr lang="en-US" altLang="en-US" sz="1200" dirty="0">
                <a:solidFill>
                  <a:srgbClr val="000000"/>
                </a:solidFill>
                <a:latin typeface="Consolas" panose="020B0609020204030204" pitchFamily="49" charset="0"/>
                <a:cs typeface="Courier New" panose="02070309020205020404" pitchFamily="49" charset="0"/>
              </a:rPr>
              <a:t>())</a:t>
            </a:r>
            <a:br>
              <a:rPr lang="en-US" altLang="en-US" sz="1200" dirty="0">
                <a:solidFill>
                  <a:srgbClr val="000000"/>
                </a:solidFill>
                <a:latin typeface="Consolas" panose="020B0609020204030204" pitchFamily="49" charset="0"/>
                <a:cs typeface="Courier New" panose="02070309020205020404" pitchFamily="49" charset="0"/>
              </a:rPr>
            </a:br>
            <a:r>
              <a:rPr lang="en-US" altLang="en-US" sz="1200" dirty="0">
                <a:solidFill>
                  <a:srgbClr val="000000"/>
                </a:solidFill>
                <a:latin typeface="Consolas" panose="020B0609020204030204" pitchFamily="49" charset="0"/>
                <a:cs typeface="Courier New" panose="02070309020205020404" pitchFamily="49" charset="0"/>
              </a:rPr>
              <a:t>        </a:t>
            </a:r>
            <a:r>
              <a:rPr lang="en-US" altLang="en-US" sz="1200" dirty="0" err="1">
                <a:solidFill>
                  <a:srgbClr val="000000"/>
                </a:solidFill>
                <a:latin typeface="Consolas" panose="020B0609020204030204" pitchFamily="49" charset="0"/>
                <a:cs typeface="Courier New" panose="02070309020205020404" pitchFamily="49" charset="0"/>
              </a:rPr>
              <a:t>System.</a:t>
            </a:r>
            <a:r>
              <a:rPr lang="en-US" altLang="en-US" sz="1200" b="1" i="1" dirty="0" err="1">
                <a:solidFill>
                  <a:srgbClr val="660E7A"/>
                </a:solidFill>
                <a:latin typeface="Consolas" panose="020B0609020204030204" pitchFamily="49" charset="0"/>
                <a:cs typeface="Courier New" panose="02070309020205020404" pitchFamily="49" charset="0"/>
              </a:rPr>
              <a:t>out</a:t>
            </a:r>
            <a:r>
              <a:rPr lang="en-US" altLang="en-US" sz="1200" dirty="0" err="1">
                <a:solidFill>
                  <a:srgbClr val="000000"/>
                </a:solidFill>
                <a:latin typeface="Consolas" panose="020B0609020204030204" pitchFamily="49" charset="0"/>
                <a:cs typeface="Courier New" panose="02070309020205020404" pitchFamily="49" charset="0"/>
              </a:rPr>
              <a:t>.println</a:t>
            </a:r>
            <a:r>
              <a:rPr lang="en-US" altLang="en-US" sz="1200" dirty="0">
                <a:solidFill>
                  <a:srgbClr val="000000"/>
                </a:solidFill>
                <a:latin typeface="Consolas" panose="020B0609020204030204" pitchFamily="49" charset="0"/>
                <a:cs typeface="Courier New" panose="02070309020205020404" pitchFamily="49" charset="0"/>
              </a:rPr>
              <a:t>(</a:t>
            </a:r>
            <a:r>
              <a:rPr lang="en-US" altLang="en-US" sz="1200" dirty="0" err="1">
                <a:solidFill>
                  <a:srgbClr val="000000"/>
                </a:solidFill>
                <a:latin typeface="Consolas" panose="020B0609020204030204" pitchFamily="49" charset="0"/>
                <a:cs typeface="Courier New" panose="02070309020205020404" pitchFamily="49" charset="0"/>
              </a:rPr>
              <a:t>result.get</a:t>
            </a:r>
            <a:r>
              <a:rPr lang="en-US" altLang="en-US" sz="1200" dirty="0">
                <a:solidFill>
                  <a:srgbClr val="000000"/>
                </a:solidFill>
                <a:latin typeface="Consolas" panose="020B0609020204030204" pitchFamily="49" charset="0"/>
                <a:cs typeface="Courier New" panose="02070309020205020404" pitchFamily="49" charset="0"/>
              </a:rPr>
              <a:t>());</a:t>
            </a:r>
            <a:endParaRPr lang="en-US" altLang="en-US" sz="3000" dirty="0">
              <a:latin typeface="Consolas" panose="020B0609020204030204" pitchFamily="49" charset="0"/>
            </a:endParaRPr>
          </a:p>
        </p:txBody>
      </p:sp>
    </p:spTree>
    <p:extLst>
      <p:ext uri="{BB962C8B-B14F-4D97-AF65-F5344CB8AC3E}">
        <p14:creationId xmlns:p14="http://schemas.microsoft.com/office/powerpoint/2010/main" val="36750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3478"/>
            <a:ext cx="6228184" cy="504056"/>
          </a:xfrm>
        </p:spPr>
        <p:txBody>
          <a:bodyPr/>
          <a:lstStyle/>
          <a:p>
            <a:r>
              <a:rPr lang="en-US" dirty="0"/>
              <a:t>Java Imperative vs Java Declarative: 1</a:t>
            </a:r>
          </a:p>
        </p:txBody>
      </p:sp>
      <p:pic>
        <p:nvPicPr>
          <p:cNvPr id="2" name="Content Placeholder 1"/>
          <p:cNvPicPr>
            <a:picLocks noGrp="1" noChangeAspect="1"/>
          </p:cNvPicPr>
          <p:nvPr>
            <p:ph idx="4294967295"/>
          </p:nvPr>
        </p:nvPicPr>
        <p:blipFill>
          <a:blip r:embed="rId3"/>
          <a:stretch>
            <a:fillRect/>
          </a:stretch>
        </p:blipFill>
        <p:spPr>
          <a:xfrm>
            <a:off x="395536" y="1491630"/>
            <a:ext cx="7886700" cy="2195512"/>
          </a:xfrm>
          <a:prstGeom prst="rect">
            <a:avLst/>
          </a:prstGeom>
        </p:spPr>
      </p:pic>
      <p:sp>
        <p:nvSpPr>
          <p:cNvPr id="8" name="Slide Number Placeholder 7"/>
          <p:cNvSpPr>
            <a:spLocks noGrp="1"/>
          </p:cNvSpPr>
          <p:nvPr>
            <p:ph type="sldNum" sz="quarter" idx="12"/>
          </p:nvPr>
        </p:nvSpPr>
        <p:spPr/>
        <p:txBody>
          <a:bodyPr/>
          <a:lstStyle/>
          <a:p>
            <a:fld id="{FA3EE389-E41A-49AC-9975-3D3899FF737D}" type="slidenum">
              <a:rPr lang="en-US" smtClean="0"/>
              <a:t>137</a:t>
            </a:fld>
            <a:endParaRPr lang="en-US"/>
          </a:p>
        </p:txBody>
      </p:sp>
    </p:spTree>
    <p:extLst>
      <p:ext uri="{BB962C8B-B14F-4D97-AF65-F5344CB8AC3E}">
        <p14:creationId xmlns:p14="http://schemas.microsoft.com/office/powerpoint/2010/main" val="18958120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3478"/>
            <a:ext cx="6012160" cy="504056"/>
          </a:xfrm>
        </p:spPr>
        <p:txBody>
          <a:bodyPr/>
          <a:lstStyle/>
          <a:p>
            <a:r>
              <a:rPr lang="en-US" dirty="0"/>
              <a:t>Java Imperative vs Java Declarative: 2</a:t>
            </a:r>
          </a:p>
        </p:txBody>
      </p:sp>
      <p:pic>
        <p:nvPicPr>
          <p:cNvPr id="2" name="Content Placeholder 1"/>
          <p:cNvPicPr>
            <a:picLocks noGrp="1" noChangeAspect="1"/>
          </p:cNvPicPr>
          <p:nvPr>
            <p:ph idx="4294967295"/>
          </p:nvPr>
        </p:nvPicPr>
        <p:blipFill>
          <a:blip r:embed="rId3"/>
          <a:stretch>
            <a:fillRect/>
          </a:stretch>
        </p:blipFill>
        <p:spPr>
          <a:xfrm>
            <a:off x="611560" y="1347614"/>
            <a:ext cx="7886700" cy="2595562"/>
          </a:xfrm>
          <a:prstGeom prst="rect">
            <a:avLst/>
          </a:prstGeom>
        </p:spPr>
      </p:pic>
      <p:sp>
        <p:nvSpPr>
          <p:cNvPr id="8" name="Slide Number Placeholder 7"/>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016185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3478"/>
            <a:ext cx="6012160" cy="504056"/>
          </a:xfrm>
        </p:spPr>
        <p:txBody>
          <a:bodyPr/>
          <a:lstStyle/>
          <a:p>
            <a:r>
              <a:rPr lang="en-US" dirty="0"/>
              <a:t>Java Imperative vs Java Declarative: 3</a:t>
            </a:r>
          </a:p>
        </p:txBody>
      </p:sp>
      <p:pic>
        <p:nvPicPr>
          <p:cNvPr id="2" name="Content Placeholder 1"/>
          <p:cNvPicPr>
            <a:picLocks noGrp="1" noChangeAspect="1"/>
          </p:cNvPicPr>
          <p:nvPr>
            <p:ph idx="4294967295"/>
          </p:nvPr>
        </p:nvPicPr>
        <p:blipFill>
          <a:blip r:embed="rId3"/>
          <a:stretch>
            <a:fillRect/>
          </a:stretch>
        </p:blipFill>
        <p:spPr>
          <a:xfrm>
            <a:off x="899592" y="987574"/>
            <a:ext cx="6892925" cy="3262312"/>
          </a:xfrm>
          <a:prstGeom prst="rect">
            <a:avLst/>
          </a:prstGeom>
        </p:spPr>
      </p:pic>
      <p:sp>
        <p:nvSpPr>
          <p:cNvPr id="8" name="Slide Number Placeholder 7"/>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842827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normAutofit fontScale="90000"/>
          </a:bodyPr>
          <a:lstStyle/>
          <a:p>
            <a:r>
              <a:rPr lang="en-US" altLang="en-US" sz="3000" dirty="0">
                <a:solidFill>
                  <a:schemeClr val="bg1"/>
                </a:solidFill>
              </a:rPr>
              <a:t>extending class Thread(</a:t>
            </a:r>
            <a:r>
              <a:rPr lang="en-US" altLang="en-US" sz="3000" dirty="0" err="1">
                <a:solidFill>
                  <a:schemeClr val="bg1"/>
                </a:solidFill>
              </a:rPr>
              <a:t>cont</a:t>
            </a:r>
            <a:r>
              <a:rPr lang="en-US" altLang="en-US" sz="3000" dirty="0">
                <a:solidFill>
                  <a:schemeClr val="bg1"/>
                </a:solidFill>
              </a:rPr>
              <a:t>):</a:t>
            </a:r>
          </a:p>
        </p:txBody>
      </p:sp>
      <p:sp>
        <p:nvSpPr>
          <p:cNvPr id="78851" name="Rectangle 3"/>
          <p:cNvSpPr>
            <a:spLocks noChangeArrowheads="1"/>
          </p:cNvSpPr>
          <p:nvPr/>
        </p:nvSpPr>
        <p:spPr bwMode="auto">
          <a:xfrm>
            <a:off x="1981200" y="1276350"/>
            <a:ext cx="6343650" cy="3230563"/>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1350">
              <a:latin typeface="Times New Roman" pitchFamily="18" charset="0"/>
            </a:endParaRPr>
          </a:p>
        </p:txBody>
      </p:sp>
      <p:sp>
        <p:nvSpPr>
          <p:cNvPr id="17414" name="Text Box 4"/>
          <p:cNvSpPr txBox="1">
            <a:spLocks noChangeArrowheads="1"/>
          </p:cNvSpPr>
          <p:nvPr/>
        </p:nvSpPr>
        <p:spPr bwMode="auto">
          <a:xfrm>
            <a:off x="2209800" y="1506538"/>
            <a:ext cx="616267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0"/>
              </a:spcBef>
            </a:pPr>
            <a:r>
              <a:rPr lang="en-US" altLang="en-US" sz="1200" b="1" dirty="0">
                <a:solidFill>
                  <a:srgbClr val="7F0055"/>
                </a:solidFill>
                <a:latin typeface="Courier New" charset="0"/>
              </a:rPr>
              <a:t>static</a:t>
            </a:r>
            <a:r>
              <a:rPr lang="en-US" altLang="en-US" sz="1200" dirty="0">
                <a:solidFill>
                  <a:srgbClr val="000000"/>
                </a:solidFill>
                <a:latin typeface="Courier New" charset="0"/>
              </a:rPr>
              <a:t> </a:t>
            </a:r>
            <a:r>
              <a:rPr lang="en-US" altLang="en-US" sz="1200" b="1" dirty="0">
                <a:solidFill>
                  <a:srgbClr val="7F0055"/>
                </a:solidFill>
                <a:latin typeface="Courier New" charset="0"/>
              </a:rPr>
              <a:t>public</a:t>
            </a:r>
            <a:r>
              <a:rPr lang="en-US" altLang="en-US" sz="1200" dirty="0">
                <a:solidFill>
                  <a:srgbClr val="000000"/>
                </a:solidFill>
                <a:latin typeface="Courier New" charset="0"/>
              </a:rPr>
              <a:t> </a:t>
            </a:r>
            <a:r>
              <a:rPr lang="en-US" altLang="en-US" sz="1200" b="1" dirty="0">
                <a:solidFill>
                  <a:srgbClr val="7F0055"/>
                </a:solidFill>
                <a:latin typeface="Courier New" charset="0"/>
              </a:rPr>
              <a:t>void</a:t>
            </a:r>
            <a:r>
              <a:rPr lang="en-US" altLang="en-US" sz="1200" dirty="0">
                <a:solidFill>
                  <a:srgbClr val="000000"/>
                </a:solidFill>
                <a:latin typeface="Courier New" charset="0"/>
              </a:rPr>
              <a:t> </a:t>
            </a:r>
            <a:r>
              <a:rPr lang="en-US" altLang="en-US" sz="1200" b="1" dirty="0">
                <a:solidFill>
                  <a:srgbClr val="000000"/>
                </a:solidFill>
                <a:latin typeface="Courier New" charset="0"/>
              </a:rPr>
              <a:t>main</a:t>
            </a:r>
            <a:r>
              <a:rPr lang="en-US" altLang="en-US" sz="1200" dirty="0">
                <a:solidFill>
                  <a:srgbClr val="000000"/>
                </a:solidFill>
                <a:latin typeface="Courier New" charset="0"/>
              </a:rPr>
              <a:t>(String[] </a:t>
            </a:r>
            <a:r>
              <a:rPr lang="en-US" altLang="en-US" sz="1200" dirty="0" err="1">
                <a:solidFill>
                  <a:srgbClr val="000000"/>
                </a:solidFill>
                <a:latin typeface="Courier New" charset="0"/>
              </a:rPr>
              <a:t>args</a:t>
            </a:r>
            <a:r>
              <a:rPr lang="en-US" altLang="en-US" sz="1200" dirty="0">
                <a:solidFill>
                  <a:srgbClr val="000000"/>
                </a:solidFill>
                <a:latin typeface="Courier New" charset="0"/>
              </a:rPr>
              <a:t>) {</a:t>
            </a:r>
            <a:endParaRPr lang="en-US" altLang="en-US" sz="1200" dirty="0">
              <a:latin typeface="Courier New" charset="0"/>
            </a:endParaRPr>
          </a:p>
          <a:p>
            <a:pPr eaLnBrk="1" hangingPunct="1">
              <a:spcBef>
                <a:spcPct val="0"/>
              </a:spcBef>
            </a:pPr>
            <a:r>
              <a:rPr lang="en-US" altLang="en-US" sz="1200" dirty="0">
                <a:solidFill>
                  <a:srgbClr val="000000"/>
                </a:solidFill>
                <a:latin typeface="Courier New" charset="0"/>
              </a:rPr>
              <a:t>		</a:t>
            </a:r>
            <a:r>
              <a:rPr lang="en-US" altLang="en-US" sz="1200" dirty="0" err="1">
                <a:solidFill>
                  <a:srgbClr val="000000"/>
                </a:solidFill>
                <a:latin typeface="Courier New" charset="0"/>
              </a:rPr>
              <a:t>System.</a:t>
            </a:r>
            <a:r>
              <a:rPr lang="en-US" altLang="en-US" sz="1200" i="1" dirty="0" err="1">
                <a:solidFill>
                  <a:srgbClr val="0000C0"/>
                </a:solidFill>
                <a:latin typeface="Courier New" charset="0"/>
              </a:rPr>
              <a:t>out</a:t>
            </a:r>
            <a:r>
              <a:rPr lang="en-US" altLang="en-US" sz="1200" dirty="0" err="1">
                <a:solidFill>
                  <a:srgbClr val="000000"/>
                </a:solidFill>
                <a:latin typeface="Courier New" charset="0"/>
              </a:rPr>
              <a:t>.println</a:t>
            </a:r>
            <a:r>
              <a:rPr lang="en-US" altLang="en-US" sz="1200" dirty="0">
                <a:solidFill>
                  <a:srgbClr val="000000"/>
                </a:solidFill>
                <a:latin typeface="Courier New" charset="0"/>
              </a:rPr>
              <a:t>(</a:t>
            </a:r>
            <a:r>
              <a:rPr lang="en-US" altLang="en-US" sz="1200" dirty="0">
                <a:solidFill>
                  <a:srgbClr val="2A00FF"/>
                </a:solidFill>
                <a:latin typeface="Courier New" charset="0"/>
              </a:rPr>
              <a:t>"Main </a:t>
            </a:r>
            <a:r>
              <a:rPr lang="en-US" altLang="en-US" sz="1200" dirty="0" err="1">
                <a:solidFill>
                  <a:srgbClr val="2A00FF"/>
                </a:solidFill>
                <a:latin typeface="Courier New" charset="0"/>
              </a:rPr>
              <a:t>ThreadId</a:t>
            </a:r>
            <a:r>
              <a:rPr lang="en-US" altLang="en-US" sz="1200" dirty="0">
                <a:solidFill>
                  <a:srgbClr val="2A00FF"/>
                </a:solidFill>
                <a:latin typeface="Courier New" charset="0"/>
              </a:rPr>
              <a:t>: "</a:t>
            </a:r>
            <a:r>
              <a:rPr lang="en-US" altLang="en-US" sz="1200" dirty="0">
                <a:solidFill>
                  <a:srgbClr val="000000"/>
                </a:solidFill>
                <a:latin typeface="Courier New" charset="0"/>
              </a:rPr>
              <a:t> + 					</a:t>
            </a:r>
            <a:r>
              <a:rPr lang="en-US" altLang="en-US" sz="1200" dirty="0" err="1">
                <a:solidFill>
                  <a:srgbClr val="000000"/>
                </a:solidFill>
                <a:latin typeface="Courier New" charset="0"/>
              </a:rPr>
              <a:t>Thread.</a:t>
            </a:r>
            <a:r>
              <a:rPr lang="en-US" altLang="en-US" sz="1200" i="1" dirty="0" err="1">
                <a:solidFill>
                  <a:srgbClr val="000000"/>
                </a:solidFill>
                <a:latin typeface="Courier New" charset="0"/>
              </a:rPr>
              <a:t>currentThread</a:t>
            </a:r>
            <a:r>
              <a:rPr lang="en-US" altLang="en-US" sz="1200" dirty="0">
                <a:solidFill>
                  <a:srgbClr val="000000"/>
                </a:solidFill>
                <a:latin typeface="Courier New" charset="0"/>
              </a:rPr>
              <a:t>().</a:t>
            </a:r>
            <a:r>
              <a:rPr lang="en-US" altLang="en-US" sz="1200" dirty="0" err="1">
                <a:solidFill>
                  <a:srgbClr val="000000"/>
                </a:solidFill>
                <a:latin typeface="Courier New" charset="0"/>
              </a:rPr>
              <a:t>getId</a:t>
            </a:r>
            <a:r>
              <a:rPr lang="en-US" altLang="en-US" sz="1200" dirty="0">
                <a:solidFill>
                  <a:srgbClr val="000000"/>
                </a:solidFill>
                <a:latin typeface="Courier New" charset="0"/>
              </a:rPr>
              <a:t>());</a:t>
            </a:r>
            <a:endParaRPr lang="en-US" altLang="en-US" sz="1200" dirty="0">
              <a:latin typeface="Courier New" charset="0"/>
            </a:endParaRPr>
          </a:p>
          <a:p>
            <a:pPr eaLnBrk="1" hangingPunct="1">
              <a:spcBef>
                <a:spcPct val="0"/>
              </a:spcBef>
            </a:pPr>
            <a:r>
              <a:rPr lang="en-US" altLang="en-US" sz="1200" b="1" dirty="0">
                <a:solidFill>
                  <a:srgbClr val="7F0055"/>
                </a:solidFill>
                <a:latin typeface="Courier New" charset="0"/>
              </a:rPr>
              <a:t>	</a:t>
            </a:r>
          </a:p>
          <a:p>
            <a:pPr eaLnBrk="1" hangingPunct="1">
              <a:spcBef>
                <a:spcPct val="0"/>
              </a:spcBef>
            </a:pPr>
            <a:r>
              <a:rPr lang="en-US" altLang="en-US" sz="1200" b="1" dirty="0">
                <a:solidFill>
                  <a:srgbClr val="7F0055"/>
                </a:solidFill>
                <a:latin typeface="Courier New" charset="0"/>
              </a:rPr>
              <a:t>	for</a:t>
            </a:r>
            <a:r>
              <a:rPr lang="en-US" altLang="en-US" sz="1200" dirty="0">
                <a:solidFill>
                  <a:srgbClr val="000000"/>
                </a:solidFill>
                <a:latin typeface="Courier New" charset="0"/>
              </a:rPr>
              <a:t>(</a:t>
            </a:r>
            <a:r>
              <a:rPr lang="en-US" altLang="en-US" sz="1200" b="1" dirty="0" err="1">
                <a:solidFill>
                  <a:srgbClr val="7F0055"/>
                </a:solidFill>
                <a:latin typeface="Courier New" charset="0"/>
              </a:rPr>
              <a:t>int</a:t>
            </a:r>
            <a:r>
              <a:rPr lang="en-US" altLang="en-US" sz="1200" dirty="0">
                <a:solidFill>
                  <a:srgbClr val="000000"/>
                </a:solidFill>
                <a:latin typeface="Courier New" charset="0"/>
              </a:rPr>
              <a:t> </a:t>
            </a:r>
            <a:r>
              <a:rPr lang="en-US" altLang="en-US" sz="1200" dirty="0" err="1">
                <a:solidFill>
                  <a:srgbClr val="000000"/>
                </a:solidFill>
                <a:latin typeface="Courier New" charset="0"/>
              </a:rPr>
              <a:t>i</a:t>
            </a:r>
            <a:r>
              <a:rPr lang="en-US" altLang="en-US" sz="1200" dirty="0">
                <a:solidFill>
                  <a:srgbClr val="000000"/>
                </a:solidFill>
                <a:latin typeface="Courier New" charset="0"/>
              </a:rPr>
              <a:t>=0; </a:t>
            </a:r>
            <a:r>
              <a:rPr lang="en-US" altLang="en-US" sz="1200" dirty="0" err="1">
                <a:solidFill>
                  <a:srgbClr val="000000"/>
                </a:solidFill>
                <a:latin typeface="Courier New" charset="0"/>
              </a:rPr>
              <a:t>i</a:t>
            </a:r>
            <a:r>
              <a:rPr lang="en-US" altLang="en-US" sz="1200" dirty="0">
                <a:solidFill>
                  <a:srgbClr val="000000"/>
                </a:solidFill>
                <a:latin typeface="Courier New" charset="0"/>
              </a:rPr>
              <a:t>&lt;3; </a:t>
            </a:r>
            <a:r>
              <a:rPr lang="en-US" altLang="en-US" sz="1200" dirty="0" err="1">
                <a:solidFill>
                  <a:srgbClr val="000000"/>
                </a:solidFill>
                <a:latin typeface="Courier New" charset="0"/>
              </a:rPr>
              <a:t>i</a:t>
            </a:r>
            <a:r>
              <a:rPr lang="en-US" altLang="en-US" sz="1200" dirty="0">
                <a:solidFill>
                  <a:srgbClr val="000000"/>
                </a:solidFill>
                <a:latin typeface="Courier New" charset="0"/>
              </a:rPr>
              <a:t>++) {</a:t>
            </a:r>
            <a:endParaRPr lang="en-US" altLang="en-US" sz="1200" dirty="0">
              <a:latin typeface="Courier New" charset="0"/>
            </a:endParaRPr>
          </a:p>
          <a:p>
            <a:pPr eaLnBrk="1" hangingPunct="1">
              <a:spcBef>
                <a:spcPct val="0"/>
              </a:spcBef>
            </a:pPr>
            <a:r>
              <a:rPr lang="en-US" altLang="en-US" sz="1200" b="1" dirty="0">
                <a:solidFill>
                  <a:srgbClr val="7F0055"/>
                </a:solidFill>
                <a:latin typeface="Courier New" charset="0"/>
              </a:rPr>
              <a:t>	  new</a:t>
            </a:r>
            <a:r>
              <a:rPr lang="en-US" altLang="en-US" sz="1200" dirty="0">
                <a:solidFill>
                  <a:srgbClr val="000000"/>
                </a:solidFill>
                <a:latin typeface="Courier New" charset="0"/>
              </a:rPr>
              <a:t> Thread1().start(); </a:t>
            </a:r>
            <a:r>
              <a:rPr lang="en-US" altLang="en-US" sz="1200" dirty="0">
                <a:solidFill>
                  <a:srgbClr val="3F7F5F"/>
                </a:solidFill>
                <a:latin typeface="Courier New" charset="0"/>
              </a:rPr>
              <a:t>// don't call run! 			// (if you want a separate thread)</a:t>
            </a:r>
            <a:endParaRPr lang="en-US" altLang="en-US" sz="1200" dirty="0">
              <a:latin typeface="Courier New" charset="0"/>
            </a:endParaRPr>
          </a:p>
          <a:p>
            <a:pPr eaLnBrk="1" hangingPunct="1">
              <a:spcBef>
                <a:spcPct val="0"/>
              </a:spcBef>
            </a:pPr>
            <a:r>
              <a:rPr lang="en-US" altLang="en-US" sz="1200" dirty="0">
                <a:solidFill>
                  <a:srgbClr val="000000"/>
                </a:solidFill>
                <a:latin typeface="Courier New" charset="0"/>
              </a:rPr>
              <a:t>	  }</a:t>
            </a:r>
            <a:endParaRPr lang="en-US" altLang="en-US" sz="1200" dirty="0">
              <a:latin typeface="Courier New" charset="0"/>
            </a:endParaRPr>
          </a:p>
          <a:p>
            <a:pPr eaLnBrk="1" hangingPunct="1">
              <a:spcBef>
                <a:spcPct val="0"/>
              </a:spcBef>
            </a:pPr>
            <a:endParaRPr lang="en-US" altLang="en-US" sz="1200" i="1" dirty="0">
              <a:solidFill>
                <a:srgbClr val="000000"/>
              </a:solidFill>
              <a:latin typeface="Courier New" charset="0"/>
            </a:endParaRPr>
          </a:p>
          <a:p>
            <a:pPr eaLnBrk="1" hangingPunct="1">
              <a:spcBef>
                <a:spcPct val="0"/>
              </a:spcBef>
            </a:pPr>
            <a:r>
              <a:rPr lang="en-US" altLang="en-US" sz="1200" i="1" dirty="0">
                <a:solidFill>
                  <a:srgbClr val="000000"/>
                </a:solidFill>
                <a:latin typeface="Courier New" charset="0"/>
              </a:rPr>
              <a:t>		</a:t>
            </a:r>
            <a:r>
              <a:rPr lang="en-US" altLang="en-US" sz="1200" i="1" dirty="0" err="1">
                <a:solidFill>
                  <a:srgbClr val="000000"/>
                </a:solidFill>
                <a:latin typeface="Courier New" charset="0"/>
              </a:rPr>
              <a:t>printNumbers</a:t>
            </a:r>
            <a:r>
              <a:rPr lang="en-US" altLang="en-US" sz="1200" dirty="0">
                <a:solidFill>
                  <a:srgbClr val="000000"/>
                </a:solidFill>
                <a:latin typeface="Courier New" charset="0"/>
              </a:rPr>
              <a:t>();</a:t>
            </a:r>
            <a:endParaRPr lang="en-US" altLang="en-US" sz="1200" dirty="0">
              <a:latin typeface="Courier New" charset="0"/>
            </a:endParaRPr>
          </a:p>
          <a:p>
            <a:pPr eaLnBrk="1" hangingPunct="1">
              <a:spcBef>
                <a:spcPct val="0"/>
              </a:spcBef>
            </a:pPr>
            <a:r>
              <a:rPr lang="en-US" altLang="en-US" sz="1200" dirty="0">
                <a:solidFill>
                  <a:srgbClr val="000000"/>
                </a:solidFill>
                <a:latin typeface="Courier New" charset="0"/>
              </a:rPr>
              <a:t>	}</a:t>
            </a:r>
            <a:endParaRPr lang="en-US" altLang="en-US" sz="1200" dirty="0">
              <a:latin typeface="Courier New" charset="0"/>
            </a:endParaRPr>
          </a:p>
        </p:txBody>
      </p:sp>
    </p:spTree>
    <p:extLst>
      <p:ext uri="{BB962C8B-B14F-4D97-AF65-F5344CB8AC3E}">
        <p14:creationId xmlns:p14="http://schemas.microsoft.com/office/powerpoint/2010/main" val="70451242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3478"/>
            <a:ext cx="5796136" cy="504056"/>
          </a:xfrm>
        </p:spPr>
        <p:txBody>
          <a:bodyPr/>
          <a:lstStyle/>
          <a:p>
            <a:r>
              <a:rPr lang="en-US" dirty="0"/>
              <a:t>Java Imperative vs Java Declarative: 4</a:t>
            </a:r>
          </a:p>
        </p:txBody>
      </p:sp>
      <p:pic>
        <p:nvPicPr>
          <p:cNvPr id="2" name="Content Placeholder 1"/>
          <p:cNvPicPr>
            <a:picLocks noGrp="1" noChangeAspect="1"/>
          </p:cNvPicPr>
          <p:nvPr>
            <p:ph idx="4294967295"/>
          </p:nvPr>
        </p:nvPicPr>
        <p:blipFill>
          <a:blip r:embed="rId3"/>
          <a:stretch>
            <a:fillRect/>
          </a:stretch>
        </p:blipFill>
        <p:spPr>
          <a:xfrm>
            <a:off x="1331640" y="915566"/>
            <a:ext cx="6610350" cy="3262312"/>
          </a:xfrm>
          <a:prstGeom prst="rect">
            <a:avLst/>
          </a:prstGeom>
        </p:spPr>
      </p:pic>
      <p:sp>
        <p:nvSpPr>
          <p:cNvPr id="8" name="Slide Number Placeholder 7"/>
          <p:cNvSpPr>
            <a:spLocks noGrp="1"/>
          </p:cNvSpPr>
          <p:nvPr>
            <p:ph type="sldNum" sz="quarter" idx="12"/>
          </p:nvPr>
        </p:nvSpPr>
        <p:spPr/>
        <p:txBody>
          <a:bodyPr/>
          <a:lstStyle/>
          <a:p>
            <a:fld id="{FA3EE389-E41A-49AC-9975-3D3899FF737D}" type="slidenum">
              <a:rPr lang="en-US" smtClean="0"/>
              <a:t>140</a:t>
            </a:fld>
            <a:endParaRPr lang="en-US"/>
          </a:p>
        </p:txBody>
      </p:sp>
    </p:spTree>
    <p:extLst>
      <p:ext uri="{BB962C8B-B14F-4D97-AF65-F5344CB8AC3E}">
        <p14:creationId xmlns:p14="http://schemas.microsoft.com/office/powerpoint/2010/main" val="17183325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3478"/>
            <a:ext cx="5868144" cy="504056"/>
          </a:xfrm>
        </p:spPr>
        <p:txBody>
          <a:bodyPr/>
          <a:lstStyle/>
          <a:p>
            <a:r>
              <a:rPr lang="en-US" dirty="0"/>
              <a:t>Java Imperative vs Java Declarative: 5</a:t>
            </a:r>
          </a:p>
        </p:txBody>
      </p:sp>
      <p:pic>
        <p:nvPicPr>
          <p:cNvPr id="2" name="Content Placeholder 1"/>
          <p:cNvPicPr>
            <a:picLocks noGrp="1" noChangeAspect="1"/>
          </p:cNvPicPr>
          <p:nvPr>
            <p:ph idx="4294967295"/>
          </p:nvPr>
        </p:nvPicPr>
        <p:blipFill>
          <a:blip r:embed="rId3"/>
          <a:stretch>
            <a:fillRect/>
          </a:stretch>
        </p:blipFill>
        <p:spPr>
          <a:xfrm>
            <a:off x="323528" y="1059582"/>
            <a:ext cx="7886700" cy="2779712"/>
          </a:xfrm>
          <a:prstGeom prst="rect">
            <a:avLst/>
          </a:prstGeom>
        </p:spPr>
      </p:pic>
      <p:sp>
        <p:nvSpPr>
          <p:cNvPr id="8" name="Slide Number Placeholder 7"/>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1044303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Java Imperative vs Java Declarative: 6</a:t>
            </a:r>
          </a:p>
        </p:txBody>
      </p:sp>
      <p:pic>
        <p:nvPicPr>
          <p:cNvPr id="2" name="Content Placeholder 1"/>
          <p:cNvPicPr>
            <a:picLocks noGrp="1" noChangeAspect="1"/>
          </p:cNvPicPr>
          <p:nvPr>
            <p:ph idx="4294967295"/>
          </p:nvPr>
        </p:nvPicPr>
        <p:blipFill>
          <a:blip r:embed="rId3"/>
          <a:stretch>
            <a:fillRect/>
          </a:stretch>
        </p:blipFill>
        <p:spPr>
          <a:xfrm>
            <a:off x="0" y="1790700"/>
            <a:ext cx="7886700" cy="2420938"/>
          </a:xfrm>
          <a:prstGeom prst="rect">
            <a:avLst/>
          </a:prstGeom>
        </p:spPr>
      </p:pic>
      <p:sp>
        <p:nvSpPr>
          <p:cNvPr id="8" name="Slide Number Placeholder 7"/>
          <p:cNvSpPr>
            <a:spLocks noGrp="1"/>
          </p:cNvSpPr>
          <p:nvPr>
            <p:ph type="sldNum" sz="quarter" idx="12"/>
          </p:nvPr>
        </p:nvSpPr>
        <p:spPr/>
        <p:txBody>
          <a:bodyPr/>
          <a:lstStyle/>
          <a:p>
            <a:fld id="{FA3EE389-E41A-49AC-9975-3D3899FF737D}" type="slidenum">
              <a:rPr lang="en-US" smtClean="0"/>
              <a:t>142</a:t>
            </a:fld>
            <a:endParaRPr lang="en-US"/>
          </a:p>
        </p:txBody>
      </p:sp>
    </p:spTree>
    <p:extLst>
      <p:ext uri="{BB962C8B-B14F-4D97-AF65-F5344CB8AC3E}">
        <p14:creationId xmlns:p14="http://schemas.microsoft.com/office/powerpoint/2010/main" val="40573584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Java Parallel Streams</a:t>
            </a:r>
          </a:p>
        </p:txBody>
      </p:sp>
      <p:sp>
        <p:nvSpPr>
          <p:cNvPr id="5" name="Content Placeholder 4"/>
          <p:cNvSpPr>
            <a:spLocks noGrp="1"/>
          </p:cNvSpPr>
          <p:nvPr>
            <p:ph idx="4294967295"/>
          </p:nvPr>
        </p:nvSpPr>
        <p:spPr>
          <a:xfrm>
            <a:off x="251520" y="915566"/>
            <a:ext cx="7886700" cy="3262312"/>
          </a:xfrm>
        </p:spPr>
        <p:txBody>
          <a:bodyPr>
            <a:normAutofit fontScale="62500" lnSpcReduction="20000"/>
          </a:bodyPr>
          <a:lstStyle/>
          <a:p>
            <a:r>
              <a:rPr lang="en-US" dirty="0"/>
              <a:t>Parallel Computing: </a:t>
            </a:r>
          </a:p>
          <a:p>
            <a:pPr lvl="1"/>
            <a:r>
              <a:rPr lang="en-US" b="1" dirty="0"/>
              <a:t>Divide</a:t>
            </a:r>
            <a:r>
              <a:rPr lang="en-US" dirty="0"/>
              <a:t> a problem into sub-problems</a:t>
            </a:r>
          </a:p>
          <a:p>
            <a:pPr lvl="1"/>
            <a:r>
              <a:rPr lang="en-US" b="1" dirty="0"/>
              <a:t>Solving</a:t>
            </a:r>
            <a:r>
              <a:rPr lang="en-US" dirty="0"/>
              <a:t> those problems </a:t>
            </a:r>
            <a:r>
              <a:rPr lang="en-US" b="1" dirty="0"/>
              <a:t>simultaneously </a:t>
            </a:r>
          </a:p>
          <a:p>
            <a:pPr lvl="2"/>
            <a:r>
              <a:rPr lang="en-US" dirty="0"/>
              <a:t>in parallel, with each sub-problem running in a separate thread</a:t>
            </a:r>
          </a:p>
          <a:p>
            <a:pPr lvl="1"/>
            <a:r>
              <a:rPr lang="en-US" dirty="0"/>
              <a:t>The results of the solutions to the sub-problems are then </a:t>
            </a:r>
            <a:r>
              <a:rPr lang="en-US" b="1" dirty="0"/>
              <a:t>combined</a:t>
            </a:r>
          </a:p>
          <a:p>
            <a:r>
              <a:rPr lang="en-US" dirty="0"/>
              <a:t>Java Requirements:</a:t>
            </a:r>
          </a:p>
          <a:p>
            <a:pPr lvl="1"/>
            <a:r>
              <a:rPr lang="en-US" dirty="0"/>
              <a:t>One must specify how the problems are sub-divided (partitioned). </a:t>
            </a:r>
          </a:p>
          <a:p>
            <a:pPr lvl="1"/>
            <a:r>
              <a:rPr lang="en-US" dirty="0"/>
              <a:t>Must define the aggregate operations</a:t>
            </a:r>
          </a:p>
          <a:p>
            <a:r>
              <a:rPr lang="en-US" dirty="0"/>
              <a:t>Then Java runtime </a:t>
            </a:r>
            <a:r>
              <a:rPr lang="en-US" b="1" dirty="0"/>
              <a:t>performs</a:t>
            </a:r>
            <a:r>
              <a:rPr lang="en-US" dirty="0"/>
              <a:t> the partitioning and combining of solutions automatically following the definitions</a:t>
            </a:r>
          </a:p>
        </p:txBody>
      </p:sp>
      <p:sp>
        <p:nvSpPr>
          <p:cNvPr id="8" name="Slide Number Placeholder 7"/>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2133098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Executing Streams in Parallel</a:t>
            </a:r>
          </a:p>
        </p:txBody>
      </p:sp>
      <p:sp>
        <p:nvSpPr>
          <p:cNvPr id="5" name="Content Placeholder 4"/>
          <p:cNvSpPr>
            <a:spLocks noGrp="1"/>
          </p:cNvSpPr>
          <p:nvPr>
            <p:ph idx="4294967295"/>
          </p:nvPr>
        </p:nvSpPr>
        <p:spPr>
          <a:xfrm>
            <a:off x="323528" y="779713"/>
            <a:ext cx="7886700" cy="3262312"/>
          </a:xfrm>
        </p:spPr>
        <p:txBody>
          <a:bodyPr>
            <a:normAutofit/>
          </a:bodyPr>
          <a:lstStyle/>
          <a:p>
            <a:r>
              <a:rPr lang="en-US" sz="1800" dirty="0"/>
              <a:t>To create a </a:t>
            </a:r>
            <a:r>
              <a:rPr lang="en-US" sz="1800" b="1" dirty="0"/>
              <a:t>parallel</a:t>
            </a:r>
            <a:r>
              <a:rPr lang="en-US" sz="1800" dirty="0"/>
              <a:t> stream from a collection: </a:t>
            </a:r>
          </a:p>
          <a:p>
            <a:pPr lvl="1"/>
            <a:r>
              <a:rPr lang="en-US" sz="1800" dirty="0"/>
              <a:t>Use </a:t>
            </a:r>
            <a:r>
              <a:rPr lang="en-US" sz="1800" dirty="0" err="1"/>
              <a:t>Collection.parallelStream</a:t>
            </a:r>
            <a:r>
              <a:rPr lang="en-US" sz="1800" dirty="0"/>
              <a:t>()</a:t>
            </a:r>
          </a:p>
          <a:p>
            <a:r>
              <a:rPr lang="en-US" sz="1800" b="1" dirty="0"/>
              <a:t>Convert</a:t>
            </a:r>
            <a:r>
              <a:rPr lang="en-US" sz="1800" dirty="0"/>
              <a:t> a serial stream to  parallel stream: </a:t>
            </a:r>
          </a:p>
          <a:p>
            <a:pPr lvl="1"/>
            <a:r>
              <a:rPr lang="en-US" sz="1800" dirty="0"/>
              <a:t>Use </a:t>
            </a:r>
            <a:r>
              <a:rPr lang="en-US" sz="1800" dirty="0" err="1"/>
              <a:t>BaseStream.parallel</a:t>
            </a:r>
            <a:r>
              <a:rPr lang="en-US" sz="1800" dirty="0"/>
              <a:t>()</a:t>
            </a:r>
          </a:p>
          <a:p>
            <a:r>
              <a:rPr lang="en-US" sz="1800" dirty="0"/>
              <a:t>Example: the following statement calculates the average age of all male members in parallel</a:t>
            </a:r>
          </a:p>
        </p:txBody>
      </p:sp>
      <p:sp>
        <p:nvSpPr>
          <p:cNvPr id="8" name="Slide Number Placeholder 7"/>
          <p:cNvSpPr>
            <a:spLocks noGrp="1"/>
          </p:cNvSpPr>
          <p:nvPr>
            <p:ph type="sldNum" sz="quarter" idx="12"/>
          </p:nvPr>
        </p:nvSpPr>
        <p:spPr/>
        <p:txBody>
          <a:bodyPr/>
          <a:lstStyle/>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96085162"/>
              </p:ext>
            </p:extLst>
          </p:nvPr>
        </p:nvGraphicFramePr>
        <p:xfrm>
          <a:off x="1043608" y="2931790"/>
          <a:ext cx="6621721" cy="1422976"/>
        </p:xfrm>
        <a:graphic>
          <a:graphicData uri="http://schemas.openxmlformats.org/drawingml/2006/table">
            <a:tbl>
              <a:tblPr/>
              <a:tblGrid>
                <a:gridCol w="168216">
                  <a:extLst>
                    <a:ext uri="{9D8B030D-6E8A-4147-A177-3AD203B41FA5}">
                      <a16:colId xmlns:a16="http://schemas.microsoft.com/office/drawing/2014/main" val="20000"/>
                    </a:ext>
                  </a:extLst>
                </a:gridCol>
                <a:gridCol w="6453505">
                  <a:extLst>
                    <a:ext uri="{9D8B030D-6E8A-4147-A177-3AD203B41FA5}">
                      <a16:colId xmlns:a16="http://schemas.microsoft.com/office/drawing/2014/main" val="20001"/>
                    </a:ext>
                  </a:extLst>
                </a:gridCol>
              </a:tblGrid>
              <a:tr h="1377257">
                <a:tc>
                  <a:txBody>
                    <a:bodyPr/>
                    <a:lstStyle/>
                    <a:p>
                      <a:pPr algn="r" fontAlgn="t"/>
                      <a:r>
                        <a:rPr lang="en-US" sz="1400" dirty="0">
                          <a:effectLst/>
                          <a:latin typeface="Consolas" panose="020B0609020204030204" pitchFamily="49" charset="0"/>
                        </a:rPr>
                        <a:t>1 2 3 4 5 6 </a:t>
                      </a:r>
                    </a:p>
                  </a:txBody>
                  <a:tcPr marL="71408" marR="71408" marT="71408" marB="71408">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tc>
                  <a:txBody>
                    <a:bodyPr/>
                    <a:lstStyle/>
                    <a:p>
                      <a:pPr algn="l" fontAlgn="t"/>
                      <a:r>
                        <a:rPr lang="en-US" sz="1400" b="1" dirty="0">
                          <a:solidFill>
                            <a:srgbClr val="9966CC"/>
                          </a:solidFill>
                          <a:effectLst/>
                          <a:latin typeface="Consolas" panose="020B0609020204030204" pitchFamily="49" charset="0"/>
                        </a:rPr>
                        <a:t>double</a:t>
                      </a:r>
                      <a:r>
                        <a:rPr lang="en-US" sz="1400" dirty="0">
                          <a:effectLst/>
                          <a:latin typeface="Consolas" panose="020B0609020204030204" pitchFamily="49" charset="0"/>
                        </a:rPr>
                        <a:t> average = roster </a:t>
                      </a:r>
                    </a:p>
                    <a:p>
                      <a:pPr algn="l" fontAlgn="t"/>
                      <a:r>
                        <a:rPr lang="en-US" sz="1400" dirty="0">
                          <a:effectLst/>
                          <a:latin typeface="Consolas" panose="020B0609020204030204" pitchFamily="49" charset="0"/>
                        </a:rPr>
                        <a:t>        .</a:t>
                      </a:r>
                      <a:r>
                        <a:rPr lang="en-US" sz="1400" dirty="0" err="1">
                          <a:effectLst/>
                          <a:latin typeface="Consolas" panose="020B0609020204030204" pitchFamily="49" charset="0"/>
                        </a:rPr>
                        <a:t>parallelStream</a:t>
                      </a:r>
                      <a:r>
                        <a:rPr lang="en-US" sz="1400" dirty="0">
                          <a:effectLst/>
                          <a:latin typeface="Consolas" panose="020B0609020204030204" pitchFamily="49" charset="0"/>
                        </a:rPr>
                        <a:t>() </a:t>
                      </a:r>
                    </a:p>
                    <a:p>
                      <a:pPr algn="l" fontAlgn="t"/>
                      <a:r>
                        <a:rPr lang="en-US" sz="1400" dirty="0">
                          <a:effectLst/>
                          <a:latin typeface="Consolas" panose="020B0609020204030204" pitchFamily="49" charset="0"/>
                        </a:rPr>
                        <a:t>        .filter(p -&gt; </a:t>
                      </a:r>
                      <a:r>
                        <a:rPr lang="en-US" sz="1400" dirty="0" err="1">
                          <a:effectLst/>
                          <a:latin typeface="Consolas" panose="020B0609020204030204" pitchFamily="49" charset="0"/>
                        </a:rPr>
                        <a:t>p.getGender</a:t>
                      </a:r>
                      <a:r>
                        <a:rPr lang="en-US" sz="1400" dirty="0">
                          <a:effectLst/>
                          <a:latin typeface="Consolas" panose="020B0609020204030204" pitchFamily="49" charset="0"/>
                        </a:rPr>
                        <a:t>() == </a:t>
                      </a:r>
                      <a:r>
                        <a:rPr lang="en-US" sz="1400" dirty="0" err="1">
                          <a:effectLst/>
                          <a:latin typeface="Consolas" panose="020B0609020204030204" pitchFamily="49" charset="0"/>
                        </a:rPr>
                        <a:t>Person.Sex.MALE</a:t>
                      </a:r>
                      <a:r>
                        <a:rPr lang="en-US" sz="1400" dirty="0">
                          <a:effectLst/>
                          <a:latin typeface="Consolas" panose="020B0609020204030204" pitchFamily="49" charset="0"/>
                        </a:rPr>
                        <a:t>) </a:t>
                      </a:r>
                    </a:p>
                    <a:p>
                      <a:pPr algn="l" fontAlgn="t"/>
                      <a:r>
                        <a:rPr lang="en-US" sz="1400" dirty="0">
                          <a:effectLst/>
                          <a:latin typeface="Consolas" panose="020B0609020204030204" pitchFamily="49" charset="0"/>
                        </a:rPr>
                        <a:t>        .</a:t>
                      </a:r>
                      <a:r>
                        <a:rPr lang="en-US" sz="1400" dirty="0" err="1">
                          <a:effectLst/>
                          <a:latin typeface="Consolas" panose="020B0609020204030204" pitchFamily="49" charset="0"/>
                        </a:rPr>
                        <a:t>mapToInt</a:t>
                      </a:r>
                      <a:r>
                        <a:rPr lang="en-US" sz="1400" dirty="0">
                          <a:effectLst/>
                          <a:latin typeface="Consolas" panose="020B0609020204030204" pitchFamily="49" charset="0"/>
                        </a:rPr>
                        <a:t>(Person::</a:t>
                      </a:r>
                      <a:r>
                        <a:rPr lang="en-US" sz="1400" dirty="0" err="1">
                          <a:effectLst/>
                          <a:latin typeface="Consolas" panose="020B0609020204030204" pitchFamily="49" charset="0"/>
                        </a:rPr>
                        <a:t>getAge</a:t>
                      </a:r>
                      <a:r>
                        <a:rPr lang="en-US" sz="1400" dirty="0">
                          <a:effectLst/>
                          <a:latin typeface="Consolas" panose="020B0609020204030204" pitchFamily="49" charset="0"/>
                        </a:rPr>
                        <a:t>) </a:t>
                      </a:r>
                    </a:p>
                    <a:p>
                      <a:pPr algn="l" fontAlgn="t"/>
                      <a:r>
                        <a:rPr lang="en-US" sz="1400" dirty="0">
                          <a:effectLst/>
                          <a:latin typeface="Consolas" panose="020B0609020204030204" pitchFamily="49" charset="0"/>
                        </a:rPr>
                        <a:t>        .average() </a:t>
                      </a:r>
                    </a:p>
                    <a:p>
                      <a:pPr algn="l" fontAlgn="t"/>
                      <a:r>
                        <a:rPr lang="en-US" sz="1400" dirty="0">
                          <a:effectLst/>
                          <a:latin typeface="Consolas" panose="020B0609020204030204" pitchFamily="49" charset="0"/>
                        </a:rPr>
                        <a:t>        .</a:t>
                      </a:r>
                      <a:r>
                        <a:rPr lang="en-US" sz="1400" dirty="0" err="1">
                          <a:effectLst/>
                          <a:latin typeface="Consolas" panose="020B0609020204030204" pitchFamily="49" charset="0"/>
                        </a:rPr>
                        <a:t>getAsDouble</a:t>
                      </a:r>
                      <a:r>
                        <a:rPr lang="en-US" sz="1400" dirty="0">
                          <a:effectLst/>
                          <a:latin typeface="Consolas" panose="020B0609020204030204" pitchFamily="49" charset="0"/>
                        </a:rPr>
                        <a:t>();</a:t>
                      </a:r>
                    </a:p>
                  </a:txBody>
                  <a:tcPr marL="71408" marR="71408" marT="71408" marB="71408">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693905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Concurrent Reduction</a:t>
            </a:r>
          </a:p>
        </p:txBody>
      </p:sp>
      <p:sp>
        <p:nvSpPr>
          <p:cNvPr id="5" name="Content Placeholder 4"/>
          <p:cNvSpPr>
            <a:spLocks noGrp="1"/>
          </p:cNvSpPr>
          <p:nvPr>
            <p:ph idx="4294967295"/>
          </p:nvPr>
        </p:nvSpPr>
        <p:spPr>
          <a:xfrm>
            <a:off x="0" y="1370013"/>
            <a:ext cx="7886700" cy="3262312"/>
          </a:xfrm>
        </p:spPr>
        <p:txBody>
          <a:bodyPr>
            <a:normAutofit fontScale="70000" lnSpcReduction="20000"/>
          </a:bodyPr>
          <a:lstStyle/>
          <a:p>
            <a:r>
              <a:rPr lang="en-US" dirty="0"/>
              <a:t>Concurrently apply a reduction function on the parallel stream</a:t>
            </a:r>
          </a:p>
          <a:p>
            <a:r>
              <a:rPr lang="en-US" dirty="0"/>
              <a:t>The Java runtime performs a concurrent reduction if all of the following are </a:t>
            </a:r>
            <a:r>
              <a:rPr lang="en-US" b="1" dirty="0"/>
              <a:t>true</a:t>
            </a:r>
            <a:r>
              <a:rPr lang="en-US" dirty="0"/>
              <a:t> for a particular pipeline that </a:t>
            </a:r>
            <a:r>
              <a:rPr lang="en-US" b="1" dirty="0"/>
              <a:t>contains</a:t>
            </a:r>
            <a:r>
              <a:rPr lang="en-US" dirty="0"/>
              <a:t> the </a:t>
            </a:r>
            <a:r>
              <a:rPr lang="en-US" b="1" dirty="0"/>
              <a:t>collect</a:t>
            </a:r>
            <a:r>
              <a:rPr lang="en-US" dirty="0"/>
              <a:t> operation:</a:t>
            </a:r>
          </a:p>
          <a:p>
            <a:pPr lvl="1"/>
            <a:r>
              <a:rPr lang="en-US" dirty="0"/>
              <a:t>The stream is parallel.</a:t>
            </a:r>
          </a:p>
          <a:p>
            <a:pPr lvl="1"/>
            <a:r>
              <a:rPr lang="en-US" dirty="0"/>
              <a:t>The parameter of the collect operation, the collector, has the characteristic </a:t>
            </a:r>
            <a:r>
              <a:rPr lang="en-US" dirty="0" err="1"/>
              <a:t>Collector.Characteristics.</a:t>
            </a:r>
            <a:r>
              <a:rPr lang="en-US" b="1" dirty="0" err="1"/>
              <a:t>CONCURRENT</a:t>
            </a:r>
            <a:r>
              <a:rPr lang="en-US" dirty="0"/>
              <a:t>.</a:t>
            </a:r>
          </a:p>
          <a:p>
            <a:pPr lvl="2"/>
            <a:r>
              <a:rPr lang="en-US" dirty="0"/>
              <a:t>Example: </a:t>
            </a:r>
            <a:r>
              <a:rPr lang="en-US" dirty="0" err="1"/>
              <a:t>ConcurrentHashmap</a:t>
            </a:r>
            <a:r>
              <a:rPr lang="en-US" dirty="0"/>
              <a:t> </a:t>
            </a:r>
          </a:p>
          <a:p>
            <a:pPr lvl="1"/>
            <a:r>
              <a:rPr lang="en-US" dirty="0"/>
              <a:t>Either the stream is unordered, or the collector has the characteristic </a:t>
            </a:r>
            <a:r>
              <a:rPr lang="en-US" dirty="0" err="1"/>
              <a:t>Collector.Characteristics.</a:t>
            </a:r>
            <a:r>
              <a:rPr lang="en-US" b="1" dirty="0" err="1"/>
              <a:t>UNORDERED</a:t>
            </a:r>
            <a:r>
              <a:rPr lang="en-US" dirty="0"/>
              <a:t>. </a:t>
            </a:r>
          </a:p>
          <a:p>
            <a:pPr lvl="2"/>
            <a:r>
              <a:rPr lang="en-US" dirty="0"/>
              <a:t>Example: Set, data source is unordered</a:t>
            </a:r>
          </a:p>
        </p:txBody>
      </p:sp>
      <p:sp>
        <p:nvSpPr>
          <p:cNvPr id="8" name="Slide Number Placeholder 7"/>
          <p:cNvSpPr>
            <a:spLocks noGrp="1"/>
          </p:cNvSpPr>
          <p:nvPr>
            <p:ph type="sldNum" sz="quarter" idx="12"/>
          </p:nvPr>
        </p:nvSpPr>
        <p:spPr/>
        <p:txBody>
          <a:bodyPr/>
          <a:lstStyle/>
          <a:p>
            <a:fld id="{FA3EE389-E41A-49AC-9975-3D3899FF737D}" type="slidenum">
              <a:rPr lang="en-US" smtClean="0"/>
              <a:t>145</a:t>
            </a:fld>
            <a:endParaRPr lang="en-US"/>
          </a:p>
        </p:txBody>
      </p:sp>
    </p:spTree>
    <p:extLst>
      <p:ext uri="{BB962C8B-B14F-4D97-AF65-F5344CB8AC3E}">
        <p14:creationId xmlns:p14="http://schemas.microsoft.com/office/powerpoint/2010/main" val="29553314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t>Concurrent Reduction: Example</a:t>
            </a:r>
          </a:p>
        </p:txBody>
      </p:sp>
      <p:graphicFrame>
        <p:nvGraphicFramePr>
          <p:cNvPr id="6" name="Content Placeholder 5"/>
          <p:cNvGraphicFramePr>
            <a:graphicFrameLocks noGrp="1"/>
          </p:cNvGraphicFramePr>
          <p:nvPr>
            <p:ph idx="4294967295"/>
            <p:extLst/>
          </p:nvPr>
        </p:nvGraphicFramePr>
        <p:xfrm>
          <a:off x="0" y="1654175"/>
          <a:ext cx="7886700" cy="1171575"/>
        </p:xfrm>
        <a:graphic>
          <a:graphicData uri="http://schemas.openxmlformats.org/drawingml/2006/table">
            <a:tbl>
              <a:tblPr/>
              <a:tblGrid>
                <a:gridCol w="238762">
                  <a:extLst>
                    <a:ext uri="{9D8B030D-6E8A-4147-A177-3AD203B41FA5}">
                      <a16:colId xmlns:a16="http://schemas.microsoft.com/office/drawing/2014/main" val="20000"/>
                    </a:ext>
                  </a:extLst>
                </a:gridCol>
                <a:gridCol w="7647942">
                  <a:extLst>
                    <a:ext uri="{9D8B030D-6E8A-4147-A177-3AD203B41FA5}">
                      <a16:colId xmlns:a16="http://schemas.microsoft.com/office/drawing/2014/main" val="20001"/>
                    </a:ext>
                  </a:extLst>
                </a:gridCol>
              </a:tblGrid>
              <a:tr h="1171517">
                <a:tc>
                  <a:txBody>
                    <a:bodyPr/>
                    <a:lstStyle/>
                    <a:p>
                      <a:pPr algn="r" fontAlgn="t"/>
                      <a:r>
                        <a:rPr lang="en-US" sz="1400" dirty="0">
                          <a:effectLst/>
                          <a:latin typeface="Consolas" panose="020B0609020204030204" pitchFamily="49" charset="0"/>
                        </a:rPr>
                        <a:t>1 2 3 4 5 </a:t>
                      </a:r>
                    </a:p>
                  </a:txBody>
                  <a:tcPr marL="71408" marR="71408" marT="71408" marB="71408">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tc>
                  <a:txBody>
                    <a:bodyPr/>
                    <a:lstStyle/>
                    <a:p>
                      <a:pPr algn="l" fontAlgn="t"/>
                      <a:r>
                        <a:rPr lang="en-US" sz="1400" dirty="0">
                          <a:effectLst/>
                          <a:latin typeface="Consolas" panose="020B0609020204030204" pitchFamily="49" charset="0"/>
                        </a:rPr>
                        <a:t>Map&lt;</a:t>
                      </a:r>
                      <a:r>
                        <a:rPr lang="en-US" sz="1400" dirty="0" err="1">
                          <a:effectLst/>
                          <a:latin typeface="Consolas" panose="020B0609020204030204" pitchFamily="49" charset="0"/>
                        </a:rPr>
                        <a:t>Person.Sex</a:t>
                      </a:r>
                      <a:r>
                        <a:rPr lang="en-US" sz="1400" dirty="0">
                          <a:effectLst/>
                          <a:latin typeface="Consolas" panose="020B0609020204030204" pitchFamily="49" charset="0"/>
                        </a:rPr>
                        <a:t>, List&lt;Person&gt;&gt; </a:t>
                      </a:r>
                      <a:r>
                        <a:rPr lang="en-US" sz="1400" dirty="0" err="1">
                          <a:effectLst/>
                          <a:latin typeface="Consolas" panose="020B0609020204030204" pitchFamily="49" charset="0"/>
                        </a:rPr>
                        <a:t>byGender</a:t>
                      </a:r>
                      <a:r>
                        <a:rPr lang="en-US" sz="1400" dirty="0">
                          <a:effectLst/>
                          <a:latin typeface="Consolas" panose="020B0609020204030204" pitchFamily="49" charset="0"/>
                        </a:rPr>
                        <a:t> = roster </a:t>
                      </a:r>
                    </a:p>
                    <a:p>
                      <a:pPr algn="l" fontAlgn="t"/>
                      <a:r>
                        <a:rPr lang="en-US" sz="1400" dirty="0">
                          <a:effectLst/>
                          <a:latin typeface="Consolas" panose="020B0609020204030204" pitchFamily="49" charset="0"/>
                        </a:rPr>
                        <a:t>                            .stream() </a:t>
                      </a:r>
                    </a:p>
                    <a:p>
                      <a:pPr algn="l" fontAlgn="t"/>
                      <a:r>
                        <a:rPr lang="en-US" sz="1400" dirty="0">
                          <a:effectLst/>
                          <a:latin typeface="Consolas" panose="020B0609020204030204" pitchFamily="49" charset="0"/>
                        </a:rPr>
                        <a:t>                            .collect(</a:t>
                      </a:r>
                      <a:r>
                        <a:rPr lang="en-US" sz="1400" dirty="0" err="1">
                          <a:effectLst/>
                          <a:latin typeface="Consolas" panose="020B0609020204030204" pitchFamily="49" charset="0"/>
                        </a:rPr>
                        <a:t>Collectors.groupingBy</a:t>
                      </a:r>
                      <a:r>
                        <a:rPr lang="en-US" sz="1400" dirty="0">
                          <a:effectLst/>
                          <a:latin typeface="Consolas" panose="020B0609020204030204" pitchFamily="49" charset="0"/>
                        </a:rPr>
                        <a:t>(Person::</a:t>
                      </a:r>
                      <a:r>
                        <a:rPr lang="en-US" sz="1400" dirty="0" err="1">
                          <a:effectLst/>
                          <a:latin typeface="Consolas" panose="020B0609020204030204" pitchFamily="49" charset="0"/>
                        </a:rPr>
                        <a:t>getGender</a:t>
                      </a:r>
                      <a:r>
                        <a:rPr lang="en-US" sz="1400" dirty="0">
                          <a:effectLst/>
                          <a:latin typeface="Consolas" panose="020B0609020204030204" pitchFamily="49" charset="0"/>
                        </a:rPr>
                        <a:t>));</a:t>
                      </a:r>
                    </a:p>
                  </a:txBody>
                  <a:tcPr marL="71408" marR="71408" marT="71408" marB="71408">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0"/>
                  </a:ext>
                </a:extLst>
              </a:tr>
            </a:tbl>
          </a:graphicData>
        </a:graphic>
      </p:graphicFrame>
      <p:sp>
        <p:nvSpPr>
          <p:cNvPr id="8" name="Slide Number Placeholder 7"/>
          <p:cNvSpPr>
            <a:spLocks noGrp="1"/>
          </p:cNvSpPr>
          <p:nvPr>
            <p:ph type="sldNum" sz="quarter" idx="12"/>
          </p:nvPr>
        </p:nvSpPr>
        <p:spPr/>
        <p:txBody>
          <a:bodyPr/>
          <a:lstStyle/>
          <a:p>
            <a:fld id="{FA3EE389-E41A-49AC-9975-3D3899FF737D}" type="slidenum">
              <a:rPr lang="en-US" smtClean="0"/>
              <a:t>146</a:t>
            </a:fld>
            <a:endParaRPr lang="en-US"/>
          </a:p>
        </p:txBody>
      </p:sp>
      <p:graphicFrame>
        <p:nvGraphicFramePr>
          <p:cNvPr id="7" name="Table 6"/>
          <p:cNvGraphicFramePr>
            <a:graphicFrameLocks noGrp="1"/>
          </p:cNvGraphicFramePr>
          <p:nvPr>
            <p:extLst/>
          </p:nvPr>
        </p:nvGraphicFramePr>
        <p:xfrm>
          <a:off x="574636" y="3210796"/>
          <a:ext cx="8425856" cy="1171517"/>
        </p:xfrm>
        <a:graphic>
          <a:graphicData uri="http://schemas.openxmlformats.org/drawingml/2006/table">
            <a:tbl>
              <a:tblPr/>
              <a:tblGrid>
                <a:gridCol w="172932">
                  <a:extLst>
                    <a:ext uri="{9D8B030D-6E8A-4147-A177-3AD203B41FA5}">
                      <a16:colId xmlns:a16="http://schemas.microsoft.com/office/drawing/2014/main" val="20000"/>
                    </a:ext>
                  </a:extLst>
                </a:gridCol>
                <a:gridCol w="8252924">
                  <a:extLst>
                    <a:ext uri="{9D8B030D-6E8A-4147-A177-3AD203B41FA5}">
                      <a16:colId xmlns:a16="http://schemas.microsoft.com/office/drawing/2014/main" val="20001"/>
                    </a:ext>
                  </a:extLst>
                </a:gridCol>
              </a:tblGrid>
              <a:tr h="1171517">
                <a:tc>
                  <a:txBody>
                    <a:bodyPr/>
                    <a:lstStyle/>
                    <a:p>
                      <a:pPr algn="r" fontAlgn="t"/>
                      <a:r>
                        <a:rPr lang="en-US" sz="1400" dirty="0">
                          <a:effectLst/>
                          <a:latin typeface="Consolas" panose="020B0609020204030204" pitchFamily="49" charset="0"/>
                        </a:rPr>
                        <a:t>1 2 3 4 5 </a:t>
                      </a:r>
                    </a:p>
                  </a:txBody>
                  <a:tcPr marL="71408" marR="71408" marT="71408" marB="71408">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tc>
                  <a:txBody>
                    <a:bodyPr/>
                    <a:lstStyle/>
                    <a:p>
                      <a:pPr algn="l" fontAlgn="t"/>
                      <a:r>
                        <a:rPr lang="en-US" sz="1400" dirty="0" err="1">
                          <a:effectLst/>
                          <a:latin typeface="Consolas" panose="020B0609020204030204" pitchFamily="49" charset="0"/>
                        </a:rPr>
                        <a:t>ConcurrentMap</a:t>
                      </a:r>
                      <a:r>
                        <a:rPr lang="en-US" sz="1400" dirty="0">
                          <a:effectLst/>
                          <a:latin typeface="Consolas" panose="020B0609020204030204" pitchFamily="49" charset="0"/>
                        </a:rPr>
                        <a:t>&lt;</a:t>
                      </a:r>
                      <a:r>
                        <a:rPr lang="en-US" sz="1400" dirty="0" err="1">
                          <a:effectLst/>
                          <a:latin typeface="Consolas" panose="020B0609020204030204" pitchFamily="49" charset="0"/>
                        </a:rPr>
                        <a:t>Person.Sex</a:t>
                      </a:r>
                      <a:r>
                        <a:rPr lang="en-US" sz="1400" dirty="0">
                          <a:effectLst/>
                          <a:latin typeface="Consolas" panose="020B0609020204030204" pitchFamily="49" charset="0"/>
                        </a:rPr>
                        <a:t>, List&lt;Person&gt;&gt; </a:t>
                      </a:r>
                      <a:r>
                        <a:rPr lang="en-US" sz="1400" dirty="0" err="1">
                          <a:effectLst/>
                          <a:latin typeface="Consolas" panose="020B0609020204030204" pitchFamily="49" charset="0"/>
                        </a:rPr>
                        <a:t>byGender</a:t>
                      </a:r>
                      <a:r>
                        <a:rPr lang="en-US" sz="1400" dirty="0">
                          <a:effectLst/>
                          <a:latin typeface="Consolas" panose="020B0609020204030204" pitchFamily="49" charset="0"/>
                        </a:rPr>
                        <a:t> = roster </a:t>
                      </a:r>
                    </a:p>
                    <a:p>
                      <a:pPr algn="l" fontAlgn="t"/>
                      <a:r>
                        <a:rPr lang="en-US" sz="1400" dirty="0">
                          <a:effectLst/>
                          <a:latin typeface="Consolas" panose="020B0609020204030204" pitchFamily="49" charset="0"/>
                        </a:rPr>
                        <a:t>                       .</a:t>
                      </a:r>
                      <a:r>
                        <a:rPr lang="en-US" sz="1400" dirty="0" err="1">
                          <a:effectLst/>
                          <a:latin typeface="Consolas" panose="020B0609020204030204" pitchFamily="49" charset="0"/>
                        </a:rPr>
                        <a:t>parallelStream</a:t>
                      </a:r>
                      <a:r>
                        <a:rPr lang="en-US" sz="1400" dirty="0">
                          <a:effectLst/>
                          <a:latin typeface="Consolas" panose="020B0609020204030204" pitchFamily="49" charset="0"/>
                        </a:rPr>
                        <a:t>() </a:t>
                      </a:r>
                    </a:p>
                    <a:p>
                      <a:pPr algn="l" fontAlgn="t"/>
                      <a:r>
                        <a:rPr lang="en-US" sz="1400" dirty="0">
                          <a:effectLst/>
                          <a:latin typeface="Consolas" panose="020B0609020204030204" pitchFamily="49" charset="0"/>
                        </a:rPr>
                        <a:t>                       .collect( </a:t>
                      </a:r>
                      <a:r>
                        <a:rPr lang="en-US" sz="1400" dirty="0" err="1">
                          <a:effectLst/>
                          <a:latin typeface="Consolas" panose="020B0609020204030204" pitchFamily="49" charset="0"/>
                        </a:rPr>
                        <a:t>Collectors.groupingByConcurrent</a:t>
                      </a:r>
                      <a:r>
                        <a:rPr lang="en-US" sz="1400" dirty="0">
                          <a:effectLst/>
                          <a:latin typeface="Consolas" panose="020B0609020204030204" pitchFamily="49" charset="0"/>
                        </a:rPr>
                        <a:t>(Person::</a:t>
                      </a:r>
                      <a:r>
                        <a:rPr lang="en-US" sz="1400" dirty="0" err="1">
                          <a:effectLst/>
                          <a:latin typeface="Consolas" panose="020B0609020204030204" pitchFamily="49" charset="0"/>
                        </a:rPr>
                        <a:t>getGender</a:t>
                      </a:r>
                      <a:r>
                        <a:rPr lang="en-US" sz="1400" dirty="0">
                          <a:effectLst/>
                          <a:latin typeface="Consolas" panose="020B0609020204030204" pitchFamily="49" charset="0"/>
                        </a:rPr>
                        <a:t>));</a:t>
                      </a:r>
                    </a:p>
                  </a:txBody>
                  <a:tcPr marL="71408" marR="71408" marT="71408" marB="71408">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0"/>
                  </a:ext>
                </a:extLst>
              </a:tr>
            </a:tbl>
          </a:graphicData>
        </a:graphic>
      </p:graphicFrame>
      <p:sp>
        <p:nvSpPr>
          <p:cNvPr id="9" name="TextBox 8"/>
          <p:cNvSpPr txBox="1"/>
          <p:nvPr/>
        </p:nvSpPr>
        <p:spPr>
          <a:xfrm>
            <a:off x="574636" y="1268016"/>
            <a:ext cx="4969472"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Regular Reduction:</a:t>
            </a:r>
          </a:p>
        </p:txBody>
      </p:sp>
      <p:sp>
        <p:nvSpPr>
          <p:cNvPr id="10" name="TextBox 9"/>
          <p:cNvSpPr txBox="1"/>
          <p:nvPr/>
        </p:nvSpPr>
        <p:spPr>
          <a:xfrm>
            <a:off x="574636" y="2850533"/>
            <a:ext cx="4969472"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Concurrent Reduction:</a:t>
            </a:r>
          </a:p>
        </p:txBody>
      </p:sp>
    </p:spTree>
    <p:extLst>
      <p:ext uri="{BB962C8B-B14F-4D97-AF65-F5344CB8AC3E}">
        <p14:creationId xmlns:p14="http://schemas.microsoft.com/office/powerpoint/2010/main" val="41090938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Ordering Issues: Parallel Streams</a:t>
            </a:r>
          </a:p>
        </p:txBody>
      </p:sp>
      <p:sp>
        <p:nvSpPr>
          <p:cNvPr id="5" name="Content Placeholder 4"/>
          <p:cNvSpPr>
            <a:spLocks noGrp="1"/>
          </p:cNvSpPr>
          <p:nvPr>
            <p:ph idx="4294967295"/>
          </p:nvPr>
        </p:nvSpPr>
        <p:spPr>
          <a:xfrm>
            <a:off x="251520" y="803258"/>
            <a:ext cx="7886700" cy="3262312"/>
          </a:xfrm>
        </p:spPr>
        <p:txBody>
          <a:bodyPr>
            <a:normAutofit/>
          </a:bodyPr>
          <a:lstStyle/>
          <a:p>
            <a:r>
              <a:rPr lang="en-US" sz="1800" dirty="0"/>
              <a:t>The elements process order depends on:</a:t>
            </a:r>
          </a:p>
          <a:p>
            <a:pPr lvl="1"/>
            <a:r>
              <a:rPr lang="en-US" sz="1800" dirty="0"/>
              <a:t>Whether the stream is executed in </a:t>
            </a:r>
            <a:r>
              <a:rPr lang="en-US" sz="1800" b="1" dirty="0"/>
              <a:t>serial</a:t>
            </a:r>
            <a:r>
              <a:rPr lang="en-US" sz="1800" dirty="0"/>
              <a:t> or in </a:t>
            </a:r>
            <a:r>
              <a:rPr lang="en-US" sz="1800" b="1" dirty="0"/>
              <a:t>parallel</a:t>
            </a:r>
          </a:p>
          <a:p>
            <a:pPr lvl="1"/>
            <a:r>
              <a:rPr lang="en-US" sz="1800" dirty="0"/>
              <a:t>The </a:t>
            </a:r>
            <a:r>
              <a:rPr lang="en-US" sz="1800" b="1" dirty="0"/>
              <a:t>source</a:t>
            </a:r>
            <a:r>
              <a:rPr lang="en-US" sz="1800" dirty="0"/>
              <a:t> of the stream</a:t>
            </a:r>
          </a:p>
          <a:p>
            <a:pPr lvl="1"/>
            <a:r>
              <a:rPr lang="en-US" sz="1800" dirty="0"/>
              <a:t>The </a:t>
            </a:r>
            <a:r>
              <a:rPr lang="en-US" sz="1800" b="1" dirty="0"/>
              <a:t>intermediate</a:t>
            </a:r>
            <a:r>
              <a:rPr lang="en-US" sz="1800" dirty="0"/>
              <a:t> operations</a:t>
            </a:r>
          </a:p>
          <a:p>
            <a:r>
              <a:rPr lang="en-US" sz="1800" dirty="0"/>
              <a:t>Example: Consider the example that prints the elements of an instance of </a:t>
            </a:r>
            <a:r>
              <a:rPr lang="en-US" sz="1800" dirty="0" err="1"/>
              <a:t>ArrayList</a:t>
            </a:r>
            <a:r>
              <a:rPr lang="en-US" sz="1800" dirty="0"/>
              <a:t> with the </a:t>
            </a:r>
            <a:r>
              <a:rPr lang="en-US" sz="1800" dirty="0" err="1"/>
              <a:t>forEach</a:t>
            </a:r>
            <a:r>
              <a:rPr lang="en-US" sz="1800" dirty="0"/>
              <a:t> operation</a:t>
            </a:r>
            <a:r>
              <a:rPr lang="en-US" sz="1800" b="1" dirty="0"/>
              <a:t> several times</a:t>
            </a:r>
            <a:r>
              <a:rPr lang="en-US" sz="1800" dirty="0"/>
              <a:t>:</a:t>
            </a:r>
          </a:p>
        </p:txBody>
      </p:sp>
      <p:sp>
        <p:nvSpPr>
          <p:cNvPr id="8" name="Slide Number Placeholder 7"/>
          <p:cNvSpPr>
            <a:spLocks noGrp="1"/>
          </p:cNvSpPr>
          <p:nvPr>
            <p:ph type="sldNum" sz="quarter" idx="12"/>
          </p:nvPr>
        </p:nvSpPr>
        <p:spPr/>
        <p:txBody>
          <a:bodyPr/>
          <a:lstStyle/>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95275195"/>
              </p:ext>
            </p:extLst>
          </p:nvPr>
        </p:nvGraphicFramePr>
        <p:xfrm>
          <a:off x="395536" y="2931790"/>
          <a:ext cx="7893058" cy="1422976"/>
        </p:xfrm>
        <a:graphic>
          <a:graphicData uri="http://schemas.openxmlformats.org/drawingml/2006/table">
            <a:tbl>
              <a:tblPr/>
              <a:tblGrid>
                <a:gridCol w="168216">
                  <a:extLst>
                    <a:ext uri="{9D8B030D-6E8A-4147-A177-3AD203B41FA5}">
                      <a16:colId xmlns:a16="http://schemas.microsoft.com/office/drawing/2014/main" val="20000"/>
                    </a:ext>
                  </a:extLst>
                </a:gridCol>
                <a:gridCol w="7724842">
                  <a:extLst>
                    <a:ext uri="{9D8B030D-6E8A-4147-A177-3AD203B41FA5}">
                      <a16:colId xmlns:a16="http://schemas.microsoft.com/office/drawing/2014/main" val="20001"/>
                    </a:ext>
                  </a:extLst>
                </a:gridCol>
              </a:tblGrid>
              <a:tr h="1377257">
                <a:tc>
                  <a:txBody>
                    <a:bodyPr/>
                    <a:lstStyle/>
                    <a:p>
                      <a:pPr algn="r" fontAlgn="t"/>
                      <a:r>
                        <a:rPr lang="en-US" sz="1400" dirty="0">
                          <a:effectLst/>
                          <a:latin typeface="Consolas" panose="020B0609020204030204" pitchFamily="49" charset="0"/>
                        </a:rPr>
                        <a:t>1 2 3456 </a:t>
                      </a:r>
                    </a:p>
                  </a:txBody>
                  <a:tcPr marL="71408" marR="71408" marT="71408" marB="71408">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tc>
                  <a:txBody>
                    <a:bodyPr/>
                    <a:lstStyle/>
                    <a:p>
                      <a:pPr algn="l" fontAlgn="t"/>
                      <a:r>
                        <a:rPr lang="en-US" sz="1400" dirty="0">
                          <a:effectLst/>
                          <a:latin typeface="Consolas" panose="020B0609020204030204" pitchFamily="49" charset="0"/>
                        </a:rPr>
                        <a:t>Integer[] </a:t>
                      </a:r>
                      <a:r>
                        <a:rPr lang="en-US" sz="1400" dirty="0" err="1">
                          <a:effectLst/>
                          <a:latin typeface="Consolas" panose="020B0609020204030204" pitchFamily="49" charset="0"/>
                        </a:rPr>
                        <a:t>intArray</a:t>
                      </a:r>
                      <a:r>
                        <a:rPr lang="en-US" sz="1400" dirty="0">
                          <a:effectLst/>
                          <a:latin typeface="Consolas" panose="020B0609020204030204" pitchFamily="49" charset="0"/>
                        </a:rPr>
                        <a:t> = {</a:t>
                      </a:r>
                      <a:r>
                        <a:rPr lang="en-US" sz="1400" dirty="0">
                          <a:solidFill>
                            <a:srgbClr val="000000"/>
                          </a:solidFill>
                          <a:effectLst/>
                          <a:latin typeface="Consolas" panose="020B0609020204030204" pitchFamily="49" charset="0"/>
                        </a:rPr>
                        <a:t>1</a:t>
                      </a:r>
                      <a:r>
                        <a:rPr lang="en-US" sz="1400" dirty="0">
                          <a:effectLst/>
                          <a:latin typeface="Consolas" panose="020B0609020204030204" pitchFamily="49" charset="0"/>
                        </a:rPr>
                        <a:t>, </a:t>
                      </a:r>
                      <a:r>
                        <a:rPr lang="en-US" sz="1400" dirty="0">
                          <a:solidFill>
                            <a:srgbClr val="000000"/>
                          </a:solidFill>
                          <a:effectLst/>
                          <a:latin typeface="Consolas" panose="020B0609020204030204" pitchFamily="49" charset="0"/>
                        </a:rPr>
                        <a:t>2</a:t>
                      </a:r>
                      <a:r>
                        <a:rPr lang="en-US" sz="1400" dirty="0">
                          <a:effectLst/>
                          <a:latin typeface="Consolas" panose="020B0609020204030204" pitchFamily="49" charset="0"/>
                        </a:rPr>
                        <a:t>, </a:t>
                      </a:r>
                      <a:r>
                        <a:rPr lang="en-US" sz="1400" dirty="0">
                          <a:solidFill>
                            <a:srgbClr val="000000"/>
                          </a:solidFill>
                          <a:effectLst/>
                          <a:latin typeface="Consolas" panose="020B0609020204030204" pitchFamily="49" charset="0"/>
                        </a:rPr>
                        <a:t>3</a:t>
                      </a:r>
                      <a:r>
                        <a:rPr lang="en-US" sz="1400" dirty="0">
                          <a:effectLst/>
                          <a:latin typeface="Consolas" panose="020B0609020204030204" pitchFamily="49" charset="0"/>
                        </a:rPr>
                        <a:t>, </a:t>
                      </a:r>
                      <a:r>
                        <a:rPr lang="en-US" sz="1400" dirty="0">
                          <a:solidFill>
                            <a:srgbClr val="000000"/>
                          </a:solidFill>
                          <a:effectLst/>
                          <a:latin typeface="Consolas" panose="020B0609020204030204" pitchFamily="49" charset="0"/>
                        </a:rPr>
                        <a:t>4</a:t>
                      </a:r>
                      <a:r>
                        <a:rPr lang="en-US" sz="1400" dirty="0">
                          <a:effectLst/>
                          <a:latin typeface="Consolas" panose="020B0609020204030204" pitchFamily="49" charset="0"/>
                        </a:rPr>
                        <a:t>, </a:t>
                      </a:r>
                      <a:r>
                        <a:rPr lang="en-US" sz="1400" dirty="0">
                          <a:solidFill>
                            <a:srgbClr val="000000"/>
                          </a:solidFill>
                          <a:effectLst/>
                          <a:latin typeface="Consolas" panose="020B0609020204030204" pitchFamily="49" charset="0"/>
                        </a:rPr>
                        <a:t>5</a:t>
                      </a:r>
                      <a:r>
                        <a:rPr lang="en-US" sz="1400" dirty="0">
                          <a:effectLst/>
                          <a:latin typeface="Consolas" panose="020B0609020204030204" pitchFamily="49" charset="0"/>
                        </a:rPr>
                        <a:t>, </a:t>
                      </a:r>
                      <a:r>
                        <a:rPr lang="en-US" sz="1400" dirty="0">
                          <a:solidFill>
                            <a:srgbClr val="000000"/>
                          </a:solidFill>
                          <a:effectLst/>
                          <a:latin typeface="Consolas" panose="020B0609020204030204" pitchFamily="49" charset="0"/>
                        </a:rPr>
                        <a:t>6</a:t>
                      </a:r>
                      <a:r>
                        <a:rPr lang="en-US" sz="1400" dirty="0">
                          <a:effectLst/>
                          <a:latin typeface="Consolas" panose="020B0609020204030204" pitchFamily="49" charset="0"/>
                        </a:rPr>
                        <a:t>, </a:t>
                      </a:r>
                      <a:r>
                        <a:rPr lang="en-US" sz="1400" dirty="0">
                          <a:solidFill>
                            <a:srgbClr val="000000"/>
                          </a:solidFill>
                          <a:effectLst/>
                          <a:latin typeface="Consolas" panose="020B0609020204030204" pitchFamily="49" charset="0"/>
                        </a:rPr>
                        <a:t>7</a:t>
                      </a:r>
                      <a:r>
                        <a:rPr lang="en-US" sz="1400" dirty="0">
                          <a:effectLst/>
                          <a:latin typeface="Consolas" panose="020B0609020204030204" pitchFamily="49" charset="0"/>
                        </a:rPr>
                        <a:t>, </a:t>
                      </a:r>
                      <a:r>
                        <a:rPr lang="en-US" sz="1400" dirty="0">
                          <a:solidFill>
                            <a:srgbClr val="000000"/>
                          </a:solidFill>
                          <a:effectLst/>
                          <a:latin typeface="Consolas" panose="020B0609020204030204" pitchFamily="49" charset="0"/>
                        </a:rPr>
                        <a:t>8</a:t>
                      </a:r>
                      <a:r>
                        <a:rPr lang="en-US" sz="1400" dirty="0">
                          <a:effectLst/>
                          <a:latin typeface="Consolas" panose="020B0609020204030204" pitchFamily="49" charset="0"/>
                        </a:rPr>
                        <a:t> }; </a:t>
                      </a:r>
                    </a:p>
                    <a:p>
                      <a:pPr algn="l" fontAlgn="t"/>
                      <a:r>
                        <a:rPr lang="en-US" sz="1400" dirty="0">
                          <a:effectLst/>
                          <a:latin typeface="Consolas" panose="020B0609020204030204" pitchFamily="49" charset="0"/>
                        </a:rPr>
                        <a:t>List&lt;Integer&gt; </a:t>
                      </a:r>
                      <a:r>
                        <a:rPr lang="en-US" sz="1400" dirty="0" err="1">
                          <a:effectLst/>
                          <a:latin typeface="Consolas" panose="020B0609020204030204" pitchFamily="49" charset="0"/>
                        </a:rPr>
                        <a:t>listOfIntegers</a:t>
                      </a:r>
                      <a:r>
                        <a:rPr lang="en-US" sz="1400" dirty="0">
                          <a:effectLst/>
                          <a:latin typeface="Consolas" panose="020B0609020204030204" pitchFamily="49" charset="0"/>
                        </a:rPr>
                        <a:t> = new </a:t>
                      </a:r>
                      <a:r>
                        <a:rPr lang="en-US" sz="1400" dirty="0" err="1">
                          <a:effectLst/>
                          <a:latin typeface="Consolas" panose="020B0609020204030204" pitchFamily="49" charset="0"/>
                        </a:rPr>
                        <a:t>ArrayList</a:t>
                      </a:r>
                      <a:r>
                        <a:rPr lang="en-US" sz="1400" dirty="0">
                          <a:effectLst/>
                          <a:latin typeface="Consolas" panose="020B0609020204030204" pitchFamily="49" charset="0"/>
                        </a:rPr>
                        <a:t>&lt;&gt;(</a:t>
                      </a:r>
                      <a:r>
                        <a:rPr lang="en-US" sz="1400" dirty="0" err="1">
                          <a:effectLst/>
                          <a:latin typeface="Consolas" panose="020B0609020204030204" pitchFamily="49" charset="0"/>
                        </a:rPr>
                        <a:t>Arrays.asList</a:t>
                      </a:r>
                      <a:r>
                        <a:rPr lang="en-US" sz="1400" dirty="0">
                          <a:effectLst/>
                          <a:latin typeface="Consolas" panose="020B0609020204030204" pitchFamily="49" charset="0"/>
                        </a:rPr>
                        <a:t>(</a:t>
                      </a:r>
                      <a:r>
                        <a:rPr lang="en-US" sz="1400" dirty="0" err="1">
                          <a:effectLst/>
                          <a:latin typeface="Consolas" panose="020B0609020204030204" pitchFamily="49" charset="0"/>
                        </a:rPr>
                        <a:t>intArray</a:t>
                      </a:r>
                      <a:r>
                        <a:rPr lang="en-US" sz="1400" dirty="0">
                          <a:effectLst/>
                          <a:latin typeface="Consolas" panose="020B0609020204030204" pitchFamily="49" charset="0"/>
                        </a:rPr>
                        <a:t>));</a:t>
                      </a:r>
                    </a:p>
                    <a:p>
                      <a:pPr algn="l" fontAlgn="t"/>
                      <a:r>
                        <a:rPr lang="en-US" sz="1400" dirty="0" err="1">
                          <a:latin typeface="Consolas" panose="020B0609020204030204" pitchFamily="49" charset="0"/>
                        </a:rPr>
                        <a:t>System.out.println</a:t>
                      </a:r>
                      <a:r>
                        <a:rPr lang="en-US" sz="1400" dirty="0">
                          <a:latin typeface="Consolas" panose="020B0609020204030204" pitchFamily="49" charset="0"/>
                        </a:rPr>
                        <a:t>(</a:t>
                      </a:r>
                      <a:r>
                        <a:rPr lang="en-US" sz="1400" b="1" kern="1200" dirty="0">
                          <a:solidFill>
                            <a:schemeClr val="tx1"/>
                          </a:solidFill>
                          <a:effectLst/>
                          <a:latin typeface="Consolas" panose="020B0609020204030204" pitchFamily="49" charset="0"/>
                          <a:ea typeface="+mn-ea"/>
                          <a:cs typeface="+mn-cs"/>
                        </a:rPr>
                        <a:t>"</a:t>
                      </a:r>
                      <a:r>
                        <a:rPr lang="en-US" sz="1400" b="1" kern="1200" dirty="0" err="1">
                          <a:solidFill>
                            <a:schemeClr val="tx1"/>
                          </a:solidFill>
                          <a:effectLst/>
                          <a:latin typeface="Consolas" panose="020B0609020204030204" pitchFamily="49" charset="0"/>
                          <a:ea typeface="+mn-ea"/>
                          <a:cs typeface="+mn-cs"/>
                        </a:rPr>
                        <a:t>listOfIntegers</a:t>
                      </a:r>
                      <a:r>
                        <a:rPr lang="en-US" sz="1400" b="1" kern="1200" dirty="0">
                          <a:solidFill>
                            <a:schemeClr val="tx1"/>
                          </a:solidFill>
                          <a:effectLst/>
                          <a:latin typeface="Consolas" panose="020B0609020204030204" pitchFamily="49" charset="0"/>
                          <a:ea typeface="+mn-ea"/>
                          <a:cs typeface="+mn-cs"/>
                        </a:rPr>
                        <a:t>:"</a:t>
                      </a:r>
                      <a:r>
                        <a:rPr lang="en-US" sz="1400" dirty="0">
                          <a:latin typeface="Consolas" panose="020B0609020204030204" pitchFamily="49" charset="0"/>
                        </a:rPr>
                        <a:t>);</a:t>
                      </a:r>
                    </a:p>
                    <a:p>
                      <a:pPr algn="l" fontAlgn="t"/>
                      <a:r>
                        <a:rPr lang="en-US" sz="1400" dirty="0" err="1">
                          <a:latin typeface="Consolas" panose="020B0609020204030204" pitchFamily="49" charset="0"/>
                        </a:rPr>
                        <a:t>listOfIntegers.stream</a:t>
                      </a:r>
                      <a:r>
                        <a:rPr lang="en-US" sz="1400" dirty="0">
                          <a:latin typeface="Consolas" panose="020B0609020204030204" pitchFamily="49" charset="0"/>
                        </a:rPr>
                        <a:t>() </a:t>
                      </a:r>
                    </a:p>
                    <a:p>
                      <a:pPr algn="l" fontAlgn="t"/>
                      <a:r>
                        <a:rPr lang="en-US" sz="1400" dirty="0">
                          <a:latin typeface="Consolas" panose="020B0609020204030204" pitchFamily="49" charset="0"/>
                        </a:rPr>
                        <a:t>              .</a:t>
                      </a:r>
                      <a:r>
                        <a:rPr lang="en-US" sz="1400" dirty="0" err="1">
                          <a:latin typeface="Consolas" panose="020B0609020204030204" pitchFamily="49" charset="0"/>
                        </a:rPr>
                        <a:t>forEach</a:t>
                      </a:r>
                      <a:r>
                        <a:rPr lang="en-US" sz="1400" dirty="0">
                          <a:latin typeface="Consolas" panose="020B0609020204030204" pitchFamily="49" charset="0"/>
                        </a:rPr>
                        <a:t>(e -&gt; </a:t>
                      </a:r>
                      <a:r>
                        <a:rPr lang="en-US" sz="1400" dirty="0" err="1">
                          <a:latin typeface="Consolas" panose="020B0609020204030204" pitchFamily="49" charset="0"/>
                        </a:rPr>
                        <a:t>System.out.print</a:t>
                      </a:r>
                      <a:r>
                        <a:rPr lang="en-US" sz="1400" dirty="0">
                          <a:latin typeface="Consolas" panose="020B0609020204030204" pitchFamily="49" charset="0"/>
                        </a:rPr>
                        <a:t>(e + </a:t>
                      </a:r>
                      <a:r>
                        <a:rPr lang="en-US" sz="1400" b="1" kern="1200" dirty="0">
                          <a:solidFill>
                            <a:schemeClr val="tx1"/>
                          </a:solidFill>
                          <a:effectLst/>
                          <a:latin typeface="Consolas" panose="020B0609020204030204" pitchFamily="49" charset="0"/>
                          <a:ea typeface="+mn-ea"/>
                          <a:cs typeface="+mn-cs"/>
                        </a:rPr>
                        <a:t>" "</a:t>
                      </a:r>
                      <a:r>
                        <a:rPr lang="en-US" sz="1400" dirty="0">
                          <a:latin typeface="Consolas" panose="020B0609020204030204" pitchFamily="49" charset="0"/>
                        </a:rPr>
                        <a:t>)); </a:t>
                      </a:r>
                    </a:p>
                    <a:p>
                      <a:pPr algn="l" fontAlgn="t"/>
                      <a:r>
                        <a:rPr lang="en-US" sz="1400" dirty="0" err="1">
                          <a:latin typeface="Consolas" panose="020B0609020204030204" pitchFamily="49" charset="0"/>
                        </a:rPr>
                        <a:t>System.out.println</a:t>
                      </a:r>
                      <a:r>
                        <a:rPr lang="en-US" sz="1400" dirty="0">
                          <a:latin typeface="Consolas" panose="020B0609020204030204" pitchFamily="49" charset="0"/>
                        </a:rPr>
                        <a:t>(</a:t>
                      </a:r>
                      <a:r>
                        <a:rPr lang="en-US" sz="1400" b="1" kern="1200" dirty="0">
                          <a:solidFill>
                            <a:schemeClr val="tx1"/>
                          </a:solidFill>
                          <a:effectLst/>
                          <a:latin typeface="Consolas" panose="020B0609020204030204" pitchFamily="49" charset="0"/>
                          <a:ea typeface="+mn-ea"/>
                          <a:cs typeface="+mn-cs"/>
                        </a:rPr>
                        <a:t>""</a:t>
                      </a:r>
                      <a:r>
                        <a:rPr lang="en-US" sz="1400" dirty="0">
                          <a:latin typeface="Consolas" panose="020B0609020204030204" pitchFamily="49" charset="0"/>
                        </a:rPr>
                        <a:t>);</a:t>
                      </a:r>
                      <a:endParaRPr lang="en-US" sz="1400" dirty="0">
                        <a:effectLst/>
                        <a:latin typeface="Consolas" panose="020B0609020204030204" pitchFamily="49" charset="0"/>
                      </a:endParaRPr>
                    </a:p>
                  </a:txBody>
                  <a:tcPr marL="71408" marR="71408" marT="71408" marB="71408">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721686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Ordering: Serial vs Parallel Stream</a:t>
            </a:r>
          </a:p>
        </p:txBody>
      </p:sp>
      <p:sp>
        <p:nvSpPr>
          <p:cNvPr id="5" name="Content Placeholder 4"/>
          <p:cNvSpPr>
            <a:spLocks noGrp="1"/>
          </p:cNvSpPr>
          <p:nvPr>
            <p:ph idx="4294967295"/>
          </p:nvPr>
        </p:nvSpPr>
        <p:spPr>
          <a:xfrm>
            <a:off x="323528" y="914040"/>
            <a:ext cx="7886700" cy="446087"/>
          </a:xfrm>
        </p:spPr>
        <p:txBody>
          <a:bodyPr>
            <a:normAutofit/>
          </a:bodyPr>
          <a:lstStyle/>
          <a:p>
            <a:r>
              <a:rPr lang="en-US" sz="1800" dirty="0"/>
              <a:t>Serial Stream: [multiple executions return same results]</a:t>
            </a:r>
          </a:p>
        </p:txBody>
      </p:sp>
      <p:sp>
        <p:nvSpPr>
          <p:cNvPr id="8" name="Slide Number Placeholder 7"/>
          <p:cNvSpPr>
            <a:spLocks noGrp="1"/>
          </p:cNvSpPr>
          <p:nvPr>
            <p:ph type="sldNum" sz="quarter" idx="12"/>
          </p:nvPr>
        </p:nvSpPr>
        <p:spPr/>
        <p:txBody>
          <a:bodyPr/>
          <a:lstStyle/>
          <a:p>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4068266072"/>
              </p:ext>
            </p:extLst>
          </p:nvPr>
        </p:nvGraphicFramePr>
        <p:xfrm>
          <a:off x="395536" y="1491630"/>
          <a:ext cx="7893058" cy="1209616"/>
        </p:xfrm>
        <a:graphic>
          <a:graphicData uri="http://schemas.openxmlformats.org/drawingml/2006/table">
            <a:tbl>
              <a:tblPr/>
              <a:tblGrid>
                <a:gridCol w="168216">
                  <a:extLst>
                    <a:ext uri="{9D8B030D-6E8A-4147-A177-3AD203B41FA5}">
                      <a16:colId xmlns:a16="http://schemas.microsoft.com/office/drawing/2014/main" val="20000"/>
                    </a:ext>
                  </a:extLst>
                </a:gridCol>
                <a:gridCol w="7724842">
                  <a:extLst>
                    <a:ext uri="{9D8B030D-6E8A-4147-A177-3AD203B41FA5}">
                      <a16:colId xmlns:a16="http://schemas.microsoft.com/office/drawing/2014/main" val="20001"/>
                    </a:ext>
                  </a:extLst>
                </a:gridCol>
              </a:tblGrid>
              <a:tr h="1171517">
                <a:tc>
                  <a:txBody>
                    <a:bodyPr/>
                    <a:lstStyle/>
                    <a:p>
                      <a:pPr algn="r" fontAlgn="t"/>
                      <a:r>
                        <a:rPr lang="en-US" sz="1400" dirty="0">
                          <a:effectLst/>
                          <a:latin typeface="Consolas" panose="020B0609020204030204" pitchFamily="49" charset="0"/>
                        </a:rPr>
                        <a:t>1 2 3 4 5 </a:t>
                      </a:r>
                    </a:p>
                  </a:txBody>
                  <a:tcPr marL="71408" marR="71408" marT="71408" marB="71408">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tc>
                  <a:txBody>
                    <a:bodyPr/>
                    <a:lstStyle/>
                    <a:p>
                      <a:pPr algn="l" fontAlgn="t"/>
                      <a:r>
                        <a:rPr lang="en-US" sz="1400" dirty="0" err="1">
                          <a:effectLst/>
                          <a:latin typeface="Consolas" panose="020B0609020204030204" pitchFamily="49" charset="0"/>
                        </a:rPr>
                        <a:t>System.out.println</a:t>
                      </a:r>
                      <a:r>
                        <a:rPr lang="en-US" sz="1400" dirty="0">
                          <a:effectLst/>
                          <a:latin typeface="Consolas" panose="020B0609020204030204" pitchFamily="49" charset="0"/>
                        </a:rPr>
                        <a:t>(</a:t>
                      </a:r>
                      <a:r>
                        <a:rPr lang="en-US" sz="1400" b="1" dirty="0">
                          <a:solidFill>
                            <a:srgbClr val="CC9933"/>
                          </a:solidFill>
                          <a:effectLst/>
                          <a:latin typeface="Consolas" panose="020B0609020204030204" pitchFamily="49" charset="0"/>
                        </a:rPr>
                        <a:t>“Serial stream"</a:t>
                      </a:r>
                      <a:r>
                        <a:rPr lang="en-US" sz="1400" dirty="0">
                          <a:effectLst/>
                          <a:latin typeface="Consolas" panose="020B0609020204030204" pitchFamily="49" charset="0"/>
                        </a:rPr>
                        <a:t>); </a:t>
                      </a:r>
                    </a:p>
                    <a:p>
                      <a:pPr algn="l" fontAlgn="t"/>
                      <a:r>
                        <a:rPr lang="en-US" sz="1400" dirty="0" err="1">
                          <a:effectLst/>
                          <a:latin typeface="Consolas" panose="020B0609020204030204" pitchFamily="49" charset="0"/>
                        </a:rPr>
                        <a:t>listOfIntegers.stream</a:t>
                      </a:r>
                      <a:r>
                        <a:rPr lang="en-US" sz="1400" dirty="0">
                          <a:effectLst/>
                          <a:latin typeface="Consolas" panose="020B0609020204030204" pitchFamily="49" charset="0"/>
                        </a:rPr>
                        <a:t>() </a:t>
                      </a:r>
                    </a:p>
                    <a:p>
                      <a:pPr algn="l" fontAlgn="t"/>
                      <a:r>
                        <a:rPr lang="en-US" sz="1400" dirty="0">
                          <a:effectLst/>
                          <a:latin typeface="Consolas" panose="020B0609020204030204" pitchFamily="49" charset="0"/>
                        </a:rPr>
                        <a:t>              .</a:t>
                      </a:r>
                      <a:r>
                        <a:rPr lang="en-US" sz="1400" dirty="0" err="1">
                          <a:effectLst/>
                          <a:latin typeface="Consolas" panose="020B0609020204030204" pitchFamily="49" charset="0"/>
                        </a:rPr>
                        <a:t>forEach</a:t>
                      </a:r>
                      <a:r>
                        <a:rPr lang="en-US" sz="1400" dirty="0">
                          <a:effectLst/>
                          <a:latin typeface="Consolas" panose="020B0609020204030204" pitchFamily="49" charset="0"/>
                        </a:rPr>
                        <a:t>(e -&gt; </a:t>
                      </a:r>
                      <a:r>
                        <a:rPr lang="en-US" sz="1400" dirty="0" err="1">
                          <a:effectLst/>
                          <a:latin typeface="Consolas" panose="020B0609020204030204" pitchFamily="49" charset="0"/>
                        </a:rPr>
                        <a:t>System.out.print</a:t>
                      </a:r>
                      <a:r>
                        <a:rPr lang="en-US" sz="1400" dirty="0">
                          <a:effectLst/>
                          <a:latin typeface="Consolas" panose="020B0609020204030204" pitchFamily="49" charset="0"/>
                        </a:rPr>
                        <a:t>(e + </a:t>
                      </a:r>
                      <a:r>
                        <a:rPr lang="en-US" sz="1400" b="1" dirty="0">
                          <a:solidFill>
                            <a:srgbClr val="CC9933"/>
                          </a:solidFill>
                          <a:effectLst/>
                          <a:latin typeface="Consolas" panose="020B0609020204030204" pitchFamily="49" charset="0"/>
                        </a:rPr>
                        <a:t>" "</a:t>
                      </a:r>
                      <a:r>
                        <a:rPr lang="en-US" sz="1400" dirty="0">
                          <a:effectLst/>
                          <a:latin typeface="Consolas" panose="020B0609020204030204" pitchFamily="49" charset="0"/>
                        </a:rPr>
                        <a:t>)); </a:t>
                      </a:r>
                    </a:p>
                    <a:p>
                      <a:pPr algn="l" fontAlgn="t"/>
                      <a:r>
                        <a:rPr lang="en-US" sz="1400" dirty="0" err="1">
                          <a:effectLst/>
                          <a:latin typeface="Consolas" panose="020B0609020204030204" pitchFamily="49" charset="0"/>
                        </a:rPr>
                        <a:t>System.out.println</a:t>
                      </a:r>
                      <a:r>
                        <a:rPr lang="en-US" sz="1400" dirty="0">
                          <a:effectLst/>
                          <a:latin typeface="Consolas" panose="020B0609020204030204" pitchFamily="49" charset="0"/>
                        </a:rPr>
                        <a:t>(</a:t>
                      </a:r>
                      <a:r>
                        <a:rPr lang="en-US" sz="1400" b="1" dirty="0">
                          <a:solidFill>
                            <a:srgbClr val="CC9933"/>
                          </a:solidFill>
                          <a:effectLst/>
                          <a:latin typeface="Consolas" panose="020B0609020204030204" pitchFamily="49" charset="0"/>
                        </a:rPr>
                        <a:t>""</a:t>
                      </a:r>
                      <a:r>
                        <a:rPr lang="en-US" sz="1400" dirty="0">
                          <a:effectLst/>
                          <a:latin typeface="Consolas" panose="020B0609020204030204" pitchFamily="49" charset="0"/>
                        </a:rPr>
                        <a:t>);</a:t>
                      </a:r>
                    </a:p>
                  </a:txBody>
                  <a:tcPr marL="71408" marR="71408" marT="71408" marB="71408">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0"/>
                  </a:ext>
                </a:extLst>
              </a:tr>
            </a:tbl>
          </a:graphicData>
        </a:graphic>
      </p:graphicFrame>
      <p:sp>
        <p:nvSpPr>
          <p:cNvPr id="6" name="Content Placeholder 4"/>
          <p:cNvSpPr txBox="1">
            <a:spLocks/>
          </p:cNvSpPr>
          <p:nvPr/>
        </p:nvSpPr>
        <p:spPr>
          <a:xfrm>
            <a:off x="343255" y="3003798"/>
            <a:ext cx="7886700" cy="4464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Parallel Stream: [multiple executions return different results]</a:t>
            </a:r>
          </a:p>
        </p:txBody>
      </p:sp>
      <p:graphicFrame>
        <p:nvGraphicFramePr>
          <p:cNvPr id="7" name="Table 6"/>
          <p:cNvGraphicFramePr>
            <a:graphicFrameLocks noGrp="1"/>
          </p:cNvGraphicFramePr>
          <p:nvPr>
            <p:extLst/>
          </p:nvPr>
        </p:nvGraphicFramePr>
        <p:xfrm>
          <a:off x="629563" y="3534832"/>
          <a:ext cx="7893058" cy="1209616"/>
        </p:xfrm>
        <a:graphic>
          <a:graphicData uri="http://schemas.openxmlformats.org/drawingml/2006/table">
            <a:tbl>
              <a:tblPr/>
              <a:tblGrid>
                <a:gridCol w="168216">
                  <a:extLst>
                    <a:ext uri="{9D8B030D-6E8A-4147-A177-3AD203B41FA5}">
                      <a16:colId xmlns:a16="http://schemas.microsoft.com/office/drawing/2014/main" val="20000"/>
                    </a:ext>
                  </a:extLst>
                </a:gridCol>
                <a:gridCol w="7724842">
                  <a:extLst>
                    <a:ext uri="{9D8B030D-6E8A-4147-A177-3AD203B41FA5}">
                      <a16:colId xmlns:a16="http://schemas.microsoft.com/office/drawing/2014/main" val="20001"/>
                    </a:ext>
                  </a:extLst>
                </a:gridCol>
              </a:tblGrid>
              <a:tr h="1171517">
                <a:tc>
                  <a:txBody>
                    <a:bodyPr/>
                    <a:lstStyle/>
                    <a:p>
                      <a:pPr algn="r" fontAlgn="t"/>
                      <a:r>
                        <a:rPr lang="en-US" sz="1400" dirty="0">
                          <a:effectLst/>
                          <a:latin typeface="Consolas" panose="020B0609020204030204" pitchFamily="49" charset="0"/>
                        </a:rPr>
                        <a:t>1 2 3 4 5 </a:t>
                      </a:r>
                    </a:p>
                  </a:txBody>
                  <a:tcPr marL="71408" marR="71408" marT="71408" marB="71408">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tc>
                  <a:txBody>
                    <a:bodyPr/>
                    <a:lstStyle/>
                    <a:p>
                      <a:pPr algn="l" fontAlgn="t"/>
                      <a:r>
                        <a:rPr lang="en-US" sz="1400" dirty="0" err="1">
                          <a:effectLst/>
                          <a:latin typeface="Consolas" panose="020B0609020204030204" pitchFamily="49" charset="0"/>
                        </a:rPr>
                        <a:t>System.out.println</a:t>
                      </a:r>
                      <a:r>
                        <a:rPr lang="en-US" sz="1400" dirty="0">
                          <a:effectLst/>
                          <a:latin typeface="Consolas" panose="020B0609020204030204" pitchFamily="49" charset="0"/>
                        </a:rPr>
                        <a:t>(</a:t>
                      </a:r>
                      <a:r>
                        <a:rPr lang="en-US" sz="1400" b="1" dirty="0">
                          <a:solidFill>
                            <a:srgbClr val="CC9933"/>
                          </a:solidFill>
                          <a:effectLst/>
                          <a:latin typeface="Consolas" panose="020B0609020204030204" pitchFamily="49" charset="0"/>
                        </a:rPr>
                        <a:t>“Parallel</a:t>
                      </a:r>
                      <a:r>
                        <a:rPr lang="en-US" sz="1400" b="1" baseline="0" dirty="0">
                          <a:solidFill>
                            <a:srgbClr val="CC9933"/>
                          </a:solidFill>
                          <a:effectLst/>
                          <a:latin typeface="Consolas" panose="020B0609020204030204" pitchFamily="49" charset="0"/>
                        </a:rPr>
                        <a:t> </a:t>
                      </a:r>
                      <a:r>
                        <a:rPr lang="en-US" sz="1400" b="1" dirty="0">
                          <a:solidFill>
                            <a:srgbClr val="CC9933"/>
                          </a:solidFill>
                          <a:effectLst/>
                          <a:latin typeface="Consolas" panose="020B0609020204030204" pitchFamily="49" charset="0"/>
                        </a:rPr>
                        <a:t>stream"</a:t>
                      </a:r>
                      <a:r>
                        <a:rPr lang="en-US" sz="1400" dirty="0">
                          <a:effectLst/>
                          <a:latin typeface="Consolas" panose="020B0609020204030204" pitchFamily="49" charset="0"/>
                        </a:rPr>
                        <a:t>); </a:t>
                      </a:r>
                    </a:p>
                    <a:p>
                      <a:pPr algn="l" fontAlgn="t"/>
                      <a:r>
                        <a:rPr lang="en-US" sz="1400" dirty="0" err="1">
                          <a:effectLst/>
                          <a:latin typeface="Consolas" panose="020B0609020204030204" pitchFamily="49" charset="0"/>
                        </a:rPr>
                        <a:t>listOfIntegers.parallelStream</a:t>
                      </a:r>
                      <a:r>
                        <a:rPr lang="en-US" sz="1400" dirty="0">
                          <a:effectLst/>
                          <a:latin typeface="Consolas" panose="020B0609020204030204" pitchFamily="49" charset="0"/>
                        </a:rPr>
                        <a:t>() </a:t>
                      </a:r>
                    </a:p>
                    <a:p>
                      <a:pPr algn="l" fontAlgn="t"/>
                      <a:r>
                        <a:rPr lang="en-US" sz="1400" dirty="0">
                          <a:effectLst/>
                          <a:latin typeface="Consolas" panose="020B0609020204030204" pitchFamily="49" charset="0"/>
                        </a:rPr>
                        <a:t>              .</a:t>
                      </a:r>
                      <a:r>
                        <a:rPr lang="en-US" sz="1400" dirty="0" err="1">
                          <a:effectLst/>
                          <a:latin typeface="Consolas" panose="020B0609020204030204" pitchFamily="49" charset="0"/>
                        </a:rPr>
                        <a:t>forEach</a:t>
                      </a:r>
                      <a:r>
                        <a:rPr lang="en-US" sz="1400" dirty="0">
                          <a:effectLst/>
                          <a:latin typeface="Consolas" panose="020B0609020204030204" pitchFamily="49" charset="0"/>
                        </a:rPr>
                        <a:t>(e -&gt; </a:t>
                      </a:r>
                      <a:r>
                        <a:rPr lang="en-US" sz="1400" dirty="0" err="1">
                          <a:effectLst/>
                          <a:latin typeface="Consolas" panose="020B0609020204030204" pitchFamily="49" charset="0"/>
                        </a:rPr>
                        <a:t>System.out.print</a:t>
                      </a:r>
                      <a:r>
                        <a:rPr lang="en-US" sz="1400" dirty="0">
                          <a:effectLst/>
                          <a:latin typeface="Consolas" panose="020B0609020204030204" pitchFamily="49" charset="0"/>
                        </a:rPr>
                        <a:t>(e + </a:t>
                      </a:r>
                      <a:r>
                        <a:rPr lang="en-US" sz="1400" b="1" dirty="0">
                          <a:solidFill>
                            <a:srgbClr val="CC9933"/>
                          </a:solidFill>
                          <a:effectLst/>
                          <a:latin typeface="Consolas" panose="020B0609020204030204" pitchFamily="49" charset="0"/>
                        </a:rPr>
                        <a:t>" "</a:t>
                      </a:r>
                      <a:r>
                        <a:rPr lang="en-US" sz="1400" dirty="0">
                          <a:effectLst/>
                          <a:latin typeface="Consolas" panose="020B0609020204030204" pitchFamily="49" charset="0"/>
                        </a:rPr>
                        <a:t>)); </a:t>
                      </a:r>
                    </a:p>
                    <a:p>
                      <a:pPr algn="l" fontAlgn="t"/>
                      <a:r>
                        <a:rPr lang="en-US" sz="1400" dirty="0" err="1">
                          <a:effectLst/>
                          <a:latin typeface="Consolas" panose="020B0609020204030204" pitchFamily="49" charset="0"/>
                        </a:rPr>
                        <a:t>System.out.println</a:t>
                      </a:r>
                      <a:r>
                        <a:rPr lang="en-US" sz="1400" dirty="0">
                          <a:effectLst/>
                          <a:latin typeface="Consolas" panose="020B0609020204030204" pitchFamily="49" charset="0"/>
                        </a:rPr>
                        <a:t>(</a:t>
                      </a:r>
                      <a:r>
                        <a:rPr lang="en-US" sz="1400" b="1" dirty="0">
                          <a:solidFill>
                            <a:srgbClr val="CC9933"/>
                          </a:solidFill>
                          <a:effectLst/>
                          <a:latin typeface="Consolas" panose="020B0609020204030204" pitchFamily="49" charset="0"/>
                        </a:rPr>
                        <a:t>""</a:t>
                      </a:r>
                      <a:r>
                        <a:rPr lang="en-US" sz="1400" dirty="0">
                          <a:effectLst/>
                          <a:latin typeface="Consolas" panose="020B0609020204030204" pitchFamily="49" charset="0"/>
                        </a:rPr>
                        <a:t>);</a:t>
                      </a:r>
                    </a:p>
                  </a:txBody>
                  <a:tcPr marL="71408" marR="71408" marT="71408" marB="71408">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164390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Ordering: Stream </a:t>
            </a:r>
            <a:r>
              <a:rPr lang="en-US" b="1" dirty="0"/>
              <a:t>source</a:t>
            </a:r>
            <a:r>
              <a:rPr lang="en-US" dirty="0"/>
              <a:t> order</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3072616994"/>
              </p:ext>
            </p:extLst>
          </p:nvPr>
        </p:nvGraphicFramePr>
        <p:xfrm>
          <a:off x="683568" y="1923678"/>
          <a:ext cx="7893058" cy="1849696"/>
        </p:xfrm>
        <a:graphic>
          <a:graphicData uri="http://schemas.openxmlformats.org/drawingml/2006/table">
            <a:tbl>
              <a:tblPr/>
              <a:tblGrid>
                <a:gridCol w="168216">
                  <a:extLst>
                    <a:ext uri="{9D8B030D-6E8A-4147-A177-3AD203B41FA5}">
                      <a16:colId xmlns:a16="http://schemas.microsoft.com/office/drawing/2014/main" val="20000"/>
                    </a:ext>
                  </a:extLst>
                </a:gridCol>
                <a:gridCol w="7724842">
                  <a:extLst>
                    <a:ext uri="{9D8B030D-6E8A-4147-A177-3AD203B41FA5}">
                      <a16:colId xmlns:a16="http://schemas.microsoft.com/office/drawing/2014/main" val="20001"/>
                    </a:ext>
                  </a:extLst>
                </a:gridCol>
              </a:tblGrid>
              <a:tr h="1788737">
                <a:tc>
                  <a:txBody>
                    <a:bodyPr/>
                    <a:lstStyle/>
                    <a:p>
                      <a:pPr algn="r" fontAlgn="t"/>
                      <a:r>
                        <a:rPr lang="en-US" sz="1400" dirty="0">
                          <a:effectLst/>
                          <a:latin typeface="Consolas" panose="020B0609020204030204" pitchFamily="49" charset="0"/>
                        </a:rPr>
                        <a:t>1 2 3 4 5 6 7 8 </a:t>
                      </a:r>
                    </a:p>
                  </a:txBody>
                  <a:tcPr marL="71408" marR="71408" marT="71408" marB="71408">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tc>
                  <a:txBody>
                    <a:bodyPr/>
                    <a:lstStyle/>
                    <a:p>
                      <a:pPr algn="l" fontAlgn="t"/>
                      <a:r>
                        <a:rPr lang="en-US" sz="1400" dirty="0" err="1">
                          <a:effectLst/>
                          <a:latin typeface="Consolas" panose="020B0609020204030204" pitchFamily="49" charset="0"/>
                        </a:rPr>
                        <a:t>System.out.println</a:t>
                      </a:r>
                      <a:r>
                        <a:rPr lang="en-US" sz="1400" dirty="0">
                          <a:effectLst/>
                          <a:latin typeface="Consolas" panose="020B0609020204030204" pitchFamily="49" charset="0"/>
                        </a:rPr>
                        <a:t>(</a:t>
                      </a:r>
                      <a:r>
                        <a:rPr lang="en-US" sz="1400" b="1" dirty="0">
                          <a:solidFill>
                            <a:srgbClr val="CC9933"/>
                          </a:solidFill>
                          <a:effectLst/>
                          <a:latin typeface="Consolas" panose="020B0609020204030204" pitchFamily="49" charset="0"/>
                        </a:rPr>
                        <a:t>"</a:t>
                      </a:r>
                      <a:r>
                        <a:rPr lang="en-US" sz="1400" b="1" dirty="0" err="1">
                          <a:solidFill>
                            <a:srgbClr val="CC9933"/>
                          </a:solidFill>
                          <a:effectLst/>
                          <a:latin typeface="Consolas" panose="020B0609020204030204" pitchFamily="49" charset="0"/>
                        </a:rPr>
                        <a:t>listOfIntegers</a:t>
                      </a:r>
                      <a:r>
                        <a:rPr lang="en-US" sz="1400" b="1" dirty="0">
                          <a:solidFill>
                            <a:srgbClr val="CC9933"/>
                          </a:solidFill>
                          <a:effectLst/>
                          <a:latin typeface="Consolas" panose="020B0609020204030204" pitchFamily="49" charset="0"/>
                        </a:rPr>
                        <a:t> sorted in reverse order:"</a:t>
                      </a:r>
                      <a:r>
                        <a:rPr lang="en-US" sz="1400" dirty="0">
                          <a:effectLst/>
                          <a:latin typeface="Consolas" panose="020B0609020204030204" pitchFamily="49" charset="0"/>
                        </a:rPr>
                        <a:t>); </a:t>
                      </a:r>
                    </a:p>
                    <a:p>
                      <a:pPr algn="l" fontAlgn="t"/>
                      <a:r>
                        <a:rPr lang="en-US" sz="1400" dirty="0">
                          <a:effectLst/>
                          <a:latin typeface="Consolas" panose="020B0609020204030204" pitchFamily="49" charset="0"/>
                        </a:rPr>
                        <a:t>Comparator&lt;Integer&gt; normal = Integer::compare; </a:t>
                      </a:r>
                    </a:p>
                    <a:p>
                      <a:pPr algn="l" fontAlgn="t"/>
                      <a:r>
                        <a:rPr lang="en-US" sz="1400" dirty="0">
                          <a:effectLst/>
                          <a:latin typeface="Consolas" panose="020B0609020204030204" pitchFamily="49" charset="0"/>
                        </a:rPr>
                        <a:t>Comparator&lt;Integer&gt; reversed = </a:t>
                      </a:r>
                      <a:r>
                        <a:rPr lang="en-US" sz="1400" dirty="0" err="1">
                          <a:effectLst/>
                          <a:latin typeface="Consolas" panose="020B0609020204030204" pitchFamily="49" charset="0"/>
                        </a:rPr>
                        <a:t>normal.reversed</a:t>
                      </a:r>
                      <a:r>
                        <a:rPr lang="en-US" sz="1400" dirty="0">
                          <a:effectLst/>
                          <a:latin typeface="Consolas" panose="020B0609020204030204" pitchFamily="49" charset="0"/>
                        </a:rPr>
                        <a:t>(); </a:t>
                      </a:r>
                    </a:p>
                    <a:p>
                      <a:pPr algn="l" fontAlgn="t"/>
                      <a:endParaRPr lang="en-US" sz="1400" dirty="0">
                        <a:effectLst/>
                        <a:latin typeface="Consolas" panose="020B0609020204030204" pitchFamily="49" charset="0"/>
                      </a:endParaRPr>
                    </a:p>
                    <a:p>
                      <a:pPr algn="l" fontAlgn="t"/>
                      <a:r>
                        <a:rPr lang="en-US" sz="1400" dirty="0" err="1">
                          <a:effectLst/>
                          <a:latin typeface="Consolas" panose="020B0609020204030204" pitchFamily="49" charset="0"/>
                        </a:rPr>
                        <a:t>Collections.sort</a:t>
                      </a:r>
                      <a:r>
                        <a:rPr lang="en-US" sz="1400" dirty="0">
                          <a:effectLst/>
                          <a:latin typeface="Consolas" panose="020B0609020204030204" pitchFamily="49" charset="0"/>
                        </a:rPr>
                        <a:t>(</a:t>
                      </a:r>
                      <a:r>
                        <a:rPr lang="en-US" sz="1400" dirty="0" err="1">
                          <a:effectLst/>
                          <a:latin typeface="Consolas" panose="020B0609020204030204" pitchFamily="49" charset="0"/>
                        </a:rPr>
                        <a:t>listOfIntegers</a:t>
                      </a:r>
                      <a:r>
                        <a:rPr lang="en-US" sz="1400" dirty="0">
                          <a:effectLst/>
                          <a:latin typeface="Consolas" panose="020B0609020204030204" pitchFamily="49" charset="0"/>
                        </a:rPr>
                        <a:t>, reversed); </a:t>
                      </a:r>
                    </a:p>
                    <a:p>
                      <a:pPr algn="l" fontAlgn="t"/>
                      <a:r>
                        <a:rPr lang="en-US" sz="1400" dirty="0" err="1">
                          <a:effectLst/>
                          <a:latin typeface="Consolas" panose="020B0609020204030204" pitchFamily="49" charset="0"/>
                        </a:rPr>
                        <a:t>listOfIntegers.stream</a:t>
                      </a:r>
                      <a:r>
                        <a:rPr lang="en-US" sz="1400" dirty="0">
                          <a:effectLst/>
                          <a:latin typeface="Consolas" panose="020B0609020204030204" pitchFamily="49" charset="0"/>
                        </a:rPr>
                        <a:t>() </a:t>
                      </a:r>
                    </a:p>
                    <a:p>
                      <a:pPr algn="l" fontAlgn="t"/>
                      <a:r>
                        <a:rPr lang="en-US" sz="1400" dirty="0">
                          <a:effectLst/>
                          <a:latin typeface="Consolas" panose="020B0609020204030204" pitchFamily="49" charset="0"/>
                        </a:rPr>
                        <a:t>              .</a:t>
                      </a:r>
                      <a:r>
                        <a:rPr lang="en-US" sz="1400" dirty="0" err="1">
                          <a:effectLst/>
                          <a:latin typeface="Consolas" panose="020B0609020204030204" pitchFamily="49" charset="0"/>
                        </a:rPr>
                        <a:t>forEach</a:t>
                      </a:r>
                      <a:r>
                        <a:rPr lang="en-US" sz="1400" dirty="0">
                          <a:effectLst/>
                          <a:latin typeface="Consolas" panose="020B0609020204030204" pitchFamily="49" charset="0"/>
                        </a:rPr>
                        <a:t>(e -&gt; </a:t>
                      </a:r>
                      <a:r>
                        <a:rPr lang="en-US" sz="1400" dirty="0" err="1">
                          <a:effectLst/>
                          <a:latin typeface="Consolas" panose="020B0609020204030204" pitchFamily="49" charset="0"/>
                        </a:rPr>
                        <a:t>System.out.print</a:t>
                      </a:r>
                      <a:r>
                        <a:rPr lang="en-US" sz="1400" dirty="0">
                          <a:effectLst/>
                          <a:latin typeface="Consolas" panose="020B0609020204030204" pitchFamily="49" charset="0"/>
                        </a:rPr>
                        <a:t>(e + </a:t>
                      </a:r>
                      <a:r>
                        <a:rPr lang="en-US" sz="1400" b="1" dirty="0">
                          <a:solidFill>
                            <a:srgbClr val="CC9933"/>
                          </a:solidFill>
                          <a:effectLst/>
                          <a:latin typeface="Consolas" panose="020B0609020204030204" pitchFamily="49" charset="0"/>
                        </a:rPr>
                        <a:t>" "</a:t>
                      </a:r>
                      <a:r>
                        <a:rPr lang="en-US" sz="1400" dirty="0">
                          <a:effectLst/>
                          <a:latin typeface="Consolas" panose="020B0609020204030204" pitchFamily="49" charset="0"/>
                        </a:rPr>
                        <a:t>)); </a:t>
                      </a:r>
                    </a:p>
                    <a:p>
                      <a:pPr algn="l" fontAlgn="t"/>
                      <a:r>
                        <a:rPr lang="en-US" sz="1400" dirty="0" err="1">
                          <a:effectLst/>
                          <a:latin typeface="Consolas" panose="020B0609020204030204" pitchFamily="49" charset="0"/>
                        </a:rPr>
                        <a:t>System.out.println</a:t>
                      </a:r>
                      <a:r>
                        <a:rPr lang="en-US" sz="1400" dirty="0">
                          <a:effectLst/>
                          <a:latin typeface="Consolas" panose="020B0609020204030204" pitchFamily="49" charset="0"/>
                        </a:rPr>
                        <a:t>(</a:t>
                      </a:r>
                      <a:r>
                        <a:rPr lang="en-US" sz="1400" b="1" dirty="0">
                          <a:solidFill>
                            <a:srgbClr val="CC9933"/>
                          </a:solidFill>
                          <a:effectLst/>
                          <a:latin typeface="Consolas" panose="020B0609020204030204" pitchFamily="49" charset="0"/>
                        </a:rPr>
                        <a:t>""</a:t>
                      </a:r>
                      <a:r>
                        <a:rPr lang="en-US" sz="1400" dirty="0">
                          <a:effectLst/>
                          <a:latin typeface="Consolas" panose="020B0609020204030204" pitchFamily="49" charset="0"/>
                        </a:rPr>
                        <a:t>);</a:t>
                      </a:r>
                    </a:p>
                  </a:txBody>
                  <a:tcPr marL="71408" marR="71408" marT="71408" marB="71408">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0"/>
                  </a:ext>
                </a:extLst>
              </a:tr>
            </a:tbl>
          </a:graphicData>
        </a:graphic>
      </p:graphicFrame>
      <p:sp>
        <p:nvSpPr>
          <p:cNvPr id="8" name="Slide Number Placeholder 7"/>
          <p:cNvSpPr>
            <a:spLocks noGrp="1"/>
          </p:cNvSpPr>
          <p:nvPr>
            <p:ph type="sldNum" sz="quarter" idx="12"/>
          </p:nvPr>
        </p:nvSpPr>
        <p:spPr/>
        <p:txBody>
          <a:bodyPr/>
          <a:lstStyle/>
          <a:p>
            <a:fld id="{FA3EE389-E41A-49AC-9975-3D3899FF737D}" type="slidenum">
              <a:rPr lang="en-US" smtClean="0"/>
              <a:t>149</a:t>
            </a:fld>
            <a:endParaRPr lang="en-US"/>
          </a:p>
        </p:txBody>
      </p:sp>
      <p:sp>
        <p:nvSpPr>
          <p:cNvPr id="7" name="TextBox 6"/>
          <p:cNvSpPr txBox="1"/>
          <p:nvPr/>
        </p:nvSpPr>
        <p:spPr>
          <a:xfrm>
            <a:off x="683568" y="1329612"/>
            <a:ext cx="8046894"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Source order is reversed, output result is different:</a:t>
            </a:r>
          </a:p>
        </p:txBody>
      </p:sp>
    </p:spTree>
    <p:extLst>
      <p:ext uri="{BB962C8B-B14F-4D97-AF65-F5344CB8AC3E}">
        <p14:creationId xmlns:p14="http://schemas.microsoft.com/office/powerpoint/2010/main" val="3388949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normAutofit fontScale="90000"/>
          </a:bodyPr>
          <a:lstStyle/>
          <a:p>
            <a:r>
              <a:rPr lang="en-US" altLang="en-US" sz="3600" dirty="0">
                <a:solidFill>
                  <a:schemeClr val="bg1"/>
                </a:solidFill>
              </a:rPr>
              <a:t>implementing Runnable</a:t>
            </a:r>
          </a:p>
        </p:txBody>
      </p:sp>
      <p:sp>
        <p:nvSpPr>
          <p:cNvPr id="78851" name="Rectangle 3"/>
          <p:cNvSpPr>
            <a:spLocks noChangeArrowheads="1"/>
          </p:cNvSpPr>
          <p:nvPr/>
        </p:nvSpPr>
        <p:spPr bwMode="auto">
          <a:xfrm>
            <a:off x="1676400" y="1428750"/>
            <a:ext cx="6343650" cy="28194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1350">
              <a:latin typeface="Times New Roman" pitchFamily="18" charset="0"/>
            </a:endParaRPr>
          </a:p>
        </p:txBody>
      </p:sp>
      <p:sp>
        <p:nvSpPr>
          <p:cNvPr id="17414" name="Text Box 4"/>
          <p:cNvSpPr txBox="1">
            <a:spLocks noChangeArrowheads="1"/>
          </p:cNvSpPr>
          <p:nvPr/>
        </p:nvSpPr>
        <p:spPr bwMode="auto">
          <a:xfrm>
            <a:off x="2057400" y="1581149"/>
            <a:ext cx="6162675"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0"/>
              </a:spcBef>
            </a:pPr>
            <a:r>
              <a:rPr lang="en-US" altLang="en-US" sz="1200" b="1" dirty="0">
                <a:solidFill>
                  <a:srgbClr val="7F0055"/>
                </a:solidFill>
                <a:latin typeface="Courier New" charset="0"/>
              </a:rPr>
              <a:t>public</a:t>
            </a:r>
            <a:r>
              <a:rPr lang="en-US" altLang="en-US" sz="1200" dirty="0">
                <a:solidFill>
                  <a:srgbClr val="000000"/>
                </a:solidFill>
                <a:latin typeface="Courier New" charset="0"/>
              </a:rPr>
              <a:t> </a:t>
            </a:r>
            <a:r>
              <a:rPr lang="en-US" altLang="en-US" sz="1200" b="1" dirty="0">
                <a:solidFill>
                  <a:srgbClr val="7F0055"/>
                </a:solidFill>
                <a:latin typeface="Courier New" charset="0"/>
              </a:rPr>
              <a:t>class</a:t>
            </a:r>
            <a:r>
              <a:rPr lang="en-US" altLang="en-US" sz="1200" dirty="0">
                <a:solidFill>
                  <a:srgbClr val="000000"/>
                </a:solidFill>
                <a:latin typeface="Courier New" charset="0"/>
              </a:rPr>
              <a:t> Thread2 </a:t>
            </a:r>
            <a:r>
              <a:rPr lang="en-US" altLang="en-US" sz="1200" b="1" dirty="0">
                <a:solidFill>
                  <a:srgbClr val="7F0055"/>
                </a:solidFill>
                <a:latin typeface="Courier New" charset="0"/>
              </a:rPr>
              <a:t>implements</a:t>
            </a:r>
            <a:r>
              <a:rPr lang="en-US" altLang="en-US" sz="1200" dirty="0">
                <a:solidFill>
                  <a:srgbClr val="000000"/>
                </a:solidFill>
                <a:latin typeface="Courier New" charset="0"/>
              </a:rPr>
              <a:t> Runnable {</a:t>
            </a:r>
            <a:endParaRPr lang="en-US" altLang="en-US" sz="1200" dirty="0">
              <a:latin typeface="Courier New" charset="0"/>
            </a:endParaRPr>
          </a:p>
          <a:p>
            <a:pPr eaLnBrk="1" hangingPunct="1">
              <a:spcBef>
                <a:spcPct val="0"/>
              </a:spcBef>
            </a:pPr>
            <a:endParaRPr lang="en-US" altLang="en-US" sz="1200" dirty="0">
              <a:latin typeface="Courier New" charset="0"/>
            </a:endParaRPr>
          </a:p>
          <a:p>
            <a:pPr eaLnBrk="1" hangingPunct="1">
              <a:spcBef>
                <a:spcPct val="0"/>
              </a:spcBef>
            </a:pPr>
            <a:r>
              <a:rPr lang="en-US" altLang="en-US" sz="1200" dirty="0">
                <a:solidFill>
                  <a:srgbClr val="646464"/>
                </a:solidFill>
                <a:latin typeface="Courier New" charset="0"/>
              </a:rPr>
              <a:t>	@Override</a:t>
            </a:r>
            <a:endParaRPr lang="en-US" altLang="en-US" sz="1200" dirty="0">
              <a:latin typeface="Courier New" charset="0"/>
            </a:endParaRPr>
          </a:p>
          <a:p>
            <a:pPr eaLnBrk="1" hangingPunct="1">
              <a:spcBef>
                <a:spcPct val="0"/>
              </a:spcBef>
            </a:pPr>
            <a:r>
              <a:rPr lang="en-US" altLang="en-US" sz="1200" b="1" dirty="0">
                <a:solidFill>
                  <a:srgbClr val="7F0055"/>
                </a:solidFill>
                <a:latin typeface="Courier New" charset="0"/>
              </a:rPr>
              <a:t>	public</a:t>
            </a:r>
            <a:r>
              <a:rPr lang="en-US" altLang="en-US" sz="1200" dirty="0">
                <a:solidFill>
                  <a:srgbClr val="000000"/>
                </a:solidFill>
                <a:latin typeface="Courier New" charset="0"/>
              </a:rPr>
              <a:t> </a:t>
            </a:r>
            <a:r>
              <a:rPr lang="en-US" altLang="en-US" sz="1200" b="1" dirty="0">
                <a:solidFill>
                  <a:srgbClr val="7F0055"/>
                </a:solidFill>
                <a:latin typeface="Courier New" charset="0"/>
              </a:rPr>
              <a:t>void</a:t>
            </a:r>
            <a:r>
              <a:rPr lang="en-US" altLang="en-US" sz="1200" dirty="0">
                <a:solidFill>
                  <a:srgbClr val="000000"/>
                </a:solidFill>
                <a:latin typeface="Courier New" charset="0"/>
              </a:rPr>
              <a:t> </a:t>
            </a:r>
            <a:r>
              <a:rPr lang="en-US" altLang="en-US" sz="1200" b="1" dirty="0">
                <a:solidFill>
                  <a:srgbClr val="000000"/>
                </a:solidFill>
                <a:latin typeface="Courier New" charset="0"/>
              </a:rPr>
              <a:t>run()</a:t>
            </a:r>
            <a:r>
              <a:rPr lang="en-US" altLang="en-US" sz="1200" dirty="0">
                <a:solidFill>
                  <a:srgbClr val="000000"/>
                </a:solidFill>
                <a:latin typeface="Courier New" charset="0"/>
              </a:rPr>
              <a:t> {</a:t>
            </a:r>
            <a:endParaRPr lang="en-US" altLang="en-US" sz="1200" dirty="0">
              <a:latin typeface="Courier New" charset="0"/>
            </a:endParaRPr>
          </a:p>
          <a:p>
            <a:pPr eaLnBrk="1" hangingPunct="1">
              <a:spcBef>
                <a:spcPct val="0"/>
              </a:spcBef>
            </a:pPr>
            <a:r>
              <a:rPr lang="en-US" altLang="en-US" sz="1200" dirty="0">
                <a:solidFill>
                  <a:srgbClr val="000000"/>
                </a:solidFill>
                <a:latin typeface="Courier New" charset="0"/>
              </a:rPr>
              <a:t>		</a:t>
            </a:r>
            <a:r>
              <a:rPr lang="en-US" altLang="en-US" sz="1200" dirty="0" err="1">
                <a:solidFill>
                  <a:srgbClr val="000000"/>
                </a:solidFill>
                <a:latin typeface="Courier New" charset="0"/>
              </a:rPr>
              <a:t>System.</a:t>
            </a:r>
            <a:r>
              <a:rPr lang="en-US" altLang="en-US" sz="1200" i="1" dirty="0" err="1">
                <a:solidFill>
                  <a:srgbClr val="0000C0"/>
                </a:solidFill>
                <a:latin typeface="Courier New" charset="0"/>
              </a:rPr>
              <a:t>out</a:t>
            </a:r>
            <a:r>
              <a:rPr lang="en-US" altLang="en-US" sz="1200" dirty="0" err="1">
                <a:solidFill>
                  <a:srgbClr val="000000"/>
                </a:solidFill>
                <a:latin typeface="Courier New" charset="0"/>
              </a:rPr>
              <a:t>.println</a:t>
            </a:r>
            <a:r>
              <a:rPr lang="en-US" altLang="en-US" sz="1200" dirty="0">
                <a:solidFill>
                  <a:srgbClr val="000000"/>
                </a:solidFill>
                <a:latin typeface="Courier New" charset="0"/>
              </a:rPr>
              <a:t>(</a:t>
            </a:r>
            <a:r>
              <a:rPr lang="en-US" altLang="en-US" sz="1200" dirty="0">
                <a:solidFill>
                  <a:srgbClr val="2A00FF"/>
                </a:solidFill>
                <a:latin typeface="Courier New" charset="0"/>
              </a:rPr>
              <a:t>"Thread2 </a:t>
            </a:r>
            <a:r>
              <a:rPr lang="en-US" altLang="en-US" sz="1200" dirty="0" err="1">
                <a:solidFill>
                  <a:srgbClr val="2A00FF"/>
                </a:solidFill>
                <a:latin typeface="Courier New" charset="0"/>
              </a:rPr>
              <a:t>ThreadId</a:t>
            </a:r>
            <a:r>
              <a:rPr lang="en-US" altLang="en-US" sz="1200" dirty="0">
                <a:solidFill>
                  <a:srgbClr val="2A00FF"/>
                </a:solidFill>
                <a:latin typeface="Courier New" charset="0"/>
              </a:rPr>
              <a:t>: "</a:t>
            </a:r>
            <a:r>
              <a:rPr lang="en-US" altLang="en-US" sz="1200" dirty="0">
                <a:solidFill>
                  <a:srgbClr val="000000"/>
                </a:solidFill>
                <a:latin typeface="Courier New" charset="0"/>
              </a:rPr>
              <a:t> + 				</a:t>
            </a:r>
            <a:r>
              <a:rPr lang="en-US" altLang="en-US" sz="1200" dirty="0" err="1">
                <a:solidFill>
                  <a:srgbClr val="000000"/>
                </a:solidFill>
                <a:latin typeface="Courier New" charset="0"/>
              </a:rPr>
              <a:t>Thread.</a:t>
            </a:r>
            <a:r>
              <a:rPr lang="en-US" altLang="en-US" sz="1200" i="1" dirty="0" err="1">
                <a:solidFill>
                  <a:srgbClr val="000000"/>
                </a:solidFill>
                <a:latin typeface="Courier New" charset="0"/>
              </a:rPr>
              <a:t>currentThread</a:t>
            </a:r>
            <a:r>
              <a:rPr lang="en-US" altLang="en-US" sz="1200" dirty="0">
                <a:solidFill>
                  <a:srgbClr val="000000"/>
                </a:solidFill>
                <a:latin typeface="Courier New" charset="0"/>
              </a:rPr>
              <a:t>().</a:t>
            </a:r>
            <a:r>
              <a:rPr lang="en-US" altLang="en-US" sz="1200" dirty="0" err="1">
                <a:solidFill>
                  <a:srgbClr val="000000"/>
                </a:solidFill>
                <a:latin typeface="Courier New" charset="0"/>
              </a:rPr>
              <a:t>getId</a:t>
            </a:r>
            <a:r>
              <a:rPr lang="en-US" altLang="en-US" sz="1200" dirty="0">
                <a:solidFill>
                  <a:srgbClr val="000000"/>
                </a:solidFill>
                <a:latin typeface="Courier New" charset="0"/>
              </a:rPr>
              <a:t>());</a:t>
            </a:r>
            <a:endParaRPr lang="en-US" altLang="en-US" sz="1200" dirty="0">
              <a:latin typeface="Courier New" charset="0"/>
            </a:endParaRPr>
          </a:p>
          <a:p>
            <a:pPr eaLnBrk="1" hangingPunct="1">
              <a:spcBef>
                <a:spcPct val="0"/>
              </a:spcBef>
            </a:pPr>
            <a:r>
              <a:rPr lang="en-US" altLang="en-US" sz="1200" dirty="0">
                <a:solidFill>
                  <a:srgbClr val="3F7F5F"/>
                </a:solidFill>
                <a:latin typeface="Courier New" charset="0"/>
              </a:rPr>
              <a:t>		// do our thing</a:t>
            </a:r>
            <a:endParaRPr lang="en-US" altLang="en-US" sz="1200" dirty="0">
              <a:latin typeface="Courier New" charset="0"/>
            </a:endParaRPr>
          </a:p>
          <a:p>
            <a:pPr eaLnBrk="1" hangingPunct="1">
              <a:spcBef>
                <a:spcPct val="0"/>
              </a:spcBef>
            </a:pPr>
            <a:r>
              <a:rPr lang="en-US" altLang="en-US" sz="1200" i="1" dirty="0">
                <a:solidFill>
                  <a:srgbClr val="000000"/>
                </a:solidFill>
                <a:latin typeface="Courier New" charset="0"/>
              </a:rPr>
              <a:t>		</a:t>
            </a:r>
            <a:r>
              <a:rPr lang="en-US" altLang="en-US" sz="1200" dirty="0" err="1">
                <a:solidFill>
                  <a:srgbClr val="000000"/>
                </a:solidFill>
                <a:latin typeface="Courier New" charset="0"/>
              </a:rPr>
              <a:t>PrintNumbers</a:t>
            </a:r>
            <a:r>
              <a:rPr lang="en-US" altLang="en-US" sz="1200" dirty="0" err="1"/>
              <a:t>.</a:t>
            </a:r>
            <a:r>
              <a:rPr lang="en-US" altLang="en-US" sz="1200" i="1" dirty="0" err="1">
                <a:solidFill>
                  <a:srgbClr val="000000"/>
                </a:solidFill>
                <a:latin typeface="Courier New" charset="0"/>
              </a:rPr>
              <a:t>printNumbers</a:t>
            </a:r>
            <a:r>
              <a:rPr lang="en-US" altLang="en-US" sz="1200" dirty="0">
                <a:solidFill>
                  <a:srgbClr val="000000"/>
                </a:solidFill>
                <a:latin typeface="Courier New" charset="0"/>
              </a:rPr>
              <a:t>();</a:t>
            </a:r>
            <a:endParaRPr lang="en-US" altLang="en-US" sz="1200" dirty="0">
              <a:latin typeface="Courier New" charset="0"/>
            </a:endParaRPr>
          </a:p>
          <a:p>
            <a:pPr eaLnBrk="1" hangingPunct="1">
              <a:spcBef>
                <a:spcPct val="0"/>
              </a:spcBef>
            </a:pPr>
            <a:r>
              <a:rPr lang="en-US" altLang="en-US" sz="1200" dirty="0">
                <a:solidFill>
                  <a:srgbClr val="000000"/>
                </a:solidFill>
                <a:latin typeface="Courier New" charset="0"/>
              </a:rPr>
              <a:t>	}</a:t>
            </a:r>
          </a:p>
          <a:p>
            <a:pPr eaLnBrk="1" hangingPunct="1">
              <a:spcBef>
                <a:spcPct val="0"/>
              </a:spcBef>
            </a:pPr>
            <a:r>
              <a:rPr lang="en-US" altLang="en-US" sz="1200" dirty="0">
                <a:solidFill>
                  <a:srgbClr val="000000"/>
                </a:solidFill>
                <a:latin typeface="Courier New" charset="0"/>
              </a:rPr>
              <a:t>}</a:t>
            </a:r>
            <a:endParaRPr lang="en-US" altLang="en-US" sz="1200" dirty="0">
              <a:latin typeface="Courier New" charset="0"/>
            </a:endParaRPr>
          </a:p>
        </p:txBody>
      </p:sp>
    </p:spTree>
    <p:extLst>
      <p:ext uri="{BB962C8B-B14F-4D97-AF65-F5344CB8AC3E}">
        <p14:creationId xmlns:p14="http://schemas.microsoft.com/office/powerpoint/2010/main" val="15018540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3478"/>
            <a:ext cx="6948264" cy="504056"/>
          </a:xfrm>
        </p:spPr>
        <p:txBody>
          <a:bodyPr/>
          <a:lstStyle/>
          <a:p>
            <a:r>
              <a:rPr lang="en-US" sz="2400" dirty="0"/>
              <a:t>Ordering: Intermediate operations effect</a:t>
            </a:r>
          </a:p>
        </p:txBody>
      </p:sp>
      <p:sp>
        <p:nvSpPr>
          <p:cNvPr id="5" name="Content Placeholder 4"/>
          <p:cNvSpPr>
            <a:spLocks noGrp="1"/>
          </p:cNvSpPr>
          <p:nvPr>
            <p:ph idx="4294967295"/>
          </p:nvPr>
        </p:nvSpPr>
        <p:spPr>
          <a:xfrm>
            <a:off x="0" y="1370013"/>
            <a:ext cx="7886700" cy="446087"/>
          </a:xfrm>
        </p:spPr>
        <p:txBody>
          <a:bodyPr>
            <a:normAutofit fontScale="70000" lnSpcReduction="20000"/>
          </a:bodyPr>
          <a:lstStyle/>
          <a:p>
            <a:r>
              <a:rPr lang="en-US" dirty="0"/>
              <a:t>Some intermediate operations </a:t>
            </a:r>
            <a:r>
              <a:rPr lang="en-US" b="1" dirty="0"/>
              <a:t>alter</a:t>
            </a:r>
            <a:r>
              <a:rPr lang="en-US" dirty="0"/>
              <a:t> the order of elements:</a:t>
            </a:r>
          </a:p>
        </p:txBody>
      </p:sp>
      <p:sp>
        <p:nvSpPr>
          <p:cNvPr id="8" name="Slide Number Placeholder 7"/>
          <p:cNvSpPr>
            <a:spLocks noGrp="1"/>
          </p:cNvSpPr>
          <p:nvPr>
            <p:ph type="sldNum" sz="quarter" idx="12"/>
          </p:nvPr>
        </p:nvSpPr>
        <p:spPr/>
        <p:txBody>
          <a:bodyPr/>
          <a:lstStyle/>
          <a:p>
            <a:endParaRPr lang="en-US" dirty="0"/>
          </a:p>
        </p:txBody>
      </p:sp>
      <p:graphicFrame>
        <p:nvGraphicFramePr>
          <p:cNvPr id="2" name="Table 1"/>
          <p:cNvGraphicFramePr>
            <a:graphicFrameLocks noGrp="1"/>
          </p:cNvGraphicFramePr>
          <p:nvPr>
            <p:extLst/>
          </p:nvPr>
        </p:nvGraphicFramePr>
        <p:xfrm>
          <a:off x="737575" y="1916869"/>
          <a:ext cx="7893058" cy="1209616"/>
        </p:xfrm>
        <a:graphic>
          <a:graphicData uri="http://schemas.openxmlformats.org/drawingml/2006/table">
            <a:tbl>
              <a:tblPr/>
              <a:tblGrid>
                <a:gridCol w="168216">
                  <a:extLst>
                    <a:ext uri="{9D8B030D-6E8A-4147-A177-3AD203B41FA5}">
                      <a16:colId xmlns:a16="http://schemas.microsoft.com/office/drawing/2014/main" val="20000"/>
                    </a:ext>
                  </a:extLst>
                </a:gridCol>
                <a:gridCol w="7724842">
                  <a:extLst>
                    <a:ext uri="{9D8B030D-6E8A-4147-A177-3AD203B41FA5}">
                      <a16:colId xmlns:a16="http://schemas.microsoft.com/office/drawing/2014/main" val="20001"/>
                    </a:ext>
                  </a:extLst>
                </a:gridCol>
              </a:tblGrid>
              <a:tr h="1171517">
                <a:tc>
                  <a:txBody>
                    <a:bodyPr/>
                    <a:lstStyle/>
                    <a:p>
                      <a:pPr algn="r" fontAlgn="t"/>
                      <a:r>
                        <a:rPr lang="en-US" sz="1400">
                          <a:effectLst/>
                          <a:latin typeface="Consolas" panose="020B0609020204030204" pitchFamily="49" charset="0"/>
                        </a:rPr>
                        <a:t>1 2 3 4 5 </a:t>
                      </a:r>
                    </a:p>
                  </a:txBody>
                  <a:tcPr marL="71408" marR="71408" marT="71408" marB="71408">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tc>
                  <a:txBody>
                    <a:bodyPr/>
                    <a:lstStyle/>
                    <a:p>
                      <a:pPr algn="l" fontAlgn="t"/>
                      <a:r>
                        <a:rPr lang="en-US" sz="1400" dirty="0" err="1">
                          <a:effectLst/>
                          <a:latin typeface="Consolas" panose="020B0609020204030204" pitchFamily="49" charset="0"/>
                        </a:rPr>
                        <a:t>System.out.println</a:t>
                      </a:r>
                      <a:r>
                        <a:rPr lang="en-US" sz="1400" dirty="0">
                          <a:effectLst/>
                          <a:latin typeface="Consolas" panose="020B0609020204030204" pitchFamily="49" charset="0"/>
                        </a:rPr>
                        <a:t>(</a:t>
                      </a:r>
                      <a:r>
                        <a:rPr lang="en-US" sz="1400" b="1" dirty="0">
                          <a:solidFill>
                            <a:srgbClr val="CC9933"/>
                          </a:solidFill>
                          <a:effectLst/>
                          <a:latin typeface="Consolas" panose="020B0609020204030204" pitchFamily="49" charset="0"/>
                        </a:rPr>
                        <a:t>"With </a:t>
                      </a:r>
                      <a:r>
                        <a:rPr lang="en-US" sz="1400" b="1" dirty="0" err="1">
                          <a:solidFill>
                            <a:srgbClr val="CC9933"/>
                          </a:solidFill>
                          <a:effectLst/>
                          <a:latin typeface="Consolas" panose="020B0609020204030204" pitchFamily="49" charset="0"/>
                        </a:rPr>
                        <a:t>forEachOrdered</a:t>
                      </a:r>
                      <a:r>
                        <a:rPr lang="en-US" sz="1400" b="1" dirty="0">
                          <a:solidFill>
                            <a:srgbClr val="CC9933"/>
                          </a:solidFill>
                          <a:effectLst/>
                          <a:latin typeface="Consolas" panose="020B0609020204030204" pitchFamily="49" charset="0"/>
                        </a:rPr>
                        <a:t>:"</a:t>
                      </a:r>
                      <a:r>
                        <a:rPr lang="en-US" sz="1400" dirty="0">
                          <a:effectLst/>
                          <a:latin typeface="Consolas" panose="020B0609020204030204" pitchFamily="49" charset="0"/>
                        </a:rPr>
                        <a:t>); </a:t>
                      </a:r>
                    </a:p>
                    <a:p>
                      <a:pPr algn="l" fontAlgn="t"/>
                      <a:r>
                        <a:rPr lang="en-US" sz="1400" dirty="0" err="1">
                          <a:effectLst/>
                          <a:latin typeface="Consolas" panose="020B0609020204030204" pitchFamily="49" charset="0"/>
                        </a:rPr>
                        <a:t>listOfIntegers.parallelStream</a:t>
                      </a:r>
                      <a:r>
                        <a:rPr lang="en-US" sz="1400" dirty="0">
                          <a:effectLst/>
                          <a:latin typeface="Consolas" panose="020B0609020204030204" pitchFamily="49" charset="0"/>
                        </a:rPr>
                        <a:t>() </a:t>
                      </a:r>
                    </a:p>
                    <a:p>
                      <a:pPr algn="l" fontAlgn="t"/>
                      <a:r>
                        <a:rPr lang="en-US" sz="1400" dirty="0">
                          <a:effectLst/>
                          <a:latin typeface="Consolas" panose="020B0609020204030204" pitchFamily="49" charset="0"/>
                        </a:rPr>
                        <a:t>                        .</a:t>
                      </a:r>
                      <a:r>
                        <a:rPr lang="en-US" sz="1400" b="1" dirty="0" err="1">
                          <a:effectLst/>
                          <a:latin typeface="Consolas" panose="020B0609020204030204" pitchFamily="49" charset="0"/>
                        </a:rPr>
                        <a:t>forEachOrdered</a:t>
                      </a:r>
                      <a:r>
                        <a:rPr lang="en-US" sz="1400" dirty="0">
                          <a:effectLst/>
                          <a:latin typeface="Consolas" panose="020B0609020204030204" pitchFamily="49" charset="0"/>
                        </a:rPr>
                        <a:t>(e -&gt; </a:t>
                      </a:r>
                      <a:r>
                        <a:rPr lang="en-US" sz="1400" dirty="0" err="1">
                          <a:effectLst/>
                          <a:latin typeface="Consolas" panose="020B0609020204030204" pitchFamily="49" charset="0"/>
                        </a:rPr>
                        <a:t>System.out.print</a:t>
                      </a:r>
                      <a:r>
                        <a:rPr lang="en-US" sz="1400" dirty="0">
                          <a:effectLst/>
                          <a:latin typeface="Consolas" panose="020B0609020204030204" pitchFamily="49" charset="0"/>
                        </a:rPr>
                        <a:t>(e + </a:t>
                      </a:r>
                      <a:r>
                        <a:rPr lang="en-US" sz="1400" b="1" dirty="0">
                          <a:solidFill>
                            <a:srgbClr val="CC9933"/>
                          </a:solidFill>
                          <a:effectLst/>
                          <a:latin typeface="Consolas" panose="020B0609020204030204" pitchFamily="49" charset="0"/>
                        </a:rPr>
                        <a:t>" "</a:t>
                      </a:r>
                      <a:r>
                        <a:rPr lang="en-US" sz="1400" dirty="0">
                          <a:effectLst/>
                          <a:latin typeface="Consolas" panose="020B0609020204030204" pitchFamily="49" charset="0"/>
                        </a:rPr>
                        <a:t>)); </a:t>
                      </a:r>
                    </a:p>
                    <a:p>
                      <a:pPr algn="l" fontAlgn="t"/>
                      <a:r>
                        <a:rPr lang="en-US" sz="1400" dirty="0" err="1">
                          <a:effectLst/>
                          <a:latin typeface="Consolas" panose="020B0609020204030204" pitchFamily="49" charset="0"/>
                        </a:rPr>
                        <a:t>System.out.println</a:t>
                      </a:r>
                      <a:r>
                        <a:rPr lang="en-US" sz="1400" dirty="0">
                          <a:effectLst/>
                          <a:latin typeface="Consolas" panose="020B0609020204030204" pitchFamily="49" charset="0"/>
                        </a:rPr>
                        <a:t>(</a:t>
                      </a:r>
                      <a:r>
                        <a:rPr lang="en-US" sz="1400" b="1" dirty="0">
                          <a:solidFill>
                            <a:srgbClr val="CC9933"/>
                          </a:solidFill>
                          <a:effectLst/>
                          <a:latin typeface="Consolas" panose="020B0609020204030204" pitchFamily="49" charset="0"/>
                        </a:rPr>
                        <a:t>""</a:t>
                      </a:r>
                      <a:r>
                        <a:rPr lang="en-US" sz="1400" dirty="0">
                          <a:effectLst/>
                          <a:latin typeface="Consolas" panose="020B0609020204030204" pitchFamily="49" charset="0"/>
                        </a:rPr>
                        <a:t>);</a:t>
                      </a:r>
                    </a:p>
                  </a:txBody>
                  <a:tcPr marL="71408" marR="71408" marT="71408" marB="71408">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530354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5486"/>
            <a:ext cx="7092280" cy="504056"/>
          </a:xfrm>
        </p:spPr>
        <p:txBody>
          <a:bodyPr/>
          <a:lstStyle/>
          <a:p>
            <a:r>
              <a:rPr lang="en-US" sz="2400" b="1" dirty="0" err="1"/>
              <a:t>Stateful</a:t>
            </a:r>
            <a:r>
              <a:rPr lang="en-US" sz="2400" dirty="0"/>
              <a:t> Lambda and Lambda </a:t>
            </a:r>
            <a:r>
              <a:rPr lang="en-US" sz="2400" b="1" dirty="0"/>
              <a:t>Interference</a:t>
            </a:r>
          </a:p>
        </p:txBody>
      </p:sp>
      <p:sp>
        <p:nvSpPr>
          <p:cNvPr id="5" name="Content Placeholder 4"/>
          <p:cNvSpPr>
            <a:spLocks noGrp="1"/>
          </p:cNvSpPr>
          <p:nvPr>
            <p:ph idx="4294967295"/>
          </p:nvPr>
        </p:nvSpPr>
        <p:spPr>
          <a:xfrm>
            <a:off x="179512" y="843558"/>
            <a:ext cx="8856984" cy="3262312"/>
          </a:xfrm>
        </p:spPr>
        <p:txBody>
          <a:bodyPr>
            <a:normAutofit/>
          </a:bodyPr>
          <a:lstStyle/>
          <a:p>
            <a:r>
              <a:rPr lang="en-US" sz="1800" dirty="0"/>
              <a:t>These issues effect </a:t>
            </a:r>
            <a:r>
              <a:rPr lang="en-US" sz="1800" b="1" dirty="0"/>
              <a:t>both</a:t>
            </a:r>
            <a:r>
              <a:rPr lang="en-US" sz="1800" dirty="0"/>
              <a:t> </a:t>
            </a:r>
            <a:r>
              <a:rPr lang="en-US" sz="1800" b="1" dirty="0"/>
              <a:t>serial </a:t>
            </a:r>
            <a:r>
              <a:rPr lang="en-US" sz="1800" dirty="0"/>
              <a:t>and </a:t>
            </a:r>
            <a:r>
              <a:rPr lang="en-US" sz="1800" b="1" dirty="0"/>
              <a:t>parallel</a:t>
            </a:r>
            <a:r>
              <a:rPr lang="en-US" sz="1800" dirty="0"/>
              <a:t> streams!</a:t>
            </a:r>
          </a:p>
          <a:p>
            <a:r>
              <a:rPr lang="en-US" sz="1800" dirty="0"/>
              <a:t>Lambda expressions must </a:t>
            </a:r>
            <a:r>
              <a:rPr lang="en-US" sz="1800" b="1" dirty="0"/>
              <a:t>not</a:t>
            </a:r>
            <a:r>
              <a:rPr lang="en-US" sz="1800" dirty="0"/>
              <a:t> have a state</a:t>
            </a:r>
          </a:p>
          <a:p>
            <a:pPr lvl="1"/>
            <a:r>
              <a:rPr lang="en-US" sz="1800" dirty="0"/>
              <a:t>A </a:t>
            </a:r>
            <a:r>
              <a:rPr lang="en-US" sz="1800" dirty="0" err="1"/>
              <a:t>stateful</a:t>
            </a:r>
            <a:r>
              <a:rPr lang="en-US" sz="1800" dirty="0"/>
              <a:t> lambda expression is one whose result depends on a state that </a:t>
            </a:r>
            <a:r>
              <a:rPr lang="en-US" sz="1800" b="1" dirty="0"/>
              <a:t>might</a:t>
            </a:r>
            <a:r>
              <a:rPr lang="en-US" sz="1800" dirty="0"/>
              <a:t> change during the execution of a pipeline</a:t>
            </a:r>
          </a:p>
          <a:p>
            <a:r>
              <a:rPr lang="en-US" sz="1800" dirty="0"/>
              <a:t>Lambda expressions in stream operations </a:t>
            </a:r>
            <a:r>
              <a:rPr lang="en-US" sz="1800" b="1" dirty="0"/>
              <a:t>must not interfere</a:t>
            </a:r>
            <a:r>
              <a:rPr lang="en-US" sz="1800" dirty="0"/>
              <a:t>. </a:t>
            </a:r>
          </a:p>
          <a:p>
            <a:pPr lvl="1"/>
            <a:r>
              <a:rPr lang="en-US" sz="1800" dirty="0"/>
              <a:t>Interference occurs when the source of a stream is </a:t>
            </a:r>
            <a:r>
              <a:rPr lang="en-US" sz="1800" b="1" dirty="0"/>
              <a:t>modified</a:t>
            </a:r>
            <a:r>
              <a:rPr lang="en-US" sz="1800" dirty="0"/>
              <a:t> while a pipeline processes the stream. </a:t>
            </a:r>
          </a:p>
        </p:txBody>
      </p:sp>
      <p:sp>
        <p:nvSpPr>
          <p:cNvPr id="8" name="Slide Number Placeholder 7"/>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8842479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3478"/>
            <a:ext cx="6372200" cy="504056"/>
          </a:xfrm>
        </p:spPr>
        <p:txBody>
          <a:bodyPr/>
          <a:lstStyle/>
          <a:p>
            <a:r>
              <a:rPr lang="en-US" sz="2400" dirty="0" err="1"/>
              <a:t>Stateful</a:t>
            </a:r>
            <a:r>
              <a:rPr lang="en-US" sz="2400" dirty="0"/>
              <a:t> Lambda: Serial Stream Example</a:t>
            </a:r>
          </a:p>
        </p:txBody>
      </p:sp>
      <p:graphicFrame>
        <p:nvGraphicFramePr>
          <p:cNvPr id="2" name="Content Placeholder 1"/>
          <p:cNvGraphicFramePr>
            <a:graphicFrameLocks noGrp="1"/>
          </p:cNvGraphicFramePr>
          <p:nvPr>
            <p:ph idx="4294967295"/>
            <p:extLst>
              <p:ext uri="{D42A27DB-BD31-4B8C-83A1-F6EECF244321}">
                <p14:modId xmlns:p14="http://schemas.microsoft.com/office/powerpoint/2010/main" val="3114533661"/>
              </p:ext>
            </p:extLst>
          </p:nvPr>
        </p:nvGraphicFramePr>
        <p:xfrm>
          <a:off x="251520" y="915566"/>
          <a:ext cx="8046894" cy="3240360"/>
        </p:xfrm>
        <a:graphic>
          <a:graphicData uri="http://schemas.openxmlformats.org/drawingml/2006/table">
            <a:tbl>
              <a:tblPr/>
              <a:tblGrid>
                <a:gridCol w="297033">
                  <a:extLst>
                    <a:ext uri="{9D8B030D-6E8A-4147-A177-3AD203B41FA5}">
                      <a16:colId xmlns:a16="http://schemas.microsoft.com/office/drawing/2014/main" val="20000"/>
                    </a:ext>
                  </a:extLst>
                </a:gridCol>
                <a:gridCol w="7749861">
                  <a:extLst>
                    <a:ext uri="{9D8B030D-6E8A-4147-A177-3AD203B41FA5}">
                      <a16:colId xmlns:a16="http://schemas.microsoft.com/office/drawing/2014/main" val="20001"/>
                    </a:ext>
                  </a:extLst>
                </a:gridCol>
              </a:tblGrid>
              <a:tr h="3240360">
                <a:tc>
                  <a:txBody>
                    <a:bodyPr/>
                    <a:lstStyle/>
                    <a:p>
                      <a:pPr algn="r" fontAlgn="t"/>
                      <a:r>
                        <a:rPr lang="en-US" sz="1400" dirty="0">
                          <a:effectLst/>
                          <a:latin typeface="Consolas" panose="020B0609020204030204" pitchFamily="49" charset="0"/>
                        </a:rPr>
                        <a:t>1 2 3 4 5 6 7 8 9 10 11 12 13 14 15 </a:t>
                      </a:r>
                    </a:p>
                  </a:txBody>
                  <a:tcPr marL="19641" marR="19641" marT="19641" marB="19641">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tc>
                  <a:txBody>
                    <a:bodyPr/>
                    <a:lstStyle/>
                    <a:p>
                      <a:pPr algn="l" fontAlgn="t"/>
                      <a:r>
                        <a:rPr lang="en-US" sz="1400" dirty="0">
                          <a:effectLst/>
                          <a:latin typeface="Consolas" panose="020B0609020204030204" pitchFamily="49" charset="0"/>
                        </a:rPr>
                        <a:t>List&lt;Integer&gt; </a:t>
                      </a:r>
                      <a:r>
                        <a:rPr lang="en-US" sz="1400" dirty="0" err="1">
                          <a:effectLst/>
                          <a:latin typeface="Consolas" panose="020B0609020204030204" pitchFamily="49" charset="0"/>
                        </a:rPr>
                        <a:t>serialStorage</a:t>
                      </a:r>
                      <a:r>
                        <a:rPr lang="en-US" sz="1400" dirty="0">
                          <a:effectLst/>
                          <a:latin typeface="Consolas" panose="020B0609020204030204" pitchFamily="49" charset="0"/>
                        </a:rPr>
                        <a:t> = new </a:t>
                      </a:r>
                      <a:r>
                        <a:rPr lang="en-US" sz="1400" dirty="0" err="1">
                          <a:effectLst/>
                          <a:latin typeface="Consolas" panose="020B0609020204030204" pitchFamily="49" charset="0"/>
                        </a:rPr>
                        <a:t>ArrayList</a:t>
                      </a:r>
                      <a:r>
                        <a:rPr lang="en-US" sz="1400" dirty="0">
                          <a:effectLst/>
                          <a:latin typeface="Consolas" panose="020B0609020204030204" pitchFamily="49" charset="0"/>
                        </a:rPr>
                        <a:t>&lt;&gt;(); </a:t>
                      </a:r>
                    </a:p>
                    <a:p>
                      <a:pPr algn="l" fontAlgn="t"/>
                      <a:endParaRPr lang="en-US" sz="1400" dirty="0">
                        <a:effectLst/>
                        <a:latin typeface="Consolas" panose="020B0609020204030204" pitchFamily="49" charset="0"/>
                      </a:endParaRPr>
                    </a:p>
                    <a:p>
                      <a:pPr algn="l" fontAlgn="t"/>
                      <a:r>
                        <a:rPr lang="en-US" sz="1400" dirty="0" err="1">
                          <a:effectLst/>
                          <a:latin typeface="Consolas" panose="020B0609020204030204" pitchFamily="49" charset="0"/>
                        </a:rPr>
                        <a:t>System.out.println</a:t>
                      </a:r>
                      <a:r>
                        <a:rPr lang="en-US" sz="1400" dirty="0">
                          <a:effectLst/>
                          <a:latin typeface="Consolas" panose="020B0609020204030204" pitchFamily="49" charset="0"/>
                        </a:rPr>
                        <a:t>(</a:t>
                      </a:r>
                      <a:r>
                        <a:rPr lang="en-US" sz="1400" b="1" dirty="0">
                          <a:solidFill>
                            <a:srgbClr val="CC9933"/>
                          </a:solidFill>
                          <a:effectLst/>
                          <a:latin typeface="Consolas" panose="020B0609020204030204" pitchFamily="49" charset="0"/>
                        </a:rPr>
                        <a:t>"Serial stream:"</a:t>
                      </a:r>
                      <a:r>
                        <a:rPr lang="en-US" sz="1400" dirty="0">
                          <a:effectLst/>
                          <a:latin typeface="Consolas" panose="020B0609020204030204" pitchFamily="49" charset="0"/>
                        </a:rPr>
                        <a:t>); </a:t>
                      </a:r>
                    </a:p>
                    <a:p>
                      <a:pPr algn="l" fontAlgn="t"/>
                      <a:r>
                        <a:rPr lang="en-US" sz="1400" dirty="0" err="1">
                          <a:effectLst/>
                          <a:latin typeface="Consolas" panose="020B0609020204030204" pitchFamily="49" charset="0"/>
                        </a:rPr>
                        <a:t>listOfIntegers</a:t>
                      </a:r>
                      <a:r>
                        <a:rPr lang="en-US" sz="1400" dirty="0">
                          <a:effectLst/>
                          <a:latin typeface="Consolas" panose="020B0609020204030204" pitchFamily="49" charset="0"/>
                        </a:rPr>
                        <a:t> </a:t>
                      </a:r>
                    </a:p>
                    <a:p>
                      <a:pPr algn="l" fontAlgn="t"/>
                      <a:r>
                        <a:rPr lang="en-US" sz="1400" dirty="0">
                          <a:effectLst/>
                          <a:latin typeface="Consolas" panose="020B0609020204030204" pitchFamily="49" charset="0"/>
                        </a:rPr>
                        <a:t>               .stream() </a:t>
                      </a:r>
                      <a:endParaRPr lang="en-US" sz="1400" i="1" dirty="0">
                        <a:solidFill>
                          <a:srgbClr val="669933"/>
                        </a:solidFill>
                        <a:effectLst/>
                        <a:latin typeface="Consolas" panose="020B0609020204030204" pitchFamily="49" charset="0"/>
                      </a:endParaRPr>
                    </a:p>
                    <a:p>
                      <a:pPr algn="l" fontAlgn="t"/>
                      <a:r>
                        <a:rPr lang="en-US" sz="1400" dirty="0">
                          <a:effectLst/>
                          <a:latin typeface="Consolas" panose="020B0609020204030204" pitchFamily="49" charset="0"/>
                        </a:rPr>
                        <a:t>               .map(e -&gt; { </a:t>
                      </a:r>
                      <a:r>
                        <a:rPr lang="en-US" sz="1400" dirty="0" err="1">
                          <a:effectLst/>
                          <a:latin typeface="Consolas" panose="020B0609020204030204" pitchFamily="49" charset="0"/>
                        </a:rPr>
                        <a:t>serialStorage.add</a:t>
                      </a:r>
                      <a:r>
                        <a:rPr lang="en-US" sz="1400" dirty="0">
                          <a:effectLst/>
                          <a:latin typeface="Consolas" panose="020B0609020204030204" pitchFamily="49" charset="0"/>
                        </a:rPr>
                        <a:t>(e); </a:t>
                      </a:r>
                      <a:r>
                        <a:rPr lang="en-US" sz="1400" b="1" dirty="0">
                          <a:solidFill>
                            <a:srgbClr val="0033CC"/>
                          </a:solidFill>
                          <a:effectLst/>
                          <a:latin typeface="Consolas" panose="020B0609020204030204" pitchFamily="49" charset="0"/>
                        </a:rPr>
                        <a:t>return</a:t>
                      </a:r>
                      <a:r>
                        <a:rPr lang="en-US" sz="1400" dirty="0">
                          <a:effectLst/>
                          <a:latin typeface="Consolas" panose="020B0609020204030204" pitchFamily="49" charset="0"/>
                        </a:rPr>
                        <a:t> e; }) </a:t>
                      </a:r>
                    </a:p>
                    <a:p>
                      <a:pPr algn="l" fontAlgn="t"/>
                      <a:r>
                        <a:rPr lang="en-US" sz="1400" dirty="0">
                          <a:effectLst/>
                          <a:latin typeface="Consolas" panose="020B0609020204030204" pitchFamily="49" charset="0"/>
                        </a:rPr>
                        <a:t>               .</a:t>
                      </a:r>
                      <a:r>
                        <a:rPr lang="en-US" sz="1400" dirty="0" err="1">
                          <a:effectLst/>
                          <a:latin typeface="Consolas" panose="020B0609020204030204" pitchFamily="49" charset="0"/>
                        </a:rPr>
                        <a:t>forEachOrdered</a:t>
                      </a:r>
                      <a:r>
                        <a:rPr lang="en-US" sz="1400" dirty="0">
                          <a:effectLst/>
                          <a:latin typeface="Consolas" panose="020B0609020204030204" pitchFamily="49" charset="0"/>
                        </a:rPr>
                        <a:t>(e -&gt; </a:t>
                      </a:r>
                      <a:r>
                        <a:rPr lang="en-US" sz="1400" dirty="0" err="1">
                          <a:effectLst/>
                          <a:latin typeface="Consolas" panose="020B0609020204030204" pitchFamily="49" charset="0"/>
                        </a:rPr>
                        <a:t>System.out.print</a:t>
                      </a:r>
                      <a:r>
                        <a:rPr lang="en-US" sz="1400" dirty="0">
                          <a:effectLst/>
                          <a:latin typeface="Consolas" panose="020B0609020204030204" pitchFamily="49" charset="0"/>
                        </a:rPr>
                        <a:t>(e + </a:t>
                      </a:r>
                      <a:r>
                        <a:rPr lang="en-US" sz="1400" b="1" dirty="0">
                          <a:solidFill>
                            <a:srgbClr val="CC9933"/>
                          </a:solidFill>
                          <a:effectLst/>
                          <a:latin typeface="Consolas" panose="020B0609020204030204" pitchFamily="49" charset="0"/>
                        </a:rPr>
                        <a:t>" "</a:t>
                      </a:r>
                      <a:r>
                        <a:rPr lang="en-US" sz="1400" dirty="0">
                          <a:effectLst/>
                          <a:latin typeface="Consolas" panose="020B0609020204030204" pitchFamily="49" charset="0"/>
                        </a:rPr>
                        <a:t>));</a:t>
                      </a:r>
                    </a:p>
                    <a:p>
                      <a:pPr algn="l" fontAlgn="t"/>
                      <a:endParaRPr lang="en-US" sz="1400" dirty="0">
                        <a:effectLst/>
                        <a:latin typeface="Consolas" panose="020B0609020204030204" pitchFamily="49" charset="0"/>
                      </a:endParaRPr>
                    </a:p>
                    <a:p>
                      <a:pPr algn="l" fontAlgn="t"/>
                      <a:r>
                        <a:rPr lang="en-US" sz="1400" dirty="0" err="1">
                          <a:effectLst/>
                          <a:latin typeface="Consolas" panose="020B0609020204030204" pitchFamily="49" charset="0"/>
                        </a:rPr>
                        <a:t>System.out.println</a:t>
                      </a:r>
                      <a:r>
                        <a:rPr lang="en-US" sz="1400" dirty="0">
                          <a:effectLst/>
                          <a:latin typeface="Consolas" panose="020B0609020204030204" pitchFamily="49" charset="0"/>
                        </a:rPr>
                        <a:t>(</a:t>
                      </a:r>
                      <a:r>
                        <a:rPr lang="en-US" sz="1400" b="1" dirty="0">
                          <a:solidFill>
                            <a:srgbClr val="CC9933"/>
                          </a:solidFill>
                          <a:effectLst/>
                          <a:latin typeface="Consolas" panose="020B0609020204030204" pitchFamily="49" charset="0"/>
                        </a:rPr>
                        <a:t>""</a:t>
                      </a:r>
                      <a:r>
                        <a:rPr lang="en-US" sz="1400" dirty="0">
                          <a:effectLst/>
                          <a:latin typeface="Consolas" panose="020B0609020204030204" pitchFamily="49" charset="0"/>
                        </a:rPr>
                        <a:t>);</a:t>
                      </a:r>
                    </a:p>
                    <a:p>
                      <a:pPr algn="l" fontAlgn="t"/>
                      <a:endParaRPr lang="en-US" sz="1400" dirty="0">
                        <a:effectLst/>
                        <a:latin typeface="Consolas" panose="020B0609020204030204" pitchFamily="49" charset="0"/>
                      </a:endParaRPr>
                    </a:p>
                    <a:p>
                      <a:pPr algn="l" fontAlgn="t"/>
                      <a:r>
                        <a:rPr lang="en-US" sz="1400" dirty="0" err="1">
                          <a:effectLst/>
                          <a:latin typeface="Consolas" panose="020B0609020204030204" pitchFamily="49" charset="0"/>
                        </a:rPr>
                        <a:t>serialStorage</a:t>
                      </a:r>
                      <a:endParaRPr lang="en-US" sz="1400" dirty="0">
                        <a:effectLst/>
                        <a:latin typeface="Consolas" panose="020B0609020204030204" pitchFamily="49" charset="0"/>
                      </a:endParaRPr>
                    </a:p>
                    <a:p>
                      <a:pPr algn="l" fontAlgn="t"/>
                      <a:r>
                        <a:rPr lang="en-US" sz="1400" baseline="0" dirty="0">
                          <a:effectLst/>
                          <a:latin typeface="Consolas" panose="020B0609020204030204" pitchFamily="49" charset="0"/>
                        </a:rPr>
                        <a:t>               </a:t>
                      </a:r>
                      <a:r>
                        <a:rPr lang="en-US" sz="1400" dirty="0">
                          <a:effectLst/>
                          <a:latin typeface="Consolas" panose="020B0609020204030204" pitchFamily="49" charset="0"/>
                        </a:rPr>
                        <a:t>.stream() </a:t>
                      </a:r>
                    </a:p>
                    <a:p>
                      <a:pPr algn="l" fontAlgn="t"/>
                      <a:r>
                        <a:rPr lang="en-US" sz="1400" dirty="0">
                          <a:effectLst/>
                          <a:latin typeface="Consolas" panose="020B0609020204030204" pitchFamily="49" charset="0"/>
                        </a:rPr>
                        <a:t>               .</a:t>
                      </a:r>
                      <a:r>
                        <a:rPr lang="en-US" sz="1400" dirty="0" err="1">
                          <a:effectLst/>
                          <a:latin typeface="Consolas" panose="020B0609020204030204" pitchFamily="49" charset="0"/>
                        </a:rPr>
                        <a:t>forEachOrdered</a:t>
                      </a:r>
                      <a:r>
                        <a:rPr lang="en-US" sz="1400" dirty="0">
                          <a:effectLst/>
                          <a:latin typeface="Consolas" panose="020B0609020204030204" pitchFamily="49" charset="0"/>
                        </a:rPr>
                        <a:t>(e -&gt; </a:t>
                      </a:r>
                      <a:r>
                        <a:rPr lang="en-US" sz="1400" dirty="0" err="1">
                          <a:effectLst/>
                          <a:latin typeface="Consolas" panose="020B0609020204030204" pitchFamily="49" charset="0"/>
                        </a:rPr>
                        <a:t>System.out.print</a:t>
                      </a:r>
                      <a:r>
                        <a:rPr lang="en-US" sz="1400" dirty="0">
                          <a:effectLst/>
                          <a:latin typeface="Consolas" panose="020B0609020204030204" pitchFamily="49" charset="0"/>
                        </a:rPr>
                        <a:t>(e + </a:t>
                      </a:r>
                      <a:r>
                        <a:rPr lang="en-US" sz="1400" b="1" dirty="0">
                          <a:solidFill>
                            <a:srgbClr val="CC9933"/>
                          </a:solidFill>
                          <a:effectLst/>
                          <a:latin typeface="Consolas" panose="020B0609020204030204" pitchFamily="49" charset="0"/>
                        </a:rPr>
                        <a:t>" "</a:t>
                      </a:r>
                      <a:r>
                        <a:rPr lang="en-US" sz="1400" dirty="0">
                          <a:effectLst/>
                          <a:latin typeface="Consolas" panose="020B0609020204030204" pitchFamily="49" charset="0"/>
                        </a:rPr>
                        <a:t>)); </a:t>
                      </a:r>
                    </a:p>
                    <a:p>
                      <a:pPr algn="l" fontAlgn="t"/>
                      <a:endParaRPr lang="en-US" sz="1400" dirty="0">
                        <a:effectLst/>
                        <a:latin typeface="Consolas" panose="020B0609020204030204" pitchFamily="49" charset="0"/>
                      </a:endParaRPr>
                    </a:p>
                    <a:p>
                      <a:pPr algn="l" fontAlgn="t"/>
                      <a:r>
                        <a:rPr lang="en-US" sz="1400" dirty="0" err="1">
                          <a:effectLst/>
                          <a:latin typeface="Consolas" panose="020B0609020204030204" pitchFamily="49" charset="0"/>
                        </a:rPr>
                        <a:t>System.out.println</a:t>
                      </a:r>
                      <a:r>
                        <a:rPr lang="en-US" sz="1400" dirty="0">
                          <a:effectLst/>
                          <a:latin typeface="Consolas" panose="020B0609020204030204" pitchFamily="49" charset="0"/>
                        </a:rPr>
                        <a:t>(</a:t>
                      </a:r>
                      <a:r>
                        <a:rPr lang="en-US" sz="1400" b="1" dirty="0">
                          <a:solidFill>
                            <a:srgbClr val="CC9933"/>
                          </a:solidFill>
                          <a:effectLst/>
                          <a:latin typeface="Consolas" panose="020B0609020204030204" pitchFamily="49" charset="0"/>
                        </a:rPr>
                        <a:t>""</a:t>
                      </a:r>
                      <a:r>
                        <a:rPr lang="en-US" sz="1400" dirty="0">
                          <a:effectLst/>
                          <a:latin typeface="Consolas" panose="020B0609020204030204" pitchFamily="49" charset="0"/>
                        </a:rPr>
                        <a:t>); </a:t>
                      </a:r>
                    </a:p>
                  </a:txBody>
                  <a:tcPr marL="19641" marR="19641" marT="19641" marB="19641">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0"/>
                  </a:ext>
                </a:extLst>
              </a:tr>
            </a:tbl>
          </a:graphicData>
        </a:graphic>
      </p:graphicFrame>
      <p:sp>
        <p:nvSpPr>
          <p:cNvPr id="8" name="Slide Number Placeholder 7"/>
          <p:cNvSpPr>
            <a:spLocks noGrp="1"/>
          </p:cNvSpPr>
          <p:nvPr>
            <p:ph type="sldNum" sz="quarter" idx="12"/>
          </p:nvPr>
        </p:nvSpPr>
        <p:spPr/>
        <p:txBody>
          <a:bodyPr/>
          <a:lstStyle/>
          <a:p>
            <a:fld id="{FA3EE389-E41A-49AC-9975-3D3899FF737D}" type="slidenum">
              <a:rPr lang="en-US" smtClean="0"/>
              <a:t>152</a:t>
            </a:fld>
            <a:endParaRPr lang="en-US"/>
          </a:p>
        </p:txBody>
      </p:sp>
    </p:spTree>
    <p:extLst>
      <p:ext uri="{BB962C8B-B14F-4D97-AF65-F5344CB8AC3E}">
        <p14:creationId xmlns:p14="http://schemas.microsoft.com/office/powerpoint/2010/main" val="20995858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5486"/>
            <a:ext cx="6516216" cy="504056"/>
          </a:xfrm>
        </p:spPr>
        <p:txBody>
          <a:bodyPr/>
          <a:lstStyle/>
          <a:p>
            <a:r>
              <a:rPr lang="en-US" sz="2400" dirty="0" err="1"/>
              <a:t>Stateful</a:t>
            </a:r>
            <a:r>
              <a:rPr lang="en-US" sz="2400" dirty="0"/>
              <a:t> Lambda: Parallel Stream Example</a:t>
            </a:r>
          </a:p>
        </p:txBody>
      </p:sp>
      <p:graphicFrame>
        <p:nvGraphicFramePr>
          <p:cNvPr id="2" name="Content Placeholder 1"/>
          <p:cNvGraphicFramePr>
            <a:graphicFrameLocks noGrp="1"/>
          </p:cNvGraphicFramePr>
          <p:nvPr>
            <p:ph idx="4294967295"/>
            <p:extLst>
              <p:ext uri="{D42A27DB-BD31-4B8C-83A1-F6EECF244321}">
                <p14:modId xmlns:p14="http://schemas.microsoft.com/office/powerpoint/2010/main" val="2415106843"/>
              </p:ext>
            </p:extLst>
          </p:nvPr>
        </p:nvGraphicFramePr>
        <p:xfrm>
          <a:off x="539552" y="987574"/>
          <a:ext cx="8155818" cy="3239682"/>
        </p:xfrm>
        <a:graphic>
          <a:graphicData uri="http://schemas.openxmlformats.org/drawingml/2006/table">
            <a:tbl>
              <a:tblPr/>
              <a:tblGrid>
                <a:gridCol w="284111">
                  <a:extLst>
                    <a:ext uri="{9D8B030D-6E8A-4147-A177-3AD203B41FA5}">
                      <a16:colId xmlns:a16="http://schemas.microsoft.com/office/drawing/2014/main" val="20000"/>
                    </a:ext>
                  </a:extLst>
                </a:gridCol>
                <a:gridCol w="7871707">
                  <a:extLst>
                    <a:ext uri="{9D8B030D-6E8A-4147-A177-3AD203B41FA5}">
                      <a16:colId xmlns:a16="http://schemas.microsoft.com/office/drawing/2014/main" val="20001"/>
                    </a:ext>
                  </a:extLst>
                </a:gridCol>
              </a:tblGrid>
              <a:tr h="2970330">
                <a:tc>
                  <a:txBody>
                    <a:bodyPr/>
                    <a:lstStyle/>
                    <a:p>
                      <a:pPr algn="r" fontAlgn="t"/>
                      <a:r>
                        <a:rPr lang="en-US" sz="1400" dirty="0">
                          <a:effectLst/>
                          <a:latin typeface="Consolas" panose="020B0609020204030204" pitchFamily="49" charset="0"/>
                        </a:rPr>
                        <a:t>1 2 3 4 5 6 7 8 9 10 11 12 13 14 </a:t>
                      </a:r>
                    </a:p>
                  </a:txBody>
                  <a:tcPr marL="19641" marR="19641" marT="19641" marB="19641">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tc>
                  <a:txBody>
                    <a:bodyPr/>
                    <a:lstStyle/>
                    <a:p>
                      <a:pPr algn="l" fontAlgn="t"/>
                      <a:r>
                        <a:rPr lang="en-US" sz="1400" dirty="0">
                          <a:effectLst/>
                          <a:latin typeface="Consolas" panose="020B0609020204030204" pitchFamily="49" charset="0"/>
                        </a:rPr>
                        <a:t>List&lt;Integer&gt; </a:t>
                      </a:r>
                      <a:r>
                        <a:rPr lang="en-US" sz="1400" dirty="0" err="1">
                          <a:effectLst/>
                          <a:latin typeface="Consolas" panose="020B0609020204030204" pitchFamily="49" charset="0"/>
                        </a:rPr>
                        <a:t>serialStorage</a:t>
                      </a:r>
                      <a:r>
                        <a:rPr lang="en-US" sz="1400" dirty="0">
                          <a:effectLst/>
                          <a:latin typeface="Consolas" panose="020B0609020204030204" pitchFamily="49" charset="0"/>
                        </a:rPr>
                        <a:t> = new </a:t>
                      </a:r>
                      <a:r>
                        <a:rPr lang="en-US" sz="1400" dirty="0" err="1">
                          <a:effectLst/>
                          <a:latin typeface="Consolas" panose="020B0609020204030204" pitchFamily="49" charset="0"/>
                        </a:rPr>
                        <a:t>ArrayList</a:t>
                      </a:r>
                      <a:r>
                        <a:rPr lang="en-US" sz="1400" dirty="0">
                          <a:effectLst/>
                          <a:latin typeface="Consolas" panose="020B0609020204030204" pitchFamily="49" charset="0"/>
                        </a:rPr>
                        <a:t>&lt;&gt;(); </a:t>
                      </a:r>
                    </a:p>
                    <a:p>
                      <a:pPr algn="l" fontAlgn="t"/>
                      <a:r>
                        <a:rPr lang="en-US" sz="1400" dirty="0" err="1">
                          <a:effectLst/>
                          <a:latin typeface="Consolas" panose="020B0609020204030204" pitchFamily="49" charset="0"/>
                        </a:rPr>
                        <a:t>System.out.println</a:t>
                      </a:r>
                      <a:r>
                        <a:rPr lang="en-US" sz="1400" dirty="0">
                          <a:effectLst/>
                          <a:latin typeface="Consolas" panose="020B0609020204030204" pitchFamily="49" charset="0"/>
                        </a:rPr>
                        <a:t>(</a:t>
                      </a:r>
                      <a:r>
                        <a:rPr lang="en-US" sz="1400" b="1" dirty="0">
                          <a:solidFill>
                            <a:srgbClr val="CC9933"/>
                          </a:solidFill>
                          <a:effectLst/>
                          <a:latin typeface="Consolas" panose="020B0609020204030204" pitchFamily="49" charset="0"/>
                        </a:rPr>
                        <a:t>"Parallel stream:"</a:t>
                      </a:r>
                      <a:r>
                        <a:rPr lang="en-US" sz="1400" dirty="0">
                          <a:effectLst/>
                          <a:latin typeface="Consolas" panose="020B0609020204030204" pitchFamily="49" charset="0"/>
                        </a:rPr>
                        <a:t>); </a:t>
                      </a:r>
                    </a:p>
                    <a:p>
                      <a:pPr algn="l" fontAlgn="t"/>
                      <a:r>
                        <a:rPr lang="en-US" sz="1400" dirty="0">
                          <a:effectLst/>
                          <a:latin typeface="Consolas" panose="020B0609020204030204" pitchFamily="49" charset="0"/>
                        </a:rPr>
                        <a:t>List&lt;Integer&gt; </a:t>
                      </a:r>
                      <a:r>
                        <a:rPr lang="en-US" sz="1400" dirty="0" err="1">
                          <a:effectLst/>
                          <a:latin typeface="Consolas" panose="020B0609020204030204" pitchFamily="49" charset="0"/>
                        </a:rPr>
                        <a:t>parallelStorage</a:t>
                      </a:r>
                      <a:r>
                        <a:rPr lang="en-US" sz="1400" dirty="0">
                          <a:effectLst/>
                          <a:latin typeface="Consolas" panose="020B0609020204030204" pitchFamily="49" charset="0"/>
                        </a:rPr>
                        <a:t> = </a:t>
                      </a:r>
                      <a:r>
                        <a:rPr lang="en-US" sz="1400" dirty="0" err="1">
                          <a:effectLst/>
                          <a:latin typeface="Consolas" panose="020B0609020204030204" pitchFamily="49" charset="0"/>
                        </a:rPr>
                        <a:t>Collections.synchronizedList</a:t>
                      </a:r>
                      <a:r>
                        <a:rPr lang="en-US" sz="1400" dirty="0">
                          <a:effectLst/>
                          <a:latin typeface="Consolas" panose="020B0609020204030204" pitchFamily="49" charset="0"/>
                        </a:rPr>
                        <a:t>(new </a:t>
                      </a:r>
                      <a:r>
                        <a:rPr lang="en-US" sz="1400" dirty="0" err="1">
                          <a:effectLst/>
                          <a:latin typeface="Consolas" panose="020B0609020204030204" pitchFamily="49" charset="0"/>
                        </a:rPr>
                        <a:t>ArrayList</a:t>
                      </a:r>
                      <a:r>
                        <a:rPr lang="en-US" sz="1400" dirty="0">
                          <a:effectLst/>
                          <a:latin typeface="Consolas" panose="020B0609020204030204" pitchFamily="49" charset="0"/>
                        </a:rPr>
                        <a:t>&lt;&gt;()); </a:t>
                      </a:r>
                    </a:p>
                    <a:p>
                      <a:pPr algn="l" fontAlgn="t"/>
                      <a:endParaRPr lang="en-US" sz="1400" dirty="0">
                        <a:effectLst/>
                        <a:latin typeface="Consolas" panose="020B0609020204030204" pitchFamily="49" charset="0"/>
                      </a:endParaRPr>
                    </a:p>
                    <a:p>
                      <a:pPr algn="l" fontAlgn="t"/>
                      <a:r>
                        <a:rPr lang="en-US" sz="1400" dirty="0" err="1">
                          <a:effectLst/>
                          <a:latin typeface="Consolas" panose="020B0609020204030204" pitchFamily="49" charset="0"/>
                        </a:rPr>
                        <a:t>listOfIntegers</a:t>
                      </a:r>
                      <a:r>
                        <a:rPr lang="en-US" sz="1400" dirty="0">
                          <a:effectLst/>
                          <a:latin typeface="Consolas" panose="020B0609020204030204" pitchFamily="49" charset="0"/>
                        </a:rPr>
                        <a:t> </a:t>
                      </a:r>
                    </a:p>
                    <a:p>
                      <a:pPr algn="l" fontAlgn="t"/>
                      <a:r>
                        <a:rPr lang="en-US" sz="1400" dirty="0">
                          <a:effectLst/>
                          <a:latin typeface="Consolas" panose="020B0609020204030204" pitchFamily="49" charset="0"/>
                        </a:rPr>
                        <a:t>              .</a:t>
                      </a:r>
                      <a:r>
                        <a:rPr lang="en-US" sz="1400" dirty="0" err="1">
                          <a:effectLst/>
                          <a:latin typeface="Consolas" panose="020B0609020204030204" pitchFamily="49" charset="0"/>
                        </a:rPr>
                        <a:t>parallelStream</a:t>
                      </a:r>
                      <a:endParaRPr lang="en-US" sz="1400" dirty="0">
                        <a:effectLst/>
                        <a:latin typeface="Consolas" panose="020B0609020204030204" pitchFamily="49" charset="0"/>
                      </a:endParaRPr>
                    </a:p>
                    <a:p>
                      <a:pPr algn="l" fontAlgn="t"/>
                      <a:r>
                        <a:rPr lang="en-US" sz="1400" dirty="0">
                          <a:effectLst/>
                          <a:latin typeface="Consolas" panose="020B0609020204030204" pitchFamily="49" charset="0"/>
                        </a:rPr>
                        <a:t>              .map(e -&gt; { </a:t>
                      </a:r>
                      <a:r>
                        <a:rPr lang="en-US" sz="1400" dirty="0" err="1">
                          <a:effectLst/>
                          <a:latin typeface="Consolas" panose="020B0609020204030204" pitchFamily="49" charset="0"/>
                        </a:rPr>
                        <a:t>parallelStorage.add</a:t>
                      </a:r>
                      <a:r>
                        <a:rPr lang="en-US" sz="1400" dirty="0">
                          <a:effectLst/>
                          <a:latin typeface="Consolas" panose="020B0609020204030204" pitchFamily="49" charset="0"/>
                        </a:rPr>
                        <a:t>(e); </a:t>
                      </a:r>
                      <a:r>
                        <a:rPr lang="en-US" sz="1400" b="1" dirty="0">
                          <a:solidFill>
                            <a:srgbClr val="0033CC"/>
                          </a:solidFill>
                          <a:effectLst/>
                          <a:latin typeface="Consolas" panose="020B0609020204030204" pitchFamily="49" charset="0"/>
                        </a:rPr>
                        <a:t>return</a:t>
                      </a:r>
                      <a:r>
                        <a:rPr lang="en-US" sz="1400" dirty="0">
                          <a:effectLst/>
                          <a:latin typeface="Consolas" panose="020B0609020204030204" pitchFamily="49" charset="0"/>
                        </a:rPr>
                        <a:t> e; })</a:t>
                      </a:r>
                    </a:p>
                    <a:p>
                      <a:pPr algn="l" fontAlgn="t"/>
                      <a:r>
                        <a:rPr lang="en-US" sz="1400" dirty="0">
                          <a:effectLst/>
                          <a:latin typeface="Consolas" panose="020B0609020204030204" pitchFamily="49" charset="0"/>
                        </a:rPr>
                        <a:t>              .</a:t>
                      </a:r>
                      <a:r>
                        <a:rPr lang="en-US" sz="1400" dirty="0" err="1">
                          <a:effectLst/>
                          <a:latin typeface="Consolas" panose="020B0609020204030204" pitchFamily="49" charset="0"/>
                        </a:rPr>
                        <a:t>forEachOrdered</a:t>
                      </a:r>
                      <a:r>
                        <a:rPr lang="en-US" sz="1400" dirty="0">
                          <a:effectLst/>
                          <a:latin typeface="Consolas" panose="020B0609020204030204" pitchFamily="49" charset="0"/>
                        </a:rPr>
                        <a:t>(e -&gt; </a:t>
                      </a:r>
                      <a:r>
                        <a:rPr lang="en-US" sz="1400" dirty="0" err="1">
                          <a:effectLst/>
                          <a:latin typeface="Consolas" panose="020B0609020204030204" pitchFamily="49" charset="0"/>
                        </a:rPr>
                        <a:t>System.out.print</a:t>
                      </a:r>
                      <a:r>
                        <a:rPr lang="en-US" sz="1400" dirty="0">
                          <a:effectLst/>
                          <a:latin typeface="Consolas" panose="020B0609020204030204" pitchFamily="49" charset="0"/>
                        </a:rPr>
                        <a:t>(e + </a:t>
                      </a:r>
                      <a:r>
                        <a:rPr lang="en-US" sz="1400" b="1" dirty="0">
                          <a:solidFill>
                            <a:srgbClr val="CC9933"/>
                          </a:solidFill>
                          <a:effectLst/>
                          <a:latin typeface="Consolas" panose="020B0609020204030204" pitchFamily="49" charset="0"/>
                        </a:rPr>
                        <a:t>" "</a:t>
                      </a:r>
                      <a:r>
                        <a:rPr lang="en-US" sz="1400" dirty="0">
                          <a:effectLst/>
                          <a:latin typeface="Consolas" panose="020B0609020204030204" pitchFamily="49" charset="0"/>
                        </a:rPr>
                        <a:t>)); </a:t>
                      </a:r>
                    </a:p>
                    <a:p>
                      <a:pPr algn="l" fontAlgn="t"/>
                      <a:r>
                        <a:rPr lang="en-US" sz="1400" dirty="0" err="1">
                          <a:effectLst/>
                          <a:latin typeface="Consolas" panose="020B0609020204030204" pitchFamily="49" charset="0"/>
                        </a:rPr>
                        <a:t>System.out.println</a:t>
                      </a:r>
                      <a:r>
                        <a:rPr lang="en-US" sz="1400" dirty="0">
                          <a:effectLst/>
                          <a:latin typeface="Consolas" panose="020B0609020204030204" pitchFamily="49" charset="0"/>
                        </a:rPr>
                        <a:t>(</a:t>
                      </a:r>
                      <a:r>
                        <a:rPr lang="en-US" sz="1400" b="1" dirty="0">
                          <a:solidFill>
                            <a:srgbClr val="CC9933"/>
                          </a:solidFill>
                          <a:effectLst/>
                          <a:latin typeface="Consolas" panose="020B0609020204030204" pitchFamily="49" charset="0"/>
                        </a:rPr>
                        <a:t>""</a:t>
                      </a:r>
                      <a:r>
                        <a:rPr lang="en-US" sz="1400" dirty="0">
                          <a:effectLst/>
                          <a:latin typeface="Consolas" panose="020B0609020204030204" pitchFamily="49" charset="0"/>
                        </a:rPr>
                        <a:t>); </a:t>
                      </a:r>
                    </a:p>
                    <a:p>
                      <a:pPr algn="l" fontAlgn="t"/>
                      <a:endParaRPr lang="en-US" sz="1400" dirty="0">
                        <a:effectLst/>
                        <a:latin typeface="Consolas" panose="020B0609020204030204" pitchFamily="49" charset="0"/>
                      </a:endParaRPr>
                    </a:p>
                    <a:p>
                      <a:pPr algn="l" fontAlgn="t"/>
                      <a:r>
                        <a:rPr lang="en-US" sz="1400" dirty="0" err="1">
                          <a:effectLst/>
                          <a:latin typeface="Consolas" panose="020B0609020204030204" pitchFamily="49" charset="0"/>
                        </a:rPr>
                        <a:t>parallelStorage</a:t>
                      </a:r>
                      <a:r>
                        <a:rPr lang="en-US" sz="1400" dirty="0">
                          <a:effectLst/>
                          <a:latin typeface="Consolas" panose="020B0609020204030204" pitchFamily="49" charset="0"/>
                        </a:rPr>
                        <a:t> </a:t>
                      </a:r>
                    </a:p>
                    <a:p>
                      <a:pPr algn="l" fontAlgn="t"/>
                      <a:r>
                        <a:rPr lang="en-US" sz="1400" dirty="0">
                          <a:effectLst/>
                          <a:latin typeface="Consolas" panose="020B0609020204030204" pitchFamily="49" charset="0"/>
                        </a:rPr>
                        <a:t>                .stream() </a:t>
                      </a:r>
                    </a:p>
                    <a:p>
                      <a:pPr algn="l" fontAlgn="t"/>
                      <a:r>
                        <a:rPr lang="en-US" sz="1400" dirty="0">
                          <a:effectLst/>
                          <a:latin typeface="Consolas" panose="020B0609020204030204" pitchFamily="49" charset="0"/>
                        </a:rPr>
                        <a:t>                .</a:t>
                      </a:r>
                      <a:r>
                        <a:rPr lang="en-US" sz="1400" dirty="0" err="1">
                          <a:effectLst/>
                          <a:latin typeface="Consolas" panose="020B0609020204030204" pitchFamily="49" charset="0"/>
                        </a:rPr>
                        <a:t>forEachOrdered</a:t>
                      </a:r>
                      <a:r>
                        <a:rPr lang="en-US" sz="1400" dirty="0">
                          <a:effectLst/>
                          <a:latin typeface="Consolas" panose="020B0609020204030204" pitchFamily="49" charset="0"/>
                        </a:rPr>
                        <a:t>(e -&gt; </a:t>
                      </a:r>
                      <a:r>
                        <a:rPr lang="en-US" sz="1400" dirty="0" err="1">
                          <a:effectLst/>
                          <a:latin typeface="Consolas" panose="020B0609020204030204" pitchFamily="49" charset="0"/>
                        </a:rPr>
                        <a:t>System.out.print</a:t>
                      </a:r>
                      <a:r>
                        <a:rPr lang="en-US" sz="1400" dirty="0">
                          <a:effectLst/>
                          <a:latin typeface="Consolas" panose="020B0609020204030204" pitchFamily="49" charset="0"/>
                        </a:rPr>
                        <a:t>(e + </a:t>
                      </a:r>
                      <a:r>
                        <a:rPr lang="en-US" sz="1400" b="1" dirty="0">
                          <a:solidFill>
                            <a:srgbClr val="CC9933"/>
                          </a:solidFill>
                          <a:effectLst/>
                          <a:latin typeface="Consolas" panose="020B0609020204030204" pitchFamily="49" charset="0"/>
                        </a:rPr>
                        <a:t>" "</a:t>
                      </a:r>
                      <a:r>
                        <a:rPr lang="en-US" sz="1400" dirty="0">
                          <a:effectLst/>
                          <a:latin typeface="Consolas" panose="020B0609020204030204" pitchFamily="49" charset="0"/>
                        </a:rPr>
                        <a:t>)); </a:t>
                      </a:r>
                    </a:p>
                    <a:p>
                      <a:pPr algn="l" fontAlgn="t"/>
                      <a:r>
                        <a:rPr lang="en-US" sz="1400" dirty="0" err="1">
                          <a:effectLst/>
                          <a:latin typeface="Consolas" panose="020B0609020204030204" pitchFamily="49" charset="0"/>
                        </a:rPr>
                        <a:t>System.out.println</a:t>
                      </a:r>
                      <a:r>
                        <a:rPr lang="en-US" sz="1400" dirty="0">
                          <a:effectLst/>
                          <a:latin typeface="Consolas" panose="020B0609020204030204" pitchFamily="49" charset="0"/>
                        </a:rPr>
                        <a:t>(</a:t>
                      </a:r>
                      <a:r>
                        <a:rPr lang="en-US" sz="1400" b="1" dirty="0">
                          <a:solidFill>
                            <a:srgbClr val="CC9933"/>
                          </a:solidFill>
                          <a:effectLst/>
                          <a:latin typeface="Consolas" panose="020B0609020204030204" pitchFamily="49" charset="0"/>
                        </a:rPr>
                        <a:t>""</a:t>
                      </a:r>
                      <a:r>
                        <a:rPr lang="en-US" sz="1400" dirty="0">
                          <a:effectLst/>
                          <a:latin typeface="Consolas" panose="020B0609020204030204" pitchFamily="49" charset="0"/>
                        </a:rPr>
                        <a:t>);</a:t>
                      </a:r>
                    </a:p>
                  </a:txBody>
                  <a:tcPr marL="19641" marR="19641" marT="19641" marB="19641">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0"/>
                  </a:ext>
                </a:extLst>
              </a:tr>
            </a:tbl>
          </a:graphicData>
        </a:graphic>
      </p:graphicFrame>
      <p:sp>
        <p:nvSpPr>
          <p:cNvPr id="8" name="Slide Number Placeholder 7"/>
          <p:cNvSpPr>
            <a:spLocks noGrp="1"/>
          </p:cNvSpPr>
          <p:nvPr>
            <p:ph type="sldNum" sz="quarter" idx="12"/>
          </p:nvPr>
        </p:nvSpPr>
        <p:spPr/>
        <p:txBody>
          <a:bodyPr/>
          <a:lstStyle/>
          <a:p>
            <a:fld id="{FA3EE389-E41A-49AC-9975-3D3899FF737D}" type="slidenum">
              <a:rPr lang="en-US" smtClean="0"/>
              <a:t>153</a:t>
            </a:fld>
            <a:endParaRPr lang="en-US"/>
          </a:p>
        </p:txBody>
      </p:sp>
    </p:spTree>
    <p:extLst>
      <p:ext uri="{BB962C8B-B14F-4D97-AF65-F5344CB8AC3E}">
        <p14:creationId xmlns:p14="http://schemas.microsoft.com/office/powerpoint/2010/main" val="980035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Lambda Interference: Example</a:t>
            </a:r>
          </a:p>
        </p:txBody>
      </p:sp>
      <p:graphicFrame>
        <p:nvGraphicFramePr>
          <p:cNvPr id="2" name="Content Placeholder 1"/>
          <p:cNvGraphicFramePr>
            <a:graphicFrameLocks noGrp="1"/>
          </p:cNvGraphicFramePr>
          <p:nvPr>
            <p:ph idx="4294967295"/>
            <p:extLst>
              <p:ext uri="{D42A27DB-BD31-4B8C-83A1-F6EECF244321}">
                <p14:modId xmlns:p14="http://schemas.microsoft.com/office/powerpoint/2010/main" val="4022875345"/>
              </p:ext>
            </p:extLst>
          </p:nvPr>
        </p:nvGraphicFramePr>
        <p:xfrm>
          <a:off x="467544" y="771550"/>
          <a:ext cx="8100900" cy="2837172"/>
        </p:xfrm>
        <a:graphic>
          <a:graphicData uri="http://schemas.openxmlformats.org/drawingml/2006/table">
            <a:tbl>
              <a:tblPr/>
              <a:tblGrid>
                <a:gridCol w="289318">
                  <a:extLst>
                    <a:ext uri="{9D8B030D-6E8A-4147-A177-3AD203B41FA5}">
                      <a16:colId xmlns:a16="http://schemas.microsoft.com/office/drawing/2014/main" val="20000"/>
                    </a:ext>
                  </a:extLst>
                </a:gridCol>
                <a:gridCol w="7811582">
                  <a:extLst>
                    <a:ext uri="{9D8B030D-6E8A-4147-A177-3AD203B41FA5}">
                      <a16:colId xmlns:a16="http://schemas.microsoft.com/office/drawing/2014/main" val="20001"/>
                    </a:ext>
                  </a:extLst>
                </a:gridCol>
              </a:tblGrid>
              <a:tr h="2532372">
                <a:tc>
                  <a:txBody>
                    <a:bodyPr/>
                    <a:lstStyle/>
                    <a:p>
                      <a:pPr algn="r" fontAlgn="t"/>
                      <a:r>
                        <a:rPr lang="en-US" sz="1400" dirty="0">
                          <a:effectLst/>
                          <a:latin typeface="Consolas" panose="020B0609020204030204" pitchFamily="49" charset="0"/>
                        </a:rPr>
                        <a:t>1 2 3 4 5 6 7 8 9 10 11 </a:t>
                      </a:r>
                    </a:p>
                  </a:txBody>
                  <a:tcPr marL="31746" marR="31746" marT="31746" marB="31746">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tc>
                  <a:txBody>
                    <a:bodyPr/>
                    <a:lstStyle/>
                    <a:p>
                      <a:pPr algn="l" fontAlgn="t"/>
                      <a:r>
                        <a:rPr lang="en-US" sz="1400" dirty="0">
                          <a:effectLst/>
                          <a:latin typeface="Consolas" panose="020B0609020204030204" pitchFamily="49" charset="0"/>
                        </a:rPr>
                        <a:t>try { </a:t>
                      </a:r>
                    </a:p>
                    <a:p>
                      <a:pPr algn="l" fontAlgn="t"/>
                      <a:r>
                        <a:rPr lang="en-US" sz="1400" dirty="0">
                          <a:effectLst/>
                          <a:latin typeface="Consolas" panose="020B0609020204030204" pitchFamily="49" charset="0"/>
                        </a:rPr>
                        <a:t>    List&lt;String&gt; </a:t>
                      </a:r>
                      <a:r>
                        <a:rPr lang="en-US" sz="1400" dirty="0" err="1">
                          <a:effectLst/>
                          <a:latin typeface="Consolas" panose="020B0609020204030204" pitchFamily="49" charset="0"/>
                        </a:rPr>
                        <a:t>listOfStrings</a:t>
                      </a:r>
                      <a:r>
                        <a:rPr lang="en-US" sz="1400" dirty="0">
                          <a:effectLst/>
                          <a:latin typeface="Consolas" panose="020B0609020204030204" pitchFamily="49" charset="0"/>
                        </a:rPr>
                        <a:t> = new </a:t>
                      </a:r>
                      <a:r>
                        <a:rPr lang="en-US" sz="1400" dirty="0" err="1">
                          <a:effectLst/>
                          <a:latin typeface="Consolas" panose="020B0609020204030204" pitchFamily="49" charset="0"/>
                        </a:rPr>
                        <a:t>ArrayList</a:t>
                      </a:r>
                      <a:r>
                        <a:rPr lang="en-US" sz="1400" dirty="0">
                          <a:effectLst/>
                          <a:latin typeface="Consolas" panose="020B0609020204030204" pitchFamily="49" charset="0"/>
                        </a:rPr>
                        <a:t>&lt;&gt;(</a:t>
                      </a:r>
                      <a:r>
                        <a:rPr lang="en-US" sz="1400" dirty="0" err="1">
                          <a:effectLst/>
                          <a:latin typeface="Consolas" panose="020B0609020204030204" pitchFamily="49" charset="0"/>
                        </a:rPr>
                        <a:t>Arrays.asList</a:t>
                      </a:r>
                      <a:r>
                        <a:rPr lang="en-US" sz="1400" dirty="0">
                          <a:effectLst/>
                          <a:latin typeface="Consolas" panose="020B0609020204030204" pitchFamily="49" charset="0"/>
                        </a:rPr>
                        <a:t>(</a:t>
                      </a:r>
                      <a:r>
                        <a:rPr lang="en-US" sz="1400" b="1" dirty="0">
                          <a:solidFill>
                            <a:srgbClr val="CC9933"/>
                          </a:solidFill>
                          <a:effectLst/>
                          <a:latin typeface="Consolas" panose="020B0609020204030204" pitchFamily="49" charset="0"/>
                        </a:rPr>
                        <a:t>"one"</a:t>
                      </a:r>
                      <a:r>
                        <a:rPr lang="en-US" sz="1400" dirty="0">
                          <a:effectLst/>
                          <a:latin typeface="Consolas" panose="020B0609020204030204" pitchFamily="49" charset="0"/>
                        </a:rPr>
                        <a:t>, </a:t>
                      </a:r>
                      <a:r>
                        <a:rPr lang="en-US" sz="1400" b="1" dirty="0">
                          <a:solidFill>
                            <a:srgbClr val="CC9933"/>
                          </a:solidFill>
                          <a:effectLst/>
                          <a:latin typeface="Consolas" panose="020B0609020204030204" pitchFamily="49" charset="0"/>
                        </a:rPr>
                        <a:t>"two"</a:t>
                      </a:r>
                      <a:r>
                        <a:rPr lang="en-US" sz="1400" dirty="0">
                          <a:effectLst/>
                          <a:latin typeface="Consolas" panose="020B0609020204030204" pitchFamily="49" charset="0"/>
                        </a:rPr>
                        <a:t>));</a:t>
                      </a:r>
                    </a:p>
                    <a:p>
                      <a:pPr algn="l" rtl="0" fontAlgn="t"/>
                      <a:r>
                        <a:rPr lang="en-US" sz="1400" dirty="0">
                          <a:effectLst/>
                          <a:latin typeface="Consolas" panose="020B0609020204030204" pitchFamily="49" charset="0"/>
                        </a:rPr>
                        <a:t>    String </a:t>
                      </a:r>
                      <a:r>
                        <a:rPr lang="en-US" sz="1400" dirty="0" err="1">
                          <a:effectLst/>
                          <a:latin typeface="Consolas" panose="020B0609020204030204" pitchFamily="49" charset="0"/>
                        </a:rPr>
                        <a:t>concatenatedString</a:t>
                      </a:r>
                      <a:r>
                        <a:rPr lang="en-US" sz="1400" dirty="0">
                          <a:effectLst/>
                          <a:latin typeface="Consolas" panose="020B0609020204030204" pitchFamily="49" charset="0"/>
                        </a:rPr>
                        <a:t> = </a:t>
                      </a:r>
                      <a:r>
                        <a:rPr lang="en-US" sz="1400" dirty="0" err="1">
                          <a:effectLst/>
                          <a:latin typeface="Consolas" panose="020B0609020204030204" pitchFamily="49" charset="0"/>
                        </a:rPr>
                        <a:t>listOfStrings</a:t>
                      </a:r>
                      <a:r>
                        <a:rPr lang="en-US" sz="1400" dirty="0">
                          <a:effectLst/>
                          <a:latin typeface="Consolas" panose="020B0609020204030204" pitchFamily="49" charset="0"/>
                        </a:rPr>
                        <a:t> </a:t>
                      </a:r>
                    </a:p>
                    <a:p>
                      <a:pPr algn="l" rtl="0" fontAlgn="t"/>
                      <a:r>
                        <a:rPr lang="en-US" sz="1400" dirty="0">
                          <a:effectLst/>
                          <a:latin typeface="Consolas" panose="020B0609020204030204" pitchFamily="49" charset="0"/>
                        </a:rPr>
                        <a:t>                                          .stream()</a:t>
                      </a:r>
                    </a:p>
                    <a:p>
                      <a:pPr algn="l" rtl="0" fontAlgn="t"/>
                      <a:r>
                        <a:rPr lang="en-US" sz="1400" dirty="0">
                          <a:effectLst/>
                          <a:latin typeface="Consolas" panose="020B0609020204030204" pitchFamily="49" charset="0"/>
                        </a:rPr>
                        <a:t>                                          .peek(s -&gt; </a:t>
                      </a:r>
                      <a:r>
                        <a:rPr lang="en-US" sz="1400" dirty="0" err="1">
                          <a:effectLst/>
                          <a:latin typeface="Consolas" panose="020B0609020204030204" pitchFamily="49" charset="0"/>
                        </a:rPr>
                        <a:t>listOfStrings.add</a:t>
                      </a:r>
                      <a:r>
                        <a:rPr lang="en-US" sz="1400" dirty="0">
                          <a:effectLst/>
                          <a:latin typeface="Consolas" panose="020B0609020204030204" pitchFamily="49" charset="0"/>
                        </a:rPr>
                        <a:t>(</a:t>
                      </a:r>
                      <a:r>
                        <a:rPr lang="en-US" sz="1400" b="1" dirty="0">
                          <a:solidFill>
                            <a:srgbClr val="CC9933"/>
                          </a:solidFill>
                          <a:effectLst/>
                          <a:latin typeface="Consolas" panose="020B0609020204030204" pitchFamily="49" charset="0"/>
                        </a:rPr>
                        <a:t>"three"</a:t>
                      </a:r>
                      <a:r>
                        <a:rPr lang="en-US" sz="1400" dirty="0">
                          <a:effectLst/>
                          <a:latin typeface="Consolas" panose="020B0609020204030204" pitchFamily="49" charset="0"/>
                        </a:rPr>
                        <a:t>)) </a:t>
                      </a:r>
                    </a:p>
                    <a:p>
                      <a:pPr algn="l" rtl="0" fontAlgn="t"/>
                      <a:r>
                        <a:rPr lang="en-US" sz="1400" dirty="0">
                          <a:effectLst/>
                          <a:latin typeface="Consolas" panose="020B0609020204030204" pitchFamily="49" charset="0"/>
                        </a:rPr>
                        <a:t>                                          .reduce((a, b) -&gt; a + </a:t>
                      </a:r>
                      <a:r>
                        <a:rPr lang="en-US" sz="1400" b="1" dirty="0">
                          <a:solidFill>
                            <a:srgbClr val="CC9933"/>
                          </a:solidFill>
                          <a:effectLst/>
                          <a:latin typeface="Consolas" panose="020B0609020204030204" pitchFamily="49" charset="0"/>
                        </a:rPr>
                        <a:t>" "</a:t>
                      </a:r>
                      <a:r>
                        <a:rPr lang="en-US" sz="1400" dirty="0">
                          <a:effectLst/>
                          <a:latin typeface="Consolas" panose="020B0609020204030204" pitchFamily="49" charset="0"/>
                        </a:rPr>
                        <a:t> + b) </a:t>
                      </a:r>
                    </a:p>
                    <a:p>
                      <a:pPr algn="l" rtl="0" fontAlgn="t"/>
                      <a:r>
                        <a:rPr lang="en-US" sz="1400" dirty="0">
                          <a:effectLst/>
                          <a:latin typeface="Consolas" panose="020B0609020204030204" pitchFamily="49" charset="0"/>
                        </a:rPr>
                        <a:t>                                          .get(); </a:t>
                      </a:r>
                    </a:p>
                    <a:p>
                      <a:pPr algn="l" rtl="0" fontAlgn="t"/>
                      <a:endParaRPr lang="en-US" sz="1400" dirty="0">
                        <a:effectLst/>
                        <a:latin typeface="Consolas" panose="020B0609020204030204" pitchFamily="49" charset="0"/>
                      </a:endParaRPr>
                    </a:p>
                    <a:p>
                      <a:pPr algn="l" rtl="0" fontAlgn="t"/>
                      <a:r>
                        <a:rPr lang="en-US" sz="1400" dirty="0">
                          <a:effectLst/>
                          <a:latin typeface="Consolas" panose="020B0609020204030204" pitchFamily="49" charset="0"/>
                        </a:rPr>
                        <a:t>    </a:t>
                      </a:r>
                      <a:r>
                        <a:rPr lang="en-US" sz="1400" dirty="0" err="1">
                          <a:effectLst/>
                          <a:latin typeface="Consolas" panose="020B0609020204030204" pitchFamily="49" charset="0"/>
                        </a:rPr>
                        <a:t>System.out.println</a:t>
                      </a:r>
                      <a:r>
                        <a:rPr lang="en-US" sz="1400" dirty="0">
                          <a:effectLst/>
                          <a:latin typeface="Consolas" panose="020B0609020204030204" pitchFamily="49" charset="0"/>
                        </a:rPr>
                        <a:t>(</a:t>
                      </a:r>
                      <a:r>
                        <a:rPr lang="en-US" sz="1400" b="1" dirty="0">
                          <a:solidFill>
                            <a:srgbClr val="CC9933"/>
                          </a:solidFill>
                          <a:effectLst/>
                          <a:latin typeface="Consolas" panose="020B0609020204030204" pitchFamily="49" charset="0"/>
                        </a:rPr>
                        <a:t>"Concatenated string: "</a:t>
                      </a:r>
                      <a:r>
                        <a:rPr lang="en-US" sz="1400" dirty="0">
                          <a:effectLst/>
                          <a:latin typeface="Consolas" panose="020B0609020204030204" pitchFamily="49" charset="0"/>
                        </a:rPr>
                        <a:t> + </a:t>
                      </a:r>
                      <a:r>
                        <a:rPr lang="en-US" sz="1400" dirty="0" err="1">
                          <a:effectLst/>
                          <a:latin typeface="Consolas" panose="020B0609020204030204" pitchFamily="49" charset="0"/>
                        </a:rPr>
                        <a:t>concatenatedString</a:t>
                      </a:r>
                      <a:r>
                        <a:rPr lang="en-US" sz="1400" dirty="0">
                          <a:effectLst/>
                          <a:latin typeface="Consolas" panose="020B0609020204030204" pitchFamily="49" charset="0"/>
                        </a:rPr>
                        <a:t>); </a:t>
                      </a:r>
                    </a:p>
                    <a:p>
                      <a:pPr algn="l" rtl="0" fontAlgn="t"/>
                      <a:r>
                        <a:rPr lang="en-US" sz="1400" dirty="0">
                          <a:effectLst/>
                          <a:latin typeface="Consolas" panose="020B0609020204030204" pitchFamily="49" charset="0"/>
                        </a:rPr>
                        <a:t>} catch (Exception e) { </a:t>
                      </a:r>
                    </a:p>
                    <a:p>
                      <a:pPr algn="l" rtl="0" fontAlgn="t"/>
                      <a:r>
                        <a:rPr lang="en-US" sz="1400" baseline="0" dirty="0">
                          <a:effectLst/>
                          <a:latin typeface="Consolas" panose="020B0609020204030204" pitchFamily="49" charset="0"/>
                        </a:rPr>
                        <a:t>    </a:t>
                      </a:r>
                      <a:r>
                        <a:rPr lang="en-US" sz="1400" dirty="0" err="1">
                          <a:effectLst/>
                          <a:latin typeface="Consolas" panose="020B0609020204030204" pitchFamily="49" charset="0"/>
                        </a:rPr>
                        <a:t>System.out.println</a:t>
                      </a:r>
                      <a:r>
                        <a:rPr lang="en-US" sz="1400" dirty="0">
                          <a:effectLst/>
                          <a:latin typeface="Consolas" panose="020B0609020204030204" pitchFamily="49" charset="0"/>
                        </a:rPr>
                        <a:t>(</a:t>
                      </a:r>
                      <a:r>
                        <a:rPr lang="en-US" sz="1400" b="1" dirty="0">
                          <a:solidFill>
                            <a:srgbClr val="CC9933"/>
                          </a:solidFill>
                          <a:effectLst/>
                          <a:latin typeface="Consolas" panose="020B0609020204030204" pitchFamily="49" charset="0"/>
                        </a:rPr>
                        <a:t>"Exception caught: "</a:t>
                      </a:r>
                      <a:r>
                        <a:rPr lang="en-US" sz="1400" dirty="0">
                          <a:effectLst/>
                          <a:latin typeface="Consolas" panose="020B0609020204030204" pitchFamily="49" charset="0"/>
                        </a:rPr>
                        <a:t> + </a:t>
                      </a:r>
                      <a:r>
                        <a:rPr lang="en-US" sz="1400" dirty="0" err="1">
                          <a:effectLst/>
                          <a:latin typeface="Consolas" panose="020B0609020204030204" pitchFamily="49" charset="0"/>
                        </a:rPr>
                        <a:t>e.toString</a:t>
                      </a:r>
                      <a:r>
                        <a:rPr lang="en-US" sz="1400" dirty="0">
                          <a:effectLst/>
                          <a:latin typeface="Consolas" panose="020B0609020204030204" pitchFamily="49" charset="0"/>
                        </a:rPr>
                        <a:t>()); </a:t>
                      </a:r>
                    </a:p>
                    <a:p>
                      <a:pPr algn="l" rtl="0" fontAlgn="t"/>
                      <a:r>
                        <a:rPr lang="en-US" sz="1400" dirty="0">
                          <a:effectLst/>
                          <a:latin typeface="Consolas" panose="020B0609020204030204" pitchFamily="49" charset="0"/>
                        </a:rPr>
                        <a:t>}</a:t>
                      </a:r>
                    </a:p>
                  </a:txBody>
                  <a:tcPr marL="31746" marR="31746" marT="31746" marB="31746">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0"/>
                  </a:ext>
                </a:extLst>
              </a:tr>
            </a:tbl>
          </a:graphicData>
        </a:graphic>
      </p:graphicFrame>
      <p:sp>
        <p:nvSpPr>
          <p:cNvPr id="8" name="Slide Number Placeholder 7"/>
          <p:cNvSpPr>
            <a:spLocks noGrp="1"/>
          </p:cNvSpPr>
          <p:nvPr>
            <p:ph type="sldNum" sz="quarter" idx="12"/>
          </p:nvPr>
        </p:nvSpPr>
        <p:spPr/>
        <p:txBody>
          <a:bodyPr/>
          <a:lstStyle/>
          <a:p>
            <a:endParaRPr lang="en-US" dirty="0"/>
          </a:p>
        </p:txBody>
      </p:sp>
      <p:sp>
        <p:nvSpPr>
          <p:cNvPr id="3" name="TextBox 2"/>
          <p:cNvSpPr txBox="1"/>
          <p:nvPr/>
        </p:nvSpPr>
        <p:spPr>
          <a:xfrm>
            <a:off x="441823" y="3772490"/>
            <a:ext cx="8100900" cy="1200329"/>
          </a:xfrm>
          <a:prstGeom prst="rect">
            <a:avLst/>
          </a:prstGeom>
          <a:noFill/>
        </p:spPr>
        <p:txBody>
          <a:bodyPr wrap="square" rtlCol="0">
            <a:spAutoFit/>
          </a:bodyPr>
          <a:lstStyle/>
          <a:p>
            <a:pPr marL="214313" indent="-214313">
              <a:buFont typeface="Arial" panose="020B0604020202020204" pitchFamily="34" charset="0"/>
              <a:buChar char="•"/>
            </a:pPr>
            <a:r>
              <a:rPr lang="en-US" dirty="0"/>
              <a:t>This will fail as the </a:t>
            </a:r>
            <a:r>
              <a:rPr lang="en-US" b="1" dirty="0"/>
              <a:t>peek</a:t>
            </a:r>
            <a:r>
              <a:rPr lang="en-US" dirty="0"/>
              <a:t> operation will attempt to </a:t>
            </a:r>
            <a:r>
              <a:rPr lang="en-US" b="1" dirty="0"/>
              <a:t>add</a:t>
            </a:r>
            <a:r>
              <a:rPr lang="en-US" dirty="0"/>
              <a:t> the string "three" to the source after the terminal operation has commenced!</a:t>
            </a:r>
          </a:p>
          <a:p>
            <a:pPr marL="214313" indent="-214313">
              <a:buFont typeface="Arial" panose="020B0604020202020204" pitchFamily="34" charset="0"/>
              <a:buChar char="•"/>
            </a:pPr>
            <a:r>
              <a:rPr lang="en-US" dirty="0"/>
              <a:t>This code will throw </a:t>
            </a:r>
            <a:r>
              <a:rPr lang="en-US" b="1" dirty="0" err="1"/>
              <a:t>ConcurrentModificationException</a:t>
            </a:r>
            <a:endParaRPr lang="en-US" b="1" dirty="0"/>
          </a:p>
          <a:p>
            <a:endParaRPr lang="en-US" dirty="0"/>
          </a:p>
        </p:txBody>
      </p:sp>
    </p:spTree>
    <p:extLst>
      <p:ext uri="{BB962C8B-B14F-4D97-AF65-F5344CB8AC3E}">
        <p14:creationId xmlns:p14="http://schemas.microsoft.com/office/powerpoint/2010/main" val="33904496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0765-0B6E-D442-A7D2-CCAC1557EEBF}"/>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23528" y="771550"/>
            <a:ext cx="8640960" cy="4038600"/>
          </a:xfrm>
        </p:spPr>
        <p:txBody>
          <a:bodyPr>
            <a:normAutofit/>
          </a:bodyPr>
          <a:lstStyle/>
          <a:p>
            <a:r>
              <a:rPr lang="en-US" sz="1800" dirty="0"/>
              <a:t>With Java 8, Base64 has finally got its due. Java 8 now has inbuilt encoder and decoder for Base64 encoding. In Java 8, we can use three types of Base64 encoding.</a:t>
            </a:r>
          </a:p>
          <a:p>
            <a:pPr lvl="1"/>
            <a:r>
              <a:rPr lang="en-US" sz="1800" dirty="0"/>
              <a:t>Simple − Output is mapped to a set of characters lying in A-Za-z0-9+/. The encoder does not add any line feed in output, and the decoder rejects any character other than A-Za-z0-9+/.</a:t>
            </a:r>
          </a:p>
          <a:p>
            <a:pPr lvl="1"/>
            <a:r>
              <a:rPr lang="en-US" sz="1800" dirty="0"/>
              <a:t>URL − Output is mapped to set of characters lying in A-Za-z0-9+_. Output is URL and filename safe.</a:t>
            </a:r>
          </a:p>
          <a:p>
            <a:pPr lvl="1"/>
            <a:r>
              <a:rPr lang="en-US" sz="1800" dirty="0"/>
              <a:t>MIME − Output is mapped to MIME friendly format. Output is represented in lines of no more than 76 characters each, and uses a carriage return '\r' followed by a linefeed '\n' as the line separator. No line separator is present to the end of the encoded output.</a:t>
            </a:r>
          </a:p>
          <a:p>
            <a:endParaRPr lang="en-US" sz="1800" dirty="0"/>
          </a:p>
        </p:txBody>
      </p:sp>
      <p:sp>
        <p:nvSpPr>
          <p:cNvPr id="4" name="Title 1">
            <a:extLst>
              <a:ext uri="{FF2B5EF4-FFF2-40B4-BE49-F238E27FC236}">
                <a16:creationId xmlns:a16="http://schemas.microsoft.com/office/drawing/2014/main" id="{00E5D3A5-58D6-5F4B-95C8-7BCD2139F525}"/>
              </a:ext>
            </a:extLst>
          </p:cNvPr>
          <p:cNvSpPr txBox="1">
            <a:spLocks/>
          </p:cNvSpPr>
          <p:nvPr/>
        </p:nvSpPr>
        <p:spPr>
          <a:xfrm>
            <a:off x="0" y="133350"/>
            <a:ext cx="7391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chemeClr val="bg1"/>
                </a:solidFill>
              </a:rPr>
              <a:t>Base64</a:t>
            </a:r>
          </a:p>
        </p:txBody>
      </p:sp>
    </p:spTree>
    <p:extLst>
      <p:ext uri="{BB962C8B-B14F-4D97-AF65-F5344CB8AC3E}">
        <p14:creationId xmlns:p14="http://schemas.microsoft.com/office/powerpoint/2010/main" val="28484847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66933-B55F-6549-B436-C70892F27B3E}"/>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23528" y="771550"/>
            <a:ext cx="8136904" cy="4038600"/>
          </a:xfrm>
        </p:spPr>
        <p:txBody>
          <a:bodyPr>
            <a:normAutofit/>
          </a:bodyPr>
          <a:lstStyle/>
          <a:p>
            <a:r>
              <a:rPr lang="en-US" sz="1800" dirty="0"/>
              <a:t>Java 8 introduces a new date-time API under the package </a:t>
            </a:r>
            <a:r>
              <a:rPr lang="en-US" sz="1800" dirty="0" err="1"/>
              <a:t>java.time</a:t>
            </a:r>
            <a:r>
              <a:rPr lang="en-US" sz="1800" dirty="0"/>
              <a:t>. </a:t>
            </a:r>
          </a:p>
          <a:p>
            <a:endParaRPr lang="en-US" sz="1800" dirty="0"/>
          </a:p>
          <a:p>
            <a:r>
              <a:rPr lang="en-US" sz="1800" dirty="0"/>
              <a:t>Following are some of the important classes introduced in </a:t>
            </a:r>
            <a:r>
              <a:rPr lang="en-US" sz="1800" dirty="0" err="1"/>
              <a:t>java.time</a:t>
            </a:r>
            <a:r>
              <a:rPr lang="en-US" sz="1800" dirty="0"/>
              <a:t> package.</a:t>
            </a:r>
          </a:p>
          <a:p>
            <a:pPr lvl="1"/>
            <a:r>
              <a:rPr lang="en-US" sz="1800" dirty="0"/>
              <a:t>Local − Simplified date-time API with no complexity of </a:t>
            </a:r>
            <a:r>
              <a:rPr lang="en-US" sz="1800" dirty="0" err="1"/>
              <a:t>timezone</a:t>
            </a:r>
            <a:r>
              <a:rPr lang="en-US" sz="1800" dirty="0"/>
              <a:t> handling.</a:t>
            </a:r>
          </a:p>
          <a:p>
            <a:pPr lvl="1"/>
            <a:r>
              <a:rPr lang="en-US" sz="1800" dirty="0"/>
              <a:t>Zoned − Specialized date-time API to deal with various </a:t>
            </a:r>
            <a:r>
              <a:rPr lang="en-US" sz="1800" dirty="0" err="1"/>
              <a:t>timezones</a:t>
            </a:r>
            <a:r>
              <a:rPr lang="en-US" sz="1800" dirty="0"/>
              <a:t>.</a:t>
            </a:r>
          </a:p>
        </p:txBody>
      </p:sp>
      <p:sp>
        <p:nvSpPr>
          <p:cNvPr id="4" name="Title 1">
            <a:extLst>
              <a:ext uri="{FF2B5EF4-FFF2-40B4-BE49-F238E27FC236}">
                <a16:creationId xmlns:a16="http://schemas.microsoft.com/office/drawing/2014/main" id="{00E5D3A5-58D6-5F4B-95C8-7BCD2139F525}"/>
              </a:ext>
            </a:extLst>
          </p:cNvPr>
          <p:cNvSpPr txBox="1">
            <a:spLocks/>
          </p:cNvSpPr>
          <p:nvPr/>
        </p:nvSpPr>
        <p:spPr>
          <a:xfrm>
            <a:off x="0" y="133350"/>
            <a:ext cx="7391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chemeClr val="bg1"/>
                </a:solidFill>
              </a:rPr>
              <a:t>Java Date and Time </a:t>
            </a:r>
          </a:p>
        </p:txBody>
      </p:sp>
    </p:spTree>
    <p:extLst>
      <p:ext uri="{BB962C8B-B14F-4D97-AF65-F5344CB8AC3E}">
        <p14:creationId xmlns:p14="http://schemas.microsoft.com/office/powerpoint/2010/main" val="34071020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2E7BE7B-6AED-C747-961B-FA45546A38E6}"/>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err="1">
                <a:solidFill>
                  <a:schemeClr val="bg1"/>
                </a:solidFill>
              </a:rPr>
              <a:t>LocalDateTime</a:t>
            </a:r>
            <a:endParaRPr lang="en-US" sz="3200" dirty="0">
              <a:solidFill>
                <a:schemeClr val="bg1"/>
              </a:solidFill>
            </a:endParaRPr>
          </a:p>
        </p:txBody>
      </p:sp>
      <p:sp>
        <p:nvSpPr>
          <p:cNvPr id="5" name="Rectangle 3">
            <a:extLst>
              <a:ext uri="{FF2B5EF4-FFF2-40B4-BE49-F238E27FC236}">
                <a16:creationId xmlns:a16="http://schemas.microsoft.com/office/drawing/2014/main" id="{F2EE3140-489B-9741-8E19-577901972869}"/>
              </a:ext>
            </a:extLst>
          </p:cNvPr>
          <p:cNvSpPr>
            <a:spLocks noChangeArrowheads="1"/>
          </p:cNvSpPr>
          <p:nvPr/>
        </p:nvSpPr>
        <p:spPr bwMode="auto">
          <a:xfrm>
            <a:off x="1115616" y="699542"/>
            <a:ext cx="6735114" cy="39624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r>
              <a:rPr lang="en-IN" sz="1000" b="1" dirty="0">
                <a:solidFill>
                  <a:srgbClr val="7F0055"/>
                </a:solidFill>
                <a:latin typeface="Menlo" panose="020B0609030804020204" pitchFamily="49" charset="0"/>
              </a:rPr>
              <a:t>public</a:t>
            </a:r>
            <a:r>
              <a:rPr lang="en-IN" sz="1000" dirty="0">
                <a:latin typeface="Menlo" panose="020B0609030804020204" pitchFamily="49" charset="0"/>
              </a:rPr>
              <a:t> </a:t>
            </a:r>
            <a:r>
              <a:rPr lang="en-IN" sz="1000" b="1" dirty="0">
                <a:solidFill>
                  <a:srgbClr val="7F0055"/>
                </a:solidFill>
                <a:latin typeface="Menlo" panose="020B0609030804020204" pitchFamily="49" charset="0"/>
              </a:rPr>
              <a:t>class</a:t>
            </a:r>
            <a:r>
              <a:rPr lang="en-IN" sz="1000" dirty="0">
                <a:latin typeface="Menlo" panose="020B0609030804020204" pitchFamily="49" charset="0"/>
              </a:rPr>
              <a:t> </a:t>
            </a:r>
            <a:r>
              <a:rPr lang="en-IN" sz="1000" dirty="0" err="1">
                <a:latin typeface="Menlo" panose="020B0609030804020204" pitchFamily="49" charset="0"/>
              </a:rPr>
              <a:t>LocalDateTimeTest</a:t>
            </a:r>
            <a:r>
              <a:rPr lang="en-IN" sz="1000" dirty="0">
                <a:latin typeface="Menlo" panose="020B0609030804020204" pitchFamily="49" charset="0"/>
              </a:rPr>
              <a:t> {</a:t>
            </a:r>
          </a:p>
          <a:p>
            <a:r>
              <a:rPr lang="en-IN" sz="1000" dirty="0">
                <a:latin typeface="Menlo" panose="020B0609030804020204" pitchFamily="49" charset="0"/>
              </a:rPr>
              <a:t>   </a:t>
            </a:r>
            <a:r>
              <a:rPr lang="en-IN" sz="1000" b="1" dirty="0">
                <a:solidFill>
                  <a:srgbClr val="7F0055"/>
                </a:solidFill>
                <a:latin typeface="Menlo" panose="020B0609030804020204" pitchFamily="49" charset="0"/>
              </a:rPr>
              <a:t>public</a:t>
            </a:r>
            <a:r>
              <a:rPr lang="en-IN" sz="1000" dirty="0">
                <a:latin typeface="Menlo" panose="020B0609030804020204" pitchFamily="49" charset="0"/>
              </a:rPr>
              <a:t> </a:t>
            </a:r>
            <a:r>
              <a:rPr lang="en-IN" sz="1000" b="1" dirty="0">
                <a:solidFill>
                  <a:srgbClr val="7F0055"/>
                </a:solidFill>
                <a:latin typeface="Menlo" panose="020B0609030804020204" pitchFamily="49" charset="0"/>
              </a:rPr>
              <a:t>static</a:t>
            </a:r>
            <a:r>
              <a:rPr lang="en-IN" sz="1000" dirty="0">
                <a:latin typeface="Menlo" panose="020B0609030804020204" pitchFamily="49" charset="0"/>
              </a:rPr>
              <a:t> </a:t>
            </a:r>
            <a:r>
              <a:rPr lang="en-IN" sz="1000" b="1" dirty="0">
                <a:solidFill>
                  <a:srgbClr val="7F0055"/>
                </a:solidFill>
                <a:latin typeface="Menlo" panose="020B0609030804020204" pitchFamily="49" charset="0"/>
              </a:rPr>
              <a:t>void</a:t>
            </a:r>
            <a:r>
              <a:rPr lang="en-IN" sz="1000" dirty="0">
                <a:latin typeface="Menlo" panose="020B0609030804020204" pitchFamily="49" charset="0"/>
              </a:rPr>
              <a:t> main(String </a:t>
            </a:r>
            <a:r>
              <a:rPr lang="en-IN" sz="1000" dirty="0" err="1">
                <a:solidFill>
                  <a:srgbClr val="6A3E3E"/>
                </a:solidFill>
                <a:latin typeface="Menlo" panose="020B0609030804020204" pitchFamily="49" charset="0"/>
              </a:rPr>
              <a:t>args</a:t>
            </a:r>
            <a:r>
              <a:rPr lang="en-IN" sz="1000" dirty="0">
                <a:latin typeface="Menlo" panose="020B0609030804020204" pitchFamily="49" charset="0"/>
              </a:rPr>
              <a:t>[]) {</a:t>
            </a:r>
          </a:p>
          <a:p>
            <a:r>
              <a:rPr lang="en-IN" sz="1000" dirty="0">
                <a:latin typeface="Menlo" panose="020B0609030804020204" pitchFamily="49" charset="0"/>
              </a:rPr>
              <a:t>  </a:t>
            </a:r>
            <a:r>
              <a:rPr lang="en-IN" sz="1000" dirty="0" err="1">
                <a:latin typeface="Menlo" panose="020B0609030804020204" pitchFamily="49" charset="0"/>
              </a:rPr>
              <a:t>LocalDateTimeTest</a:t>
            </a:r>
            <a:r>
              <a:rPr lang="en-IN" sz="1000" dirty="0">
                <a:latin typeface="Menlo" panose="020B0609030804020204" pitchFamily="49" charset="0"/>
              </a:rPr>
              <a:t> </a:t>
            </a:r>
            <a:r>
              <a:rPr lang="en-IN" sz="1000" dirty="0" err="1">
                <a:solidFill>
                  <a:srgbClr val="6A3E3E"/>
                </a:solidFill>
                <a:latin typeface="Menlo" panose="020B0609030804020204" pitchFamily="49" charset="0"/>
              </a:rPr>
              <a:t>localDateTime</a:t>
            </a:r>
            <a:r>
              <a:rPr lang="en-IN" sz="1000" dirty="0">
                <a:latin typeface="Menlo" panose="020B0609030804020204" pitchFamily="49" charset="0"/>
              </a:rPr>
              <a:t> = </a:t>
            </a:r>
            <a:r>
              <a:rPr lang="en-IN" sz="1000" b="1" dirty="0">
                <a:solidFill>
                  <a:srgbClr val="7F0055"/>
                </a:solidFill>
                <a:latin typeface="Menlo" panose="020B0609030804020204" pitchFamily="49" charset="0"/>
              </a:rPr>
              <a:t>new</a:t>
            </a:r>
            <a:r>
              <a:rPr lang="en-IN" sz="1000" dirty="0">
                <a:latin typeface="Menlo" panose="020B0609030804020204" pitchFamily="49" charset="0"/>
              </a:rPr>
              <a:t> </a:t>
            </a:r>
            <a:r>
              <a:rPr lang="en-IN" sz="1000" dirty="0" err="1">
                <a:latin typeface="Menlo" panose="020B0609030804020204" pitchFamily="49" charset="0"/>
              </a:rPr>
              <a:t>LocalDateTimeTest</a:t>
            </a:r>
            <a:r>
              <a:rPr lang="en-IN" sz="1000" dirty="0">
                <a:latin typeface="Menlo" panose="020B0609030804020204" pitchFamily="49" charset="0"/>
              </a:rPr>
              <a:t>();</a:t>
            </a:r>
          </a:p>
          <a:p>
            <a:r>
              <a:rPr lang="en-IN" sz="1000" dirty="0">
                <a:latin typeface="Menlo" panose="020B0609030804020204" pitchFamily="49" charset="0"/>
              </a:rPr>
              <a:t>  </a:t>
            </a:r>
            <a:r>
              <a:rPr lang="en-IN" sz="1000" dirty="0" err="1">
                <a:solidFill>
                  <a:srgbClr val="6A3E3E"/>
                </a:solidFill>
                <a:latin typeface="Menlo" panose="020B0609030804020204" pitchFamily="49" charset="0"/>
              </a:rPr>
              <a:t>localDateTime</a:t>
            </a:r>
            <a:r>
              <a:rPr lang="en-IN" sz="1000" dirty="0" err="1">
                <a:latin typeface="Menlo" panose="020B0609030804020204" pitchFamily="49" charset="0"/>
              </a:rPr>
              <a:t>.testLocalDateTime</a:t>
            </a:r>
            <a:r>
              <a:rPr lang="en-IN" sz="1000" dirty="0">
                <a:latin typeface="Menlo" panose="020B0609030804020204" pitchFamily="49" charset="0"/>
              </a:rPr>
              <a:t>();</a:t>
            </a:r>
          </a:p>
          <a:p>
            <a:r>
              <a:rPr lang="en-IN" sz="1000" dirty="0">
                <a:latin typeface="Menlo" panose="020B0609030804020204" pitchFamily="49" charset="0"/>
              </a:rPr>
              <a:t>   }</a:t>
            </a:r>
          </a:p>
          <a:p>
            <a:r>
              <a:rPr lang="en-IN" sz="1000" dirty="0">
                <a:latin typeface="Menlo" panose="020B0609030804020204" pitchFamily="49" charset="0"/>
              </a:rPr>
              <a:t>   </a:t>
            </a:r>
            <a:r>
              <a:rPr lang="en-IN" sz="1000" b="1" dirty="0">
                <a:solidFill>
                  <a:srgbClr val="7F0055"/>
                </a:solidFill>
                <a:latin typeface="Menlo" panose="020B0609030804020204" pitchFamily="49" charset="0"/>
              </a:rPr>
              <a:t>public</a:t>
            </a:r>
            <a:r>
              <a:rPr lang="en-IN" sz="1000" dirty="0">
                <a:latin typeface="Menlo" panose="020B0609030804020204" pitchFamily="49" charset="0"/>
              </a:rPr>
              <a:t> </a:t>
            </a:r>
            <a:r>
              <a:rPr lang="en-IN" sz="1000" b="1" dirty="0">
                <a:solidFill>
                  <a:srgbClr val="7F0055"/>
                </a:solidFill>
                <a:latin typeface="Menlo" panose="020B0609030804020204" pitchFamily="49" charset="0"/>
              </a:rPr>
              <a:t>void</a:t>
            </a:r>
            <a:r>
              <a:rPr lang="en-IN" sz="1000" dirty="0">
                <a:latin typeface="Menlo" panose="020B0609030804020204" pitchFamily="49" charset="0"/>
              </a:rPr>
              <a:t> </a:t>
            </a:r>
            <a:r>
              <a:rPr lang="en-IN" sz="1000" dirty="0" err="1">
                <a:latin typeface="Menlo" panose="020B0609030804020204" pitchFamily="49" charset="0"/>
              </a:rPr>
              <a:t>testLocalDateTime</a:t>
            </a:r>
            <a:r>
              <a:rPr lang="en-IN" sz="1000" dirty="0">
                <a:latin typeface="Menlo" panose="020B0609030804020204" pitchFamily="49" charset="0"/>
              </a:rPr>
              <a:t>() {</a:t>
            </a:r>
          </a:p>
          <a:p>
            <a:r>
              <a:rPr lang="en-IN" sz="1000" dirty="0">
                <a:solidFill>
                  <a:srgbClr val="000000"/>
                </a:solidFill>
                <a:latin typeface="Menlo" panose="020B0609030804020204" pitchFamily="49" charset="0"/>
              </a:rPr>
              <a:t>      </a:t>
            </a:r>
            <a:r>
              <a:rPr lang="en-IN" sz="1000" dirty="0">
                <a:solidFill>
                  <a:srgbClr val="3F7F5F"/>
                </a:solidFill>
                <a:latin typeface="Menlo" panose="020B0609030804020204" pitchFamily="49" charset="0"/>
              </a:rPr>
              <a:t>// Get the current date and time</a:t>
            </a:r>
          </a:p>
          <a:p>
            <a:r>
              <a:rPr lang="en-IN" sz="1000" dirty="0">
                <a:latin typeface="Menlo" panose="020B0609030804020204" pitchFamily="49" charset="0"/>
              </a:rPr>
              <a:t>      </a:t>
            </a:r>
            <a:r>
              <a:rPr lang="en-IN" sz="1000" dirty="0" err="1">
                <a:latin typeface="Menlo" panose="020B0609030804020204" pitchFamily="49" charset="0"/>
              </a:rPr>
              <a:t>LocalDateTime</a:t>
            </a:r>
            <a:r>
              <a:rPr lang="en-IN" sz="1000" dirty="0">
                <a:latin typeface="Menlo" panose="020B0609030804020204" pitchFamily="49" charset="0"/>
              </a:rPr>
              <a:t> </a:t>
            </a:r>
            <a:r>
              <a:rPr lang="en-IN" sz="1000" dirty="0" err="1">
                <a:solidFill>
                  <a:srgbClr val="6A3E3E"/>
                </a:solidFill>
                <a:latin typeface="Menlo" panose="020B0609030804020204" pitchFamily="49" charset="0"/>
              </a:rPr>
              <a:t>currentTime</a:t>
            </a:r>
            <a:r>
              <a:rPr lang="en-IN" sz="1000" dirty="0">
                <a:latin typeface="Menlo" panose="020B0609030804020204" pitchFamily="49" charset="0"/>
              </a:rPr>
              <a:t> = </a:t>
            </a:r>
            <a:r>
              <a:rPr lang="en-IN" sz="1000" dirty="0" err="1">
                <a:latin typeface="Menlo" panose="020B0609030804020204" pitchFamily="49" charset="0"/>
              </a:rPr>
              <a:t>LocalDateTime.</a:t>
            </a:r>
            <a:r>
              <a:rPr lang="en-IN" sz="1000" i="1" dirty="0" err="1">
                <a:latin typeface="Menlo" panose="020B0609030804020204" pitchFamily="49" charset="0"/>
              </a:rPr>
              <a:t>now</a:t>
            </a:r>
            <a:r>
              <a:rPr lang="en-IN" sz="1000" dirty="0">
                <a:latin typeface="Menlo" panose="020B0609030804020204" pitchFamily="49" charset="0"/>
              </a:rPr>
              <a:t>();</a:t>
            </a:r>
          </a:p>
          <a:p>
            <a:r>
              <a:rPr lang="en-IN" sz="1000" dirty="0">
                <a:latin typeface="Menlo" panose="020B0609030804020204" pitchFamily="49" charset="0"/>
              </a:rPr>
              <a:t>      </a:t>
            </a:r>
            <a:r>
              <a:rPr lang="en-IN" sz="1000" dirty="0" err="1">
                <a:latin typeface="Menlo" panose="020B0609030804020204" pitchFamily="49" charset="0"/>
              </a:rPr>
              <a:t>System.</a:t>
            </a:r>
            <a:r>
              <a:rPr lang="en-IN" sz="1000" b="1" i="1" dirty="0" err="1">
                <a:solidFill>
                  <a:srgbClr val="0000C0"/>
                </a:solidFill>
                <a:latin typeface="Menlo" panose="020B0609030804020204" pitchFamily="49" charset="0"/>
              </a:rPr>
              <a:t>out</a:t>
            </a:r>
            <a:r>
              <a:rPr lang="en-IN" sz="1000" dirty="0" err="1">
                <a:latin typeface="Menlo" panose="020B0609030804020204" pitchFamily="49" charset="0"/>
              </a:rPr>
              <a:t>.println</a:t>
            </a:r>
            <a:r>
              <a:rPr lang="en-IN" sz="1000" dirty="0">
                <a:latin typeface="Menlo" panose="020B0609030804020204" pitchFamily="49" charset="0"/>
              </a:rPr>
              <a:t>(</a:t>
            </a:r>
            <a:r>
              <a:rPr lang="en-IN" sz="1000" dirty="0">
                <a:solidFill>
                  <a:srgbClr val="2A00FF"/>
                </a:solidFill>
                <a:latin typeface="Menlo" panose="020B0609030804020204" pitchFamily="49" charset="0"/>
              </a:rPr>
              <a:t>"Current </a:t>
            </a:r>
            <a:r>
              <a:rPr lang="en-IN" sz="1000" dirty="0" err="1">
                <a:solidFill>
                  <a:srgbClr val="2A00FF"/>
                </a:solidFill>
                <a:latin typeface="Menlo" panose="020B0609030804020204" pitchFamily="49" charset="0"/>
              </a:rPr>
              <a:t>DateTime</a:t>
            </a:r>
            <a:r>
              <a:rPr lang="en-IN" sz="1000" dirty="0">
                <a:solidFill>
                  <a:srgbClr val="2A00FF"/>
                </a:solidFill>
                <a:latin typeface="Menlo" panose="020B0609030804020204" pitchFamily="49" charset="0"/>
              </a:rPr>
              <a:t>: "</a:t>
            </a:r>
            <a:r>
              <a:rPr lang="en-IN" sz="1000" dirty="0">
                <a:latin typeface="Menlo" panose="020B0609030804020204" pitchFamily="49" charset="0"/>
              </a:rPr>
              <a:t> + </a:t>
            </a:r>
            <a:r>
              <a:rPr lang="en-IN" sz="1000" dirty="0" err="1">
                <a:solidFill>
                  <a:srgbClr val="6A3E3E"/>
                </a:solidFill>
                <a:latin typeface="Menlo" panose="020B0609030804020204" pitchFamily="49" charset="0"/>
              </a:rPr>
              <a:t>currentTime</a:t>
            </a:r>
            <a:r>
              <a:rPr lang="en-IN" sz="1000" dirty="0">
                <a:latin typeface="Menlo" panose="020B0609030804020204" pitchFamily="49" charset="0"/>
              </a:rPr>
              <a:t>);</a:t>
            </a:r>
          </a:p>
          <a:p>
            <a:r>
              <a:rPr lang="en-IN" sz="1000" dirty="0">
                <a:latin typeface="Menlo" panose="020B0609030804020204" pitchFamily="49" charset="0"/>
              </a:rPr>
              <a:t>      </a:t>
            </a:r>
            <a:r>
              <a:rPr lang="en-IN" sz="1000" dirty="0" err="1">
                <a:latin typeface="Menlo" panose="020B0609030804020204" pitchFamily="49" charset="0"/>
              </a:rPr>
              <a:t>LocalDate</a:t>
            </a:r>
            <a:r>
              <a:rPr lang="en-IN" sz="1000" dirty="0">
                <a:latin typeface="Menlo" panose="020B0609030804020204" pitchFamily="49" charset="0"/>
              </a:rPr>
              <a:t> </a:t>
            </a:r>
            <a:r>
              <a:rPr lang="en-IN" sz="1000" dirty="0">
                <a:solidFill>
                  <a:srgbClr val="6A3E3E"/>
                </a:solidFill>
                <a:latin typeface="Menlo" panose="020B0609030804020204" pitchFamily="49" charset="0"/>
              </a:rPr>
              <a:t>date1</a:t>
            </a:r>
            <a:r>
              <a:rPr lang="en-IN" sz="1000" dirty="0">
                <a:latin typeface="Menlo" panose="020B0609030804020204" pitchFamily="49" charset="0"/>
              </a:rPr>
              <a:t> = </a:t>
            </a:r>
            <a:r>
              <a:rPr lang="en-IN" sz="1000" dirty="0" err="1">
                <a:solidFill>
                  <a:srgbClr val="6A3E3E"/>
                </a:solidFill>
                <a:latin typeface="Menlo" panose="020B0609030804020204" pitchFamily="49" charset="0"/>
              </a:rPr>
              <a:t>currentTime</a:t>
            </a:r>
            <a:r>
              <a:rPr lang="en-IN" sz="1000" dirty="0" err="1">
                <a:latin typeface="Menlo" panose="020B0609030804020204" pitchFamily="49" charset="0"/>
              </a:rPr>
              <a:t>.toLocalDate</a:t>
            </a:r>
            <a:r>
              <a:rPr lang="en-IN" sz="1000" dirty="0">
                <a:latin typeface="Menlo" panose="020B0609030804020204" pitchFamily="49" charset="0"/>
              </a:rPr>
              <a:t>();</a:t>
            </a:r>
          </a:p>
          <a:p>
            <a:r>
              <a:rPr lang="en-IN" sz="1000" dirty="0">
                <a:latin typeface="Menlo" panose="020B0609030804020204" pitchFamily="49" charset="0"/>
              </a:rPr>
              <a:t>      </a:t>
            </a:r>
            <a:r>
              <a:rPr lang="en-IN" sz="1000" dirty="0" err="1">
                <a:latin typeface="Menlo" panose="020B0609030804020204" pitchFamily="49" charset="0"/>
              </a:rPr>
              <a:t>System.</a:t>
            </a:r>
            <a:r>
              <a:rPr lang="en-IN" sz="1000" b="1" i="1" dirty="0" err="1">
                <a:solidFill>
                  <a:srgbClr val="0000C0"/>
                </a:solidFill>
                <a:latin typeface="Menlo" panose="020B0609030804020204" pitchFamily="49" charset="0"/>
              </a:rPr>
              <a:t>out</a:t>
            </a:r>
            <a:r>
              <a:rPr lang="en-IN" sz="1000" dirty="0" err="1">
                <a:latin typeface="Menlo" panose="020B0609030804020204" pitchFamily="49" charset="0"/>
              </a:rPr>
              <a:t>.println</a:t>
            </a:r>
            <a:r>
              <a:rPr lang="en-IN" sz="1000" dirty="0">
                <a:latin typeface="Menlo" panose="020B0609030804020204" pitchFamily="49" charset="0"/>
              </a:rPr>
              <a:t>(</a:t>
            </a:r>
            <a:r>
              <a:rPr lang="en-IN" sz="1000" dirty="0">
                <a:solidFill>
                  <a:srgbClr val="2A00FF"/>
                </a:solidFill>
                <a:latin typeface="Menlo" panose="020B0609030804020204" pitchFamily="49" charset="0"/>
              </a:rPr>
              <a:t>"date1: "</a:t>
            </a:r>
            <a:r>
              <a:rPr lang="en-IN" sz="1000" dirty="0">
                <a:latin typeface="Menlo" panose="020B0609030804020204" pitchFamily="49" charset="0"/>
              </a:rPr>
              <a:t> + </a:t>
            </a:r>
            <a:r>
              <a:rPr lang="en-IN" sz="1000" dirty="0">
                <a:solidFill>
                  <a:srgbClr val="6A3E3E"/>
                </a:solidFill>
                <a:latin typeface="Menlo" panose="020B0609030804020204" pitchFamily="49" charset="0"/>
              </a:rPr>
              <a:t>date1</a:t>
            </a:r>
            <a:r>
              <a:rPr lang="en-IN" sz="1000" dirty="0">
                <a:latin typeface="Menlo" panose="020B0609030804020204" pitchFamily="49" charset="0"/>
              </a:rPr>
              <a:t>);</a:t>
            </a:r>
          </a:p>
          <a:p>
            <a:r>
              <a:rPr lang="en-IN" sz="1000" dirty="0">
                <a:latin typeface="Menlo" panose="020B0609030804020204" pitchFamily="49" charset="0"/>
              </a:rPr>
              <a:t>      Month </a:t>
            </a:r>
            <a:r>
              <a:rPr lang="en-IN" sz="1000" dirty="0">
                <a:solidFill>
                  <a:srgbClr val="6A3E3E"/>
                </a:solidFill>
                <a:latin typeface="Menlo" panose="020B0609030804020204" pitchFamily="49" charset="0"/>
              </a:rPr>
              <a:t>month</a:t>
            </a:r>
            <a:r>
              <a:rPr lang="en-IN" sz="1000" dirty="0">
                <a:latin typeface="Menlo" panose="020B0609030804020204" pitchFamily="49" charset="0"/>
              </a:rPr>
              <a:t> = </a:t>
            </a:r>
            <a:r>
              <a:rPr lang="en-IN" sz="1000" dirty="0" err="1">
                <a:solidFill>
                  <a:srgbClr val="6A3E3E"/>
                </a:solidFill>
                <a:latin typeface="Menlo" panose="020B0609030804020204" pitchFamily="49" charset="0"/>
              </a:rPr>
              <a:t>currentTime</a:t>
            </a:r>
            <a:r>
              <a:rPr lang="en-IN" sz="1000" dirty="0" err="1">
                <a:latin typeface="Menlo" panose="020B0609030804020204" pitchFamily="49" charset="0"/>
              </a:rPr>
              <a:t>.getMonth</a:t>
            </a:r>
            <a:r>
              <a:rPr lang="en-IN" sz="1000" dirty="0">
                <a:latin typeface="Menlo" panose="020B0609030804020204" pitchFamily="49" charset="0"/>
              </a:rPr>
              <a:t>();</a:t>
            </a:r>
          </a:p>
          <a:p>
            <a:r>
              <a:rPr lang="en-IN" sz="1000" dirty="0">
                <a:latin typeface="Menlo" panose="020B0609030804020204" pitchFamily="49" charset="0"/>
              </a:rPr>
              <a:t>      </a:t>
            </a:r>
            <a:r>
              <a:rPr lang="en-IN" sz="1000" b="1" dirty="0" err="1">
                <a:solidFill>
                  <a:srgbClr val="7F0055"/>
                </a:solidFill>
                <a:latin typeface="Menlo" panose="020B0609030804020204" pitchFamily="49" charset="0"/>
              </a:rPr>
              <a:t>int</a:t>
            </a:r>
            <a:r>
              <a:rPr lang="en-IN" sz="1000" dirty="0">
                <a:latin typeface="Menlo" panose="020B0609030804020204" pitchFamily="49" charset="0"/>
              </a:rPr>
              <a:t> </a:t>
            </a:r>
            <a:r>
              <a:rPr lang="en-IN" sz="1000" dirty="0">
                <a:solidFill>
                  <a:srgbClr val="6A3E3E"/>
                </a:solidFill>
                <a:latin typeface="Menlo" panose="020B0609030804020204" pitchFamily="49" charset="0"/>
              </a:rPr>
              <a:t>day</a:t>
            </a:r>
            <a:r>
              <a:rPr lang="en-IN" sz="1000" dirty="0">
                <a:latin typeface="Menlo" panose="020B0609030804020204" pitchFamily="49" charset="0"/>
              </a:rPr>
              <a:t> = </a:t>
            </a:r>
            <a:r>
              <a:rPr lang="en-IN" sz="1000" dirty="0" err="1">
                <a:solidFill>
                  <a:srgbClr val="6A3E3E"/>
                </a:solidFill>
                <a:latin typeface="Menlo" panose="020B0609030804020204" pitchFamily="49" charset="0"/>
              </a:rPr>
              <a:t>currentTime</a:t>
            </a:r>
            <a:r>
              <a:rPr lang="en-IN" sz="1000" dirty="0" err="1">
                <a:latin typeface="Menlo" panose="020B0609030804020204" pitchFamily="49" charset="0"/>
              </a:rPr>
              <a:t>.getDayOfMonth</a:t>
            </a:r>
            <a:r>
              <a:rPr lang="en-IN" sz="1000" dirty="0">
                <a:latin typeface="Menlo" panose="020B0609030804020204" pitchFamily="49" charset="0"/>
              </a:rPr>
              <a:t>();</a:t>
            </a:r>
          </a:p>
          <a:p>
            <a:r>
              <a:rPr lang="en-IN" sz="1000" dirty="0">
                <a:latin typeface="Menlo" panose="020B0609030804020204" pitchFamily="49" charset="0"/>
              </a:rPr>
              <a:t>      </a:t>
            </a:r>
            <a:r>
              <a:rPr lang="en-IN" sz="1000" b="1" dirty="0" err="1">
                <a:solidFill>
                  <a:srgbClr val="7F0055"/>
                </a:solidFill>
                <a:latin typeface="Menlo" panose="020B0609030804020204" pitchFamily="49" charset="0"/>
              </a:rPr>
              <a:t>int</a:t>
            </a:r>
            <a:r>
              <a:rPr lang="en-IN" sz="1000" dirty="0">
                <a:latin typeface="Menlo" panose="020B0609030804020204" pitchFamily="49" charset="0"/>
              </a:rPr>
              <a:t> </a:t>
            </a:r>
            <a:r>
              <a:rPr lang="en-IN" sz="1000" dirty="0">
                <a:solidFill>
                  <a:srgbClr val="6A3E3E"/>
                </a:solidFill>
                <a:latin typeface="Menlo" panose="020B0609030804020204" pitchFamily="49" charset="0"/>
              </a:rPr>
              <a:t>seconds</a:t>
            </a:r>
            <a:r>
              <a:rPr lang="en-IN" sz="1000" dirty="0">
                <a:latin typeface="Menlo" panose="020B0609030804020204" pitchFamily="49" charset="0"/>
              </a:rPr>
              <a:t> = </a:t>
            </a:r>
            <a:r>
              <a:rPr lang="en-IN" sz="1000" dirty="0" err="1">
                <a:solidFill>
                  <a:srgbClr val="6A3E3E"/>
                </a:solidFill>
                <a:latin typeface="Menlo" panose="020B0609030804020204" pitchFamily="49" charset="0"/>
              </a:rPr>
              <a:t>currentTime</a:t>
            </a:r>
            <a:r>
              <a:rPr lang="en-IN" sz="1000" dirty="0" err="1">
                <a:latin typeface="Menlo" panose="020B0609030804020204" pitchFamily="49" charset="0"/>
              </a:rPr>
              <a:t>.getSecond</a:t>
            </a:r>
            <a:r>
              <a:rPr lang="en-IN" sz="1000" dirty="0">
                <a:latin typeface="Menlo" panose="020B0609030804020204" pitchFamily="49" charset="0"/>
              </a:rPr>
              <a:t>();</a:t>
            </a:r>
          </a:p>
          <a:p>
            <a:r>
              <a:rPr lang="en-IN" sz="1000" dirty="0">
                <a:latin typeface="Menlo" panose="020B0609030804020204" pitchFamily="49" charset="0"/>
              </a:rPr>
              <a:t>      </a:t>
            </a:r>
            <a:r>
              <a:rPr lang="en-IN" sz="1000" dirty="0" err="1">
                <a:latin typeface="Menlo" panose="020B0609030804020204" pitchFamily="49" charset="0"/>
              </a:rPr>
              <a:t>System.</a:t>
            </a:r>
            <a:r>
              <a:rPr lang="en-IN" sz="1000" b="1" i="1" dirty="0" err="1">
                <a:solidFill>
                  <a:srgbClr val="0000C0"/>
                </a:solidFill>
                <a:latin typeface="Menlo" panose="020B0609030804020204" pitchFamily="49" charset="0"/>
              </a:rPr>
              <a:t>out</a:t>
            </a:r>
            <a:r>
              <a:rPr lang="en-IN" sz="1000" dirty="0" err="1">
                <a:latin typeface="Menlo" panose="020B0609030804020204" pitchFamily="49" charset="0"/>
              </a:rPr>
              <a:t>.println</a:t>
            </a:r>
            <a:r>
              <a:rPr lang="en-IN" sz="1000" dirty="0">
                <a:latin typeface="Menlo" panose="020B0609030804020204" pitchFamily="49" charset="0"/>
              </a:rPr>
              <a:t>(</a:t>
            </a:r>
            <a:r>
              <a:rPr lang="en-IN" sz="1000" dirty="0">
                <a:solidFill>
                  <a:srgbClr val="2A00FF"/>
                </a:solidFill>
                <a:latin typeface="Menlo" panose="020B0609030804020204" pitchFamily="49" charset="0"/>
              </a:rPr>
              <a:t>"Month: "</a:t>
            </a:r>
            <a:r>
              <a:rPr lang="en-IN" sz="1000" dirty="0">
                <a:latin typeface="Menlo" panose="020B0609030804020204" pitchFamily="49" charset="0"/>
              </a:rPr>
              <a:t> + </a:t>
            </a:r>
            <a:r>
              <a:rPr lang="en-IN" sz="1000" dirty="0">
                <a:solidFill>
                  <a:srgbClr val="6A3E3E"/>
                </a:solidFill>
                <a:latin typeface="Menlo" panose="020B0609030804020204" pitchFamily="49" charset="0"/>
              </a:rPr>
              <a:t>month</a:t>
            </a:r>
            <a:r>
              <a:rPr lang="en-IN" sz="1000" dirty="0">
                <a:latin typeface="Menlo" panose="020B0609030804020204" pitchFamily="49" charset="0"/>
              </a:rPr>
              <a:t> +</a:t>
            </a:r>
            <a:r>
              <a:rPr lang="en-IN" sz="1000" dirty="0">
                <a:solidFill>
                  <a:srgbClr val="2A00FF"/>
                </a:solidFill>
                <a:latin typeface="Menlo" panose="020B0609030804020204" pitchFamily="49" charset="0"/>
              </a:rPr>
              <a:t>" day: "</a:t>
            </a:r>
            <a:r>
              <a:rPr lang="en-IN" sz="1000" dirty="0">
                <a:latin typeface="Menlo" panose="020B0609030804020204" pitchFamily="49" charset="0"/>
              </a:rPr>
              <a:t> + </a:t>
            </a:r>
            <a:r>
              <a:rPr lang="en-IN" sz="1000" dirty="0">
                <a:solidFill>
                  <a:srgbClr val="6A3E3E"/>
                </a:solidFill>
                <a:latin typeface="Menlo" panose="020B0609030804020204" pitchFamily="49" charset="0"/>
              </a:rPr>
              <a:t>day</a:t>
            </a:r>
            <a:r>
              <a:rPr lang="en-IN" sz="1000" dirty="0">
                <a:latin typeface="Menlo" panose="020B0609030804020204" pitchFamily="49" charset="0"/>
              </a:rPr>
              <a:t> +</a:t>
            </a:r>
            <a:r>
              <a:rPr lang="en-IN" sz="1000" dirty="0">
                <a:solidFill>
                  <a:srgbClr val="2A00FF"/>
                </a:solidFill>
                <a:latin typeface="Menlo" panose="020B0609030804020204" pitchFamily="49" charset="0"/>
              </a:rPr>
              <a:t>" seconds: "</a:t>
            </a:r>
            <a:r>
              <a:rPr lang="en-IN" sz="1000" dirty="0">
                <a:latin typeface="Menlo" panose="020B0609030804020204" pitchFamily="49" charset="0"/>
              </a:rPr>
              <a:t> + </a:t>
            </a:r>
            <a:r>
              <a:rPr lang="en-IN" sz="1000" dirty="0">
                <a:solidFill>
                  <a:srgbClr val="6A3E3E"/>
                </a:solidFill>
                <a:latin typeface="Menlo" panose="020B0609030804020204" pitchFamily="49" charset="0"/>
              </a:rPr>
              <a:t>seconds</a:t>
            </a:r>
            <a:r>
              <a:rPr lang="en-IN" sz="1000" dirty="0">
                <a:latin typeface="Menlo" panose="020B0609030804020204" pitchFamily="49" charset="0"/>
              </a:rPr>
              <a:t>);</a:t>
            </a:r>
          </a:p>
          <a:p>
            <a:r>
              <a:rPr lang="en-IN" sz="1000" dirty="0">
                <a:latin typeface="Menlo" panose="020B0609030804020204" pitchFamily="49" charset="0"/>
              </a:rPr>
              <a:t>      </a:t>
            </a:r>
            <a:r>
              <a:rPr lang="en-IN" sz="1000" dirty="0" err="1">
                <a:latin typeface="Menlo" panose="020B0609030804020204" pitchFamily="49" charset="0"/>
              </a:rPr>
              <a:t>LocalDateTime</a:t>
            </a:r>
            <a:r>
              <a:rPr lang="en-IN" sz="1000" dirty="0">
                <a:latin typeface="Menlo" panose="020B0609030804020204" pitchFamily="49" charset="0"/>
              </a:rPr>
              <a:t> </a:t>
            </a:r>
            <a:r>
              <a:rPr lang="en-IN" sz="1000" dirty="0">
                <a:solidFill>
                  <a:srgbClr val="6A3E3E"/>
                </a:solidFill>
                <a:latin typeface="Menlo" panose="020B0609030804020204" pitchFamily="49" charset="0"/>
              </a:rPr>
              <a:t>date2</a:t>
            </a:r>
            <a:r>
              <a:rPr lang="en-IN" sz="1000" dirty="0">
                <a:latin typeface="Menlo" panose="020B0609030804020204" pitchFamily="49" charset="0"/>
              </a:rPr>
              <a:t> = </a:t>
            </a:r>
            <a:r>
              <a:rPr lang="en-IN" sz="1000" dirty="0" err="1">
                <a:solidFill>
                  <a:srgbClr val="6A3E3E"/>
                </a:solidFill>
                <a:latin typeface="Menlo" panose="020B0609030804020204" pitchFamily="49" charset="0"/>
              </a:rPr>
              <a:t>currentTime</a:t>
            </a:r>
            <a:r>
              <a:rPr lang="en-IN" sz="1000" dirty="0" err="1">
                <a:latin typeface="Menlo" panose="020B0609030804020204" pitchFamily="49" charset="0"/>
              </a:rPr>
              <a:t>.withDayOfMonth</a:t>
            </a:r>
            <a:r>
              <a:rPr lang="en-IN" sz="1000" dirty="0">
                <a:latin typeface="Menlo" panose="020B0609030804020204" pitchFamily="49" charset="0"/>
              </a:rPr>
              <a:t>(10).</a:t>
            </a:r>
            <a:r>
              <a:rPr lang="en-IN" sz="1000" dirty="0" err="1">
                <a:latin typeface="Menlo" panose="020B0609030804020204" pitchFamily="49" charset="0"/>
              </a:rPr>
              <a:t>withYear</a:t>
            </a:r>
            <a:r>
              <a:rPr lang="en-IN" sz="1000" dirty="0">
                <a:latin typeface="Menlo" panose="020B0609030804020204" pitchFamily="49" charset="0"/>
              </a:rPr>
              <a:t>(2018);</a:t>
            </a:r>
          </a:p>
          <a:p>
            <a:r>
              <a:rPr lang="en-IN" sz="1000" dirty="0">
                <a:latin typeface="Menlo" panose="020B0609030804020204" pitchFamily="49" charset="0"/>
              </a:rPr>
              <a:t>      </a:t>
            </a:r>
            <a:r>
              <a:rPr lang="en-IN" sz="1000" dirty="0" err="1">
                <a:latin typeface="Menlo" panose="020B0609030804020204" pitchFamily="49" charset="0"/>
              </a:rPr>
              <a:t>System.</a:t>
            </a:r>
            <a:r>
              <a:rPr lang="en-IN" sz="1000" b="1" i="1" dirty="0" err="1">
                <a:solidFill>
                  <a:srgbClr val="0000C0"/>
                </a:solidFill>
                <a:latin typeface="Menlo" panose="020B0609030804020204" pitchFamily="49" charset="0"/>
              </a:rPr>
              <a:t>out</a:t>
            </a:r>
            <a:r>
              <a:rPr lang="en-IN" sz="1000" dirty="0" err="1">
                <a:latin typeface="Menlo" panose="020B0609030804020204" pitchFamily="49" charset="0"/>
              </a:rPr>
              <a:t>.println</a:t>
            </a:r>
            <a:r>
              <a:rPr lang="en-IN" sz="1000" dirty="0">
                <a:latin typeface="Menlo" panose="020B0609030804020204" pitchFamily="49" charset="0"/>
              </a:rPr>
              <a:t>(</a:t>
            </a:r>
            <a:r>
              <a:rPr lang="en-IN" sz="1000" dirty="0">
                <a:solidFill>
                  <a:srgbClr val="2A00FF"/>
                </a:solidFill>
                <a:latin typeface="Menlo" panose="020B0609030804020204" pitchFamily="49" charset="0"/>
              </a:rPr>
              <a:t>"date2: "</a:t>
            </a:r>
            <a:r>
              <a:rPr lang="en-IN" sz="1000" dirty="0">
                <a:latin typeface="Menlo" panose="020B0609030804020204" pitchFamily="49" charset="0"/>
              </a:rPr>
              <a:t> + </a:t>
            </a:r>
            <a:r>
              <a:rPr lang="en-IN" sz="1000" dirty="0">
                <a:solidFill>
                  <a:srgbClr val="6A3E3E"/>
                </a:solidFill>
                <a:latin typeface="Menlo" panose="020B0609030804020204" pitchFamily="49" charset="0"/>
              </a:rPr>
              <a:t>date2</a:t>
            </a:r>
            <a:r>
              <a:rPr lang="en-IN" sz="1000" dirty="0">
                <a:latin typeface="Menlo" panose="020B0609030804020204" pitchFamily="49" charset="0"/>
              </a:rPr>
              <a:t>);</a:t>
            </a:r>
          </a:p>
          <a:p>
            <a:r>
              <a:rPr lang="en-IN" sz="1000" dirty="0">
                <a:solidFill>
                  <a:srgbClr val="000000"/>
                </a:solidFill>
                <a:latin typeface="Menlo" panose="020B0609030804020204" pitchFamily="49" charset="0"/>
              </a:rPr>
              <a:t>      </a:t>
            </a:r>
            <a:r>
              <a:rPr lang="en-IN" sz="1000" dirty="0">
                <a:solidFill>
                  <a:srgbClr val="3F7F5F"/>
                </a:solidFill>
                <a:latin typeface="Menlo" panose="020B0609030804020204" pitchFamily="49" charset="0"/>
              </a:rPr>
              <a:t>//12 </a:t>
            </a:r>
            <a:r>
              <a:rPr lang="en-IN" sz="1000" u="sng" dirty="0" err="1">
                <a:solidFill>
                  <a:srgbClr val="3F7F5F"/>
                </a:solidFill>
                <a:latin typeface="Menlo" panose="020B0609030804020204" pitchFamily="49" charset="0"/>
              </a:rPr>
              <a:t>december</a:t>
            </a:r>
            <a:r>
              <a:rPr lang="en-IN" sz="1000" dirty="0">
                <a:solidFill>
                  <a:srgbClr val="3F7F5F"/>
                </a:solidFill>
                <a:latin typeface="Menlo" panose="020B0609030804020204" pitchFamily="49" charset="0"/>
              </a:rPr>
              <a:t> 2014</a:t>
            </a:r>
          </a:p>
          <a:p>
            <a:r>
              <a:rPr lang="en-IN" sz="1000" dirty="0">
                <a:latin typeface="Menlo" panose="020B0609030804020204" pitchFamily="49" charset="0"/>
              </a:rPr>
              <a:t>      </a:t>
            </a:r>
            <a:r>
              <a:rPr lang="en-IN" sz="1000" dirty="0" err="1">
                <a:latin typeface="Menlo" panose="020B0609030804020204" pitchFamily="49" charset="0"/>
              </a:rPr>
              <a:t>LocalDate</a:t>
            </a:r>
            <a:r>
              <a:rPr lang="en-IN" sz="1000" dirty="0">
                <a:latin typeface="Menlo" panose="020B0609030804020204" pitchFamily="49" charset="0"/>
              </a:rPr>
              <a:t> </a:t>
            </a:r>
            <a:r>
              <a:rPr lang="en-IN" sz="1000" dirty="0">
                <a:solidFill>
                  <a:srgbClr val="6A3E3E"/>
                </a:solidFill>
                <a:latin typeface="Menlo" panose="020B0609030804020204" pitchFamily="49" charset="0"/>
              </a:rPr>
              <a:t>date3</a:t>
            </a:r>
            <a:r>
              <a:rPr lang="en-IN" sz="1000" dirty="0">
                <a:latin typeface="Menlo" panose="020B0609030804020204" pitchFamily="49" charset="0"/>
              </a:rPr>
              <a:t> = </a:t>
            </a:r>
            <a:r>
              <a:rPr lang="en-IN" sz="1000" dirty="0" err="1">
                <a:latin typeface="Menlo" panose="020B0609030804020204" pitchFamily="49" charset="0"/>
              </a:rPr>
              <a:t>LocalDate.</a:t>
            </a:r>
            <a:r>
              <a:rPr lang="en-IN" sz="1000" i="1" dirty="0" err="1">
                <a:latin typeface="Menlo" panose="020B0609030804020204" pitchFamily="49" charset="0"/>
              </a:rPr>
              <a:t>of</a:t>
            </a:r>
            <a:r>
              <a:rPr lang="en-IN" sz="1000" dirty="0">
                <a:latin typeface="Menlo" panose="020B0609030804020204" pitchFamily="49" charset="0"/>
              </a:rPr>
              <a:t>(2018, </a:t>
            </a:r>
            <a:r>
              <a:rPr lang="en-IN" sz="1000" dirty="0" err="1">
                <a:latin typeface="Menlo" panose="020B0609030804020204" pitchFamily="49" charset="0"/>
              </a:rPr>
              <a:t>Month.</a:t>
            </a:r>
            <a:r>
              <a:rPr lang="en-IN" sz="1000" b="1" i="1" dirty="0" err="1">
                <a:solidFill>
                  <a:srgbClr val="0000C0"/>
                </a:solidFill>
                <a:latin typeface="Menlo" panose="020B0609030804020204" pitchFamily="49" charset="0"/>
              </a:rPr>
              <a:t>DECEMBER</a:t>
            </a:r>
            <a:r>
              <a:rPr lang="en-IN" sz="1000" dirty="0">
                <a:latin typeface="Menlo" panose="020B0609030804020204" pitchFamily="49" charset="0"/>
              </a:rPr>
              <a:t>, 22);</a:t>
            </a:r>
          </a:p>
          <a:p>
            <a:r>
              <a:rPr lang="en-IN" sz="1000" dirty="0">
                <a:latin typeface="Menlo" panose="020B0609030804020204" pitchFamily="49" charset="0"/>
              </a:rPr>
              <a:t>      </a:t>
            </a:r>
            <a:r>
              <a:rPr lang="en-IN" sz="1000" dirty="0" err="1">
                <a:latin typeface="Menlo" panose="020B0609030804020204" pitchFamily="49" charset="0"/>
              </a:rPr>
              <a:t>System.</a:t>
            </a:r>
            <a:r>
              <a:rPr lang="en-IN" sz="1000" b="1" i="1" dirty="0" err="1">
                <a:solidFill>
                  <a:srgbClr val="0000C0"/>
                </a:solidFill>
                <a:latin typeface="Menlo" panose="020B0609030804020204" pitchFamily="49" charset="0"/>
              </a:rPr>
              <a:t>out</a:t>
            </a:r>
            <a:r>
              <a:rPr lang="en-IN" sz="1000" dirty="0" err="1">
                <a:latin typeface="Menlo" panose="020B0609030804020204" pitchFamily="49" charset="0"/>
              </a:rPr>
              <a:t>.println</a:t>
            </a:r>
            <a:r>
              <a:rPr lang="en-IN" sz="1000" dirty="0">
                <a:latin typeface="Menlo" panose="020B0609030804020204" pitchFamily="49" charset="0"/>
              </a:rPr>
              <a:t>(</a:t>
            </a:r>
            <a:r>
              <a:rPr lang="en-IN" sz="1000" dirty="0">
                <a:solidFill>
                  <a:srgbClr val="2A00FF"/>
                </a:solidFill>
                <a:latin typeface="Menlo" panose="020B0609030804020204" pitchFamily="49" charset="0"/>
              </a:rPr>
              <a:t>"date3: "</a:t>
            </a:r>
            <a:r>
              <a:rPr lang="en-IN" sz="1000" dirty="0">
                <a:latin typeface="Menlo" panose="020B0609030804020204" pitchFamily="49" charset="0"/>
              </a:rPr>
              <a:t> + </a:t>
            </a:r>
            <a:r>
              <a:rPr lang="en-IN" sz="1000" dirty="0">
                <a:solidFill>
                  <a:srgbClr val="6A3E3E"/>
                </a:solidFill>
                <a:latin typeface="Menlo" panose="020B0609030804020204" pitchFamily="49" charset="0"/>
              </a:rPr>
              <a:t>date3</a:t>
            </a:r>
            <a:r>
              <a:rPr lang="en-IN" sz="1000" dirty="0">
                <a:latin typeface="Menlo" panose="020B0609030804020204" pitchFamily="49" charset="0"/>
              </a:rPr>
              <a:t>);</a:t>
            </a:r>
          </a:p>
          <a:p>
            <a:r>
              <a:rPr lang="en-IN" sz="1000" dirty="0">
                <a:solidFill>
                  <a:srgbClr val="000000"/>
                </a:solidFill>
                <a:latin typeface="Menlo" panose="020B0609030804020204" pitchFamily="49" charset="0"/>
              </a:rPr>
              <a:t>      </a:t>
            </a:r>
            <a:r>
              <a:rPr lang="en-IN" sz="1000" dirty="0">
                <a:solidFill>
                  <a:srgbClr val="3F7F5F"/>
                </a:solidFill>
                <a:latin typeface="Menlo" panose="020B0609030804020204" pitchFamily="49" charset="0"/>
              </a:rPr>
              <a:t>//22 hour 15 minutes</a:t>
            </a:r>
          </a:p>
          <a:p>
            <a:r>
              <a:rPr lang="en-IN" sz="1000" dirty="0">
                <a:latin typeface="Menlo" panose="020B0609030804020204" pitchFamily="49" charset="0"/>
              </a:rPr>
              <a:t>      </a:t>
            </a:r>
            <a:r>
              <a:rPr lang="en-IN" sz="1000" dirty="0" err="1">
                <a:latin typeface="Menlo" panose="020B0609030804020204" pitchFamily="49" charset="0"/>
              </a:rPr>
              <a:t>LocalTime</a:t>
            </a:r>
            <a:r>
              <a:rPr lang="en-IN" sz="1000" dirty="0">
                <a:latin typeface="Menlo" panose="020B0609030804020204" pitchFamily="49" charset="0"/>
              </a:rPr>
              <a:t> </a:t>
            </a:r>
            <a:r>
              <a:rPr lang="en-IN" sz="1000" dirty="0">
                <a:solidFill>
                  <a:srgbClr val="6A3E3E"/>
                </a:solidFill>
                <a:latin typeface="Menlo" panose="020B0609030804020204" pitchFamily="49" charset="0"/>
              </a:rPr>
              <a:t>date4</a:t>
            </a:r>
            <a:r>
              <a:rPr lang="en-IN" sz="1000" dirty="0">
                <a:latin typeface="Menlo" panose="020B0609030804020204" pitchFamily="49" charset="0"/>
              </a:rPr>
              <a:t> = </a:t>
            </a:r>
            <a:r>
              <a:rPr lang="en-IN" sz="1000" dirty="0" err="1">
                <a:latin typeface="Menlo" panose="020B0609030804020204" pitchFamily="49" charset="0"/>
              </a:rPr>
              <a:t>LocalTime.</a:t>
            </a:r>
            <a:r>
              <a:rPr lang="en-IN" sz="1000" i="1" dirty="0" err="1">
                <a:latin typeface="Menlo" panose="020B0609030804020204" pitchFamily="49" charset="0"/>
              </a:rPr>
              <a:t>of</a:t>
            </a:r>
            <a:r>
              <a:rPr lang="en-IN" sz="1000" dirty="0">
                <a:latin typeface="Menlo" panose="020B0609030804020204" pitchFamily="49" charset="0"/>
              </a:rPr>
              <a:t>(22, 15);</a:t>
            </a:r>
          </a:p>
          <a:p>
            <a:r>
              <a:rPr lang="en-IN" sz="1000" dirty="0">
                <a:latin typeface="Menlo" panose="020B0609030804020204" pitchFamily="49" charset="0"/>
              </a:rPr>
              <a:t>      </a:t>
            </a:r>
            <a:r>
              <a:rPr lang="en-IN" sz="1000" dirty="0" err="1">
                <a:latin typeface="Menlo" panose="020B0609030804020204" pitchFamily="49" charset="0"/>
              </a:rPr>
              <a:t>System.</a:t>
            </a:r>
            <a:r>
              <a:rPr lang="en-IN" sz="1000" b="1" i="1" dirty="0" err="1">
                <a:solidFill>
                  <a:srgbClr val="0000C0"/>
                </a:solidFill>
                <a:latin typeface="Menlo" panose="020B0609030804020204" pitchFamily="49" charset="0"/>
              </a:rPr>
              <a:t>out</a:t>
            </a:r>
            <a:r>
              <a:rPr lang="en-IN" sz="1000" dirty="0" err="1">
                <a:latin typeface="Menlo" panose="020B0609030804020204" pitchFamily="49" charset="0"/>
              </a:rPr>
              <a:t>.println</a:t>
            </a:r>
            <a:r>
              <a:rPr lang="en-IN" sz="1000" dirty="0">
                <a:latin typeface="Menlo" panose="020B0609030804020204" pitchFamily="49" charset="0"/>
              </a:rPr>
              <a:t>(</a:t>
            </a:r>
            <a:r>
              <a:rPr lang="en-IN" sz="1000" dirty="0">
                <a:solidFill>
                  <a:srgbClr val="2A00FF"/>
                </a:solidFill>
                <a:latin typeface="Menlo" panose="020B0609030804020204" pitchFamily="49" charset="0"/>
              </a:rPr>
              <a:t>"date4: "</a:t>
            </a:r>
            <a:r>
              <a:rPr lang="en-IN" sz="1000" dirty="0">
                <a:latin typeface="Menlo" panose="020B0609030804020204" pitchFamily="49" charset="0"/>
              </a:rPr>
              <a:t> + </a:t>
            </a:r>
            <a:r>
              <a:rPr lang="en-IN" sz="1000" dirty="0">
                <a:solidFill>
                  <a:srgbClr val="6A3E3E"/>
                </a:solidFill>
                <a:latin typeface="Menlo" panose="020B0609030804020204" pitchFamily="49" charset="0"/>
              </a:rPr>
              <a:t>date4</a:t>
            </a:r>
            <a:r>
              <a:rPr lang="en-IN" sz="1000" dirty="0">
                <a:latin typeface="Menlo" panose="020B0609030804020204" pitchFamily="49" charset="0"/>
              </a:rPr>
              <a:t>);</a:t>
            </a:r>
          </a:p>
          <a:p>
            <a:r>
              <a:rPr lang="en-IN" sz="1000" dirty="0">
                <a:solidFill>
                  <a:srgbClr val="000000"/>
                </a:solidFill>
                <a:latin typeface="Menlo" panose="020B0609030804020204" pitchFamily="49" charset="0"/>
              </a:rPr>
              <a:t>  </a:t>
            </a:r>
            <a:r>
              <a:rPr lang="en-IN" sz="1000" dirty="0">
                <a:latin typeface="Menlo" panose="020B0609030804020204" pitchFamily="49" charset="0"/>
              </a:rPr>
              <a:t>   }</a:t>
            </a:r>
          </a:p>
          <a:p>
            <a:r>
              <a:rPr lang="en-IN" sz="1000" dirty="0">
                <a:latin typeface="Menlo" panose="020B0609030804020204" pitchFamily="49" charset="0"/>
              </a:rPr>
              <a:t>}</a:t>
            </a:r>
          </a:p>
        </p:txBody>
      </p:sp>
      <p:sp>
        <p:nvSpPr>
          <p:cNvPr id="2" name="Title 1">
            <a:extLst>
              <a:ext uri="{FF2B5EF4-FFF2-40B4-BE49-F238E27FC236}">
                <a16:creationId xmlns:a16="http://schemas.microsoft.com/office/drawing/2014/main" id="{C0FDFC52-89EB-9D40-A400-05AEBC255A4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113586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2E7BE7B-6AED-C747-961B-FA45546A38E6}"/>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err="1">
                <a:solidFill>
                  <a:schemeClr val="bg1"/>
                </a:solidFill>
              </a:rPr>
              <a:t>ZoneDateTime</a:t>
            </a:r>
            <a:endParaRPr lang="en-US" sz="3200" dirty="0">
              <a:solidFill>
                <a:schemeClr val="bg1"/>
              </a:solidFill>
            </a:endParaRPr>
          </a:p>
        </p:txBody>
      </p:sp>
      <p:sp>
        <p:nvSpPr>
          <p:cNvPr id="5" name="Rectangle 3">
            <a:extLst>
              <a:ext uri="{FF2B5EF4-FFF2-40B4-BE49-F238E27FC236}">
                <a16:creationId xmlns:a16="http://schemas.microsoft.com/office/drawing/2014/main" id="{F2EE3140-489B-9741-8E19-577901972869}"/>
              </a:ext>
            </a:extLst>
          </p:cNvPr>
          <p:cNvSpPr>
            <a:spLocks noChangeArrowheads="1"/>
          </p:cNvSpPr>
          <p:nvPr/>
        </p:nvSpPr>
        <p:spPr bwMode="auto">
          <a:xfrm>
            <a:off x="1619672" y="699542"/>
            <a:ext cx="5410200" cy="3995134"/>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r>
              <a:rPr lang="en-IN" sz="900" b="1" dirty="0">
                <a:solidFill>
                  <a:srgbClr val="7F0055"/>
                </a:solidFill>
                <a:latin typeface="Menlo" panose="020B0609030804020204" pitchFamily="49" charset="0"/>
              </a:rPr>
              <a:t>public</a:t>
            </a:r>
            <a:r>
              <a:rPr lang="en-IN" sz="900" dirty="0">
                <a:latin typeface="Menlo" panose="020B0609030804020204" pitchFamily="49" charset="0"/>
              </a:rPr>
              <a:t> </a:t>
            </a:r>
            <a:r>
              <a:rPr lang="en-IN" sz="900" b="1" dirty="0">
                <a:solidFill>
                  <a:srgbClr val="7F0055"/>
                </a:solidFill>
                <a:latin typeface="Menlo" panose="020B0609030804020204" pitchFamily="49" charset="0"/>
              </a:rPr>
              <a:t>class</a:t>
            </a:r>
            <a:r>
              <a:rPr lang="en-IN" sz="900" dirty="0">
                <a:latin typeface="Menlo" panose="020B0609030804020204" pitchFamily="49" charset="0"/>
              </a:rPr>
              <a:t> </a:t>
            </a:r>
            <a:r>
              <a:rPr lang="en-IN" sz="900" dirty="0" err="1">
                <a:latin typeface="Menlo" panose="020B0609030804020204" pitchFamily="49" charset="0"/>
              </a:rPr>
              <a:t>ZonedDateTimeTest</a:t>
            </a:r>
            <a:r>
              <a:rPr lang="en-IN" sz="900" dirty="0">
                <a:latin typeface="Menlo" panose="020B0609030804020204" pitchFamily="49" charset="0"/>
              </a:rPr>
              <a:t> {</a:t>
            </a:r>
          </a:p>
          <a:p>
            <a:endParaRPr lang="en-IN" sz="900" dirty="0">
              <a:latin typeface="Menlo" panose="020B0609030804020204" pitchFamily="49" charset="0"/>
            </a:endParaRPr>
          </a:p>
          <a:p>
            <a:r>
              <a:rPr lang="en-IN" sz="900" dirty="0">
                <a:latin typeface="Menlo" panose="020B0609030804020204" pitchFamily="49" charset="0"/>
              </a:rPr>
              <a:t>   </a:t>
            </a:r>
            <a:r>
              <a:rPr lang="en-IN" sz="900" b="1" dirty="0">
                <a:solidFill>
                  <a:srgbClr val="7F0055"/>
                </a:solidFill>
                <a:latin typeface="Menlo" panose="020B0609030804020204" pitchFamily="49" charset="0"/>
              </a:rPr>
              <a:t>public</a:t>
            </a:r>
            <a:r>
              <a:rPr lang="en-IN" sz="900" dirty="0">
                <a:latin typeface="Menlo" panose="020B0609030804020204" pitchFamily="49" charset="0"/>
              </a:rPr>
              <a:t> </a:t>
            </a:r>
            <a:r>
              <a:rPr lang="en-IN" sz="900" b="1" dirty="0">
                <a:solidFill>
                  <a:srgbClr val="7F0055"/>
                </a:solidFill>
                <a:latin typeface="Menlo" panose="020B0609030804020204" pitchFamily="49" charset="0"/>
              </a:rPr>
              <a:t>static</a:t>
            </a:r>
            <a:r>
              <a:rPr lang="en-IN" sz="900" dirty="0">
                <a:latin typeface="Menlo" panose="020B0609030804020204" pitchFamily="49" charset="0"/>
              </a:rPr>
              <a:t> </a:t>
            </a:r>
            <a:r>
              <a:rPr lang="en-IN" sz="900" b="1" dirty="0">
                <a:solidFill>
                  <a:srgbClr val="7F0055"/>
                </a:solidFill>
                <a:latin typeface="Menlo" panose="020B0609030804020204" pitchFamily="49" charset="0"/>
              </a:rPr>
              <a:t>void</a:t>
            </a:r>
            <a:r>
              <a:rPr lang="en-IN" sz="900" dirty="0">
                <a:latin typeface="Menlo" panose="020B0609030804020204" pitchFamily="49" charset="0"/>
              </a:rPr>
              <a:t> main(String </a:t>
            </a:r>
            <a:r>
              <a:rPr lang="en-IN" sz="900" dirty="0" err="1">
                <a:solidFill>
                  <a:srgbClr val="6A3E3E"/>
                </a:solidFill>
                <a:latin typeface="Menlo" panose="020B0609030804020204" pitchFamily="49" charset="0"/>
              </a:rPr>
              <a:t>args</a:t>
            </a:r>
            <a:r>
              <a:rPr lang="en-IN" sz="900" dirty="0">
                <a:latin typeface="Menlo" panose="020B0609030804020204" pitchFamily="49" charset="0"/>
              </a:rPr>
              <a:t>[]) {</a:t>
            </a:r>
          </a:p>
          <a:p>
            <a:r>
              <a:rPr lang="en-IN" sz="900" dirty="0">
                <a:latin typeface="Menlo" panose="020B0609030804020204" pitchFamily="49" charset="0"/>
              </a:rPr>
              <a:t>  </a:t>
            </a:r>
            <a:r>
              <a:rPr lang="en-IN" sz="900" dirty="0" err="1">
                <a:latin typeface="Menlo" panose="020B0609030804020204" pitchFamily="49" charset="0"/>
              </a:rPr>
              <a:t>ZonedDateTimeTest</a:t>
            </a:r>
            <a:r>
              <a:rPr lang="en-IN" sz="900" dirty="0">
                <a:latin typeface="Menlo" panose="020B0609030804020204" pitchFamily="49" charset="0"/>
              </a:rPr>
              <a:t> </a:t>
            </a:r>
            <a:r>
              <a:rPr lang="en-IN" sz="900" dirty="0" err="1">
                <a:solidFill>
                  <a:srgbClr val="6A3E3E"/>
                </a:solidFill>
                <a:latin typeface="Menlo" panose="020B0609030804020204" pitchFamily="49" charset="0"/>
              </a:rPr>
              <a:t>zonedDateTimeTest</a:t>
            </a:r>
            <a:r>
              <a:rPr lang="en-IN" sz="900" dirty="0">
                <a:latin typeface="Menlo" panose="020B0609030804020204" pitchFamily="49" charset="0"/>
              </a:rPr>
              <a:t> = </a:t>
            </a:r>
            <a:r>
              <a:rPr lang="en-IN" sz="900" b="1" dirty="0">
                <a:solidFill>
                  <a:srgbClr val="7F0055"/>
                </a:solidFill>
                <a:latin typeface="Menlo" panose="020B0609030804020204" pitchFamily="49" charset="0"/>
              </a:rPr>
              <a:t>new</a:t>
            </a:r>
            <a:r>
              <a:rPr lang="en-IN" sz="900" dirty="0">
                <a:latin typeface="Menlo" panose="020B0609030804020204" pitchFamily="49" charset="0"/>
              </a:rPr>
              <a:t> </a:t>
            </a:r>
            <a:r>
              <a:rPr lang="en-IN" sz="900" dirty="0" err="1">
                <a:latin typeface="Menlo" panose="020B0609030804020204" pitchFamily="49" charset="0"/>
              </a:rPr>
              <a:t>ZonedDateTimeTest</a:t>
            </a:r>
            <a:r>
              <a:rPr lang="en-IN" sz="900" dirty="0">
                <a:latin typeface="Menlo" panose="020B0609030804020204" pitchFamily="49" charset="0"/>
              </a:rPr>
              <a:t>();</a:t>
            </a:r>
          </a:p>
          <a:p>
            <a:r>
              <a:rPr lang="en-IN" sz="900" dirty="0">
                <a:latin typeface="Menlo" panose="020B0609030804020204" pitchFamily="49" charset="0"/>
              </a:rPr>
              <a:t>  </a:t>
            </a:r>
            <a:r>
              <a:rPr lang="en-IN" sz="900" dirty="0" err="1">
                <a:solidFill>
                  <a:srgbClr val="6A3E3E"/>
                </a:solidFill>
                <a:latin typeface="Menlo" panose="020B0609030804020204" pitchFamily="49" charset="0"/>
              </a:rPr>
              <a:t>zonedDateTimeTest</a:t>
            </a:r>
            <a:r>
              <a:rPr lang="en-IN" sz="900" dirty="0" err="1">
                <a:latin typeface="Menlo" panose="020B0609030804020204" pitchFamily="49" charset="0"/>
              </a:rPr>
              <a:t>.testZonedDateTime</a:t>
            </a:r>
            <a:r>
              <a:rPr lang="en-IN" sz="900" dirty="0">
                <a:latin typeface="Menlo" panose="020B0609030804020204" pitchFamily="49" charset="0"/>
              </a:rPr>
              <a:t>();</a:t>
            </a:r>
          </a:p>
          <a:p>
            <a:r>
              <a:rPr lang="en-IN" sz="900" dirty="0">
                <a:latin typeface="Menlo" panose="020B0609030804020204" pitchFamily="49" charset="0"/>
              </a:rPr>
              <a:t>   }</a:t>
            </a:r>
          </a:p>
          <a:p>
            <a:r>
              <a:rPr lang="en-IN" sz="900" dirty="0">
                <a:latin typeface="Menlo" panose="020B0609030804020204" pitchFamily="49" charset="0"/>
              </a:rPr>
              <a:t>   </a:t>
            </a:r>
            <a:r>
              <a:rPr lang="en-IN" sz="900" b="1" dirty="0">
                <a:solidFill>
                  <a:srgbClr val="7F0055"/>
                </a:solidFill>
                <a:latin typeface="Menlo" panose="020B0609030804020204" pitchFamily="49" charset="0"/>
              </a:rPr>
              <a:t>public</a:t>
            </a:r>
            <a:r>
              <a:rPr lang="en-IN" sz="900" dirty="0">
                <a:latin typeface="Menlo" panose="020B0609030804020204" pitchFamily="49" charset="0"/>
              </a:rPr>
              <a:t> </a:t>
            </a:r>
            <a:r>
              <a:rPr lang="en-IN" sz="900" b="1" dirty="0">
                <a:solidFill>
                  <a:srgbClr val="7F0055"/>
                </a:solidFill>
                <a:latin typeface="Menlo" panose="020B0609030804020204" pitchFamily="49" charset="0"/>
              </a:rPr>
              <a:t>void</a:t>
            </a:r>
            <a:r>
              <a:rPr lang="en-IN" sz="900" dirty="0">
                <a:latin typeface="Menlo" panose="020B0609030804020204" pitchFamily="49" charset="0"/>
              </a:rPr>
              <a:t> </a:t>
            </a:r>
            <a:r>
              <a:rPr lang="en-IN" sz="900" dirty="0" err="1">
                <a:latin typeface="Menlo" panose="020B0609030804020204" pitchFamily="49" charset="0"/>
              </a:rPr>
              <a:t>testZonedDateTime</a:t>
            </a:r>
            <a:r>
              <a:rPr lang="en-IN" sz="900" dirty="0">
                <a:latin typeface="Menlo" panose="020B0609030804020204" pitchFamily="49" charset="0"/>
              </a:rPr>
              <a:t>() {</a:t>
            </a:r>
          </a:p>
          <a:p>
            <a:r>
              <a:rPr lang="en-IN" sz="900" dirty="0">
                <a:solidFill>
                  <a:srgbClr val="000000"/>
                </a:solidFill>
                <a:latin typeface="Menlo" panose="020B0609030804020204" pitchFamily="49" charset="0"/>
              </a:rPr>
              <a:t>      </a:t>
            </a:r>
            <a:r>
              <a:rPr lang="en-IN" sz="900" dirty="0">
                <a:solidFill>
                  <a:srgbClr val="3F7F5F"/>
                </a:solidFill>
                <a:latin typeface="Menlo" panose="020B0609030804020204" pitchFamily="49" charset="0"/>
              </a:rPr>
              <a:t>// Get the current date and time</a:t>
            </a:r>
          </a:p>
          <a:p>
            <a:r>
              <a:rPr lang="en-IN" sz="900" dirty="0">
                <a:latin typeface="Menlo" panose="020B0609030804020204" pitchFamily="49" charset="0"/>
              </a:rPr>
              <a:t>      </a:t>
            </a:r>
            <a:r>
              <a:rPr lang="en-IN" sz="900" dirty="0" err="1">
                <a:latin typeface="Menlo" panose="020B0609030804020204" pitchFamily="49" charset="0"/>
              </a:rPr>
              <a:t>ZonedDateTime</a:t>
            </a:r>
            <a:r>
              <a:rPr lang="en-IN" sz="900" dirty="0">
                <a:latin typeface="Menlo" panose="020B0609030804020204" pitchFamily="49" charset="0"/>
              </a:rPr>
              <a:t> </a:t>
            </a:r>
            <a:r>
              <a:rPr lang="en-IN" sz="900" dirty="0">
                <a:solidFill>
                  <a:srgbClr val="6A3E3E"/>
                </a:solidFill>
                <a:latin typeface="Menlo" panose="020B0609030804020204" pitchFamily="49" charset="0"/>
              </a:rPr>
              <a:t>date1</a:t>
            </a:r>
            <a:r>
              <a:rPr lang="en-IN" sz="900" dirty="0">
                <a:latin typeface="Menlo" panose="020B0609030804020204" pitchFamily="49" charset="0"/>
              </a:rPr>
              <a:t> = </a:t>
            </a:r>
            <a:r>
              <a:rPr lang="en-IN" sz="900" dirty="0" err="1">
                <a:latin typeface="Menlo" panose="020B0609030804020204" pitchFamily="49" charset="0"/>
              </a:rPr>
              <a:t>ZonedDateTime</a:t>
            </a:r>
            <a:endParaRPr lang="en-IN" sz="900" dirty="0">
              <a:latin typeface="Menlo" panose="020B0609030804020204" pitchFamily="49" charset="0"/>
            </a:endParaRPr>
          </a:p>
          <a:p>
            <a:r>
              <a:rPr lang="en-IN" sz="900" dirty="0">
                <a:latin typeface="Menlo" panose="020B0609030804020204" pitchFamily="49" charset="0"/>
              </a:rPr>
              <a:t>	.</a:t>
            </a:r>
            <a:r>
              <a:rPr lang="en-IN" sz="900" i="1" dirty="0">
                <a:latin typeface="Menlo" panose="020B0609030804020204" pitchFamily="49" charset="0"/>
              </a:rPr>
              <a:t>parse</a:t>
            </a:r>
            <a:r>
              <a:rPr lang="en-IN" sz="900" dirty="0">
                <a:latin typeface="Menlo" panose="020B0609030804020204" pitchFamily="49" charset="0"/>
              </a:rPr>
              <a:t>(</a:t>
            </a:r>
            <a:r>
              <a:rPr lang="en-IN" sz="900" dirty="0">
                <a:solidFill>
                  <a:srgbClr val="2A00FF"/>
                </a:solidFill>
                <a:latin typeface="Menlo" panose="020B0609030804020204" pitchFamily="49" charset="0"/>
              </a:rPr>
              <a:t>"2018-12-28T10:15:30+05:30[Asia/Kolkata]"</a:t>
            </a:r>
            <a:r>
              <a:rPr lang="en-IN" sz="900" dirty="0">
                <a:latin typeface="Menlo" panose="020B0609030804020204" pitchFamily="49" charset="0"/>
              </a:rPr>
              <a:t>);</a:t>
            </a:r>
          </a:p>
          <a:p>
            <a:r>
              <a:rPr lang="en-IN" sz="900" dirty="0">
                <a:latin typeface="Menlo" panose="020B0609030804020204" pitchFamily="49" charset="0"/>
              </a:rPr>
              <a:t>      </a:t>
            </a:r>
            <a:r>
              <a:rPr lang="en-IN" sz="900" dirty="0" err="1">
                <a:latin typeface="Menlo" panose="020B0609030804020204" pitchFamily="49" charset="0"/>
              </a:rPr>
              <a:t>System.</a:t>
            </a:r>
            <a:r>
              <a:rPr lang="en-IN" sz="900" b="1" i="1" dirty="0" err="1">
                <a:solidFill>
                  <a:srgbClr val="0000C0"/>
                </a:solidFill>
                <a:latin typeface="Menlo" panose="020B0609030804020204" pitchFamily="49" charset="0"/>
              </a:rPr>
              <a:t>out</a:t>
            </a:r>
            <a:r>
              <a:rPr lang="en-IN" sz="900" dirty="0" err="1">
                <a:latin typeface="Menlo" panose="020B0609030804020204" pitchFamily="49" charset="0"/>
              </a:rPr>
              <a:t>.println</a:t>
            </a:r>
            <a:r>
              <a:rPr lang="en-IN" sz="900" dirty="0">
                <a:latin typeface="Menlo" panose="020B0609030804020204" pitchFamily="49" charset="0"/>
              </a:rPr>
              <a:t>(</a:t>
            </a:r>
            <a:r>
              <a:rPr lang="en-IN" sz="900" dirty="0">
                <a:solidFill>
                  <a:srgbClr val="2A00FF"/>
                </a:solidFill>
                <a:latin typeface="Menlo" panose="020B0609030804020204" pitchFamily="49" charset="0"/>
              </a:rPr>
              <a:t>"date1: "</a:t>
            </a:r>
            <a:r>
              <a:rPr lang="en-IN" sz="900" dirty="0">
                <a:latin typeface="Menlo" panose="020B0609030804020204" pitchFamily="49" charset="0"/>
              </a:rPr>
              <a:t> + </a:t>
            </a:r>
            <a:r>
              <a:rPr lang="en-IN" sz="900" dirty="0">
                <a:solidFill>
                  <a:srgbClr val="6A3E3E"/>
                </a:solidFill>
                <a:latin typeface="Menlo" panose="020B0609030804020204" pitchFamily="49" charset="0"/>
              </a:rPr>
              <a:t>date1</a:t>
            </a:r>
            <a:r>
              <a:rPr lang="en-IN" sz="900" dirty="0">
                <a:latin typeface="Menlo" panose="020B0609030804020204" pitchFamily="49" charset="0"/>
              </a:rPr>
              <a:t>);</a:t>
            </a:r>
          </a:p>
          <a:p>
            <a:r>
              <a:rPr lang="en-IN" sz="900" dirty="0">
                <a:solidFill>
                  <a:srgbClr val="000000"/>
                </a:solidFill>
                <a:latin typeface="Menlo" panose="020B0609030804020204" pitchFamily="49" charset="0"/>
              </a:rPr>
              <a:t>      </a:t>
            </a:r>
            <a:r>
              <a:rPr lang="en-IN" sz="900" dirty="0">
                <a:solidFill>
                  <a:srgbClr val="3F7F5F"/>
                </a:solidFill>
                <a:latin typeface="Menlo" panose="020B0609030804020204" pitchFamily="49" charset="0"/>
              </a:rPr>
              <a:t>//converts </a:t>
            </a:r>
            <a:r>
              <a:rPr lang="en-IN" sz="900" u="sng" dirty="0" err="1">
                <a:solidFill>
                  <a:srgbClr val="3F7F5F"/>
                </a:solidFill>
                <a:latin typeface="Menlo" panose="020B0609030804020204" pitchFamily="49" charset="0"/>
              </a:rPr>
              <a:t>timezones</a:t>
            </a:r>
            <a:endParaRPr lang="en-IN" sz="900" dirty="0">
              <a:solidFill>
                <a:srgbClr val="3F7F5F"/>
              </a:solidFill>
              <a:latin typeface="Menlo" panose="020B0609030804020204" pitchFamily="49" charset="0"/>
            </a:endParaRPr>
          </a:p>
          <a:p>
            <a:r>
              <a:rPr lang="en-IN" sz="900" dirty="0">
                <a:latin typeface="Menlo" panose="020B0609030804020204" pitchFamily="49" charset="0"/>
              </a:rPr>
              <a:t>      </a:t>
            </a:r>
            <a:r>
              <a:rPr lang="en-IN" sz="900" dirty="0" err="1">
                <a:latin typeface="Menlo" panose="020B0609030804020204" pitchFamily="49" charset="0"/>
              </a:rPr>
              <a:t>ZoneId</a:t>
            </a:r>
            <a:r>
              <a:rPr lang="en-IN" sz="900" dirty="0">
                <a:latin typeface="Menlo" panose="020B0609030804020204" pitchFamily="49" charset="0"/>
              </a:rPr>
              <a:t> </a:t>
            </a:r>
            <a:r>
              <a:rPr lang="en-IN" sz="900" dirty="0">
                <a:solidFill>
                  <a:srgbClr val="6A3E3E"/>
                </a:solidFill>
                <a:latin typeface="Menlo" panose="020B0609030804020204" pitchFamily="49" charset="0"/>
              </a:rPr>
              <a:t>id</a:t>
            </a:r>
            <a:r>
              <a:rPr lang="en-IN" sz="900" dirty="0">
                <a:latin typeface="Menlo" panose="020B0609030804020204" pitchFamily="49" charset="0"/>
              </a:rPr>
              <a:t> = </a:t>
            </a:r>
            <a:r>
              <a:rPr lang="en-IN" sz="900" dirty="0" err="1">
                <a:latin typeface="Menlo" panose="020B0609030804020204" pitchFamily="49" charset="0"/>
              </a:rPr>
              <a:t>ZoneId.</a:t>
            </a:r>
            <a:r>
              <a:rPr lang="en-IN" sz="900" i="1" dirty="0" err="1">
                <a:latin typeface="Menlo" panose="020B0609030804020204" pitchFamily="49" charset="0"/>
              </a:rPr>
              <a:t>of</a:t>
            </a:r>
            <a:r>
              <a:rPr lang="en-IN" sz="900" dirty="0">
                <a:latin typeface="Menlo" panose="020B0609030804020204" pitchFamily="49" charset="0"/>
              </a:rPr>
              <a:t>(</a:t>
            </a:r>
            <a:r>
              <a:rPr lang="en-IN" sz="900" dirty="0">
                <a:solidFill>
                  <a:srgbClr val="2A00FF"/>
                </a:solidFill>
                <a:latin typeface="Menlo" panose="020B0609030804020204" pitchFamily="49" charset="0"/>
              </a:rPr>
              <a:t>"Europe/Paris"</a:t>
            </a:r>
            <a:r>
              <a:rPr lang="en-IN" sz="900" dirty="0">
                <a:latin typeface="Menlo" panose="020B0609030804020204" pitchFamily="49" charset="0"/>
              </a:rPr>
              <a:t>);</a:t>
            </a:r>
          </a:p>
          <a:p>
            <a:r>
              <a:rPr lang="en-IN" sz="900" dirty="0">
                <a:latin typeface="Menlo" panose="020B0609030804020204" pitchFamily="49" charset="0"/>
              </a:rPr>
              <a:t>      </a:t>
            </a:r>
            <a:r>
              <a:rPr lang="en-IN" sz="900" dirty="0" err="1">
                <a:latin typeface="Menlo" panose="020B0609030804020204" pitchFamily="49" charset="0"/>
              </a:rPr>
              <a:t>System.</a:t>
            </a:r>
            <a:r>
              <a:rPr lang="en-IN" sz="900" b="1" i="1" dirty="0" err="1">
                <a:solidFill>
                  <a:srgbClr val="0000C0"/>
                </a:solidFill>
                <a:latin typeface="Menlo" panose="020B0609030804020204" pitchFamily="49" charset="0"/>
              </a:rPr>
              <a:t>out</a:t>
            </a:r>
            <a:r>
              <a:rPr lang="en-IN" sz="900" dirty="0" err="1">
                <a:latin typeface="Menlo" panose="020B0609030804020204" pitchFamily="49" charset="0"/>
              </a:rPr>
              <a:t>.println</a:t>
            </a:r>
            <a:r>
              <a:rPr lang="en-IN" sz="900" dirty="0">
                <a:latin typeface="Menlo" panose="020B0609030804020204" pitchFamily="49" charset="0"/>
              </a:rPr>
              <a:t>(</a:t>
            </a:r>
            <a:r>
              <a:rPr lang="en-IN" sz="900" dirty="0">
                <a:solidFill>
                  <a:srgbClr val="2A00FF"/>
                </a:solidFill>
                <a:latin typeface="Menlo" panose="020B0609030804020204" pitchFamily="49" charset="0"/>
              </a:rPr>
              <a:t>"</a:t>
            </a:r>
            <a:r>
              <a:rPr lang="en-IN" sz="900" dirty="0" err="1">
                <a:solidFill>
                  <a:srgbClr val="2A00FF"/>
                </a:solidFill>
                <a:latin typeface="Menlo" panose="020B0609030804020204" pitchFamily="49" charset="0"/>
              </a:rPr>
              <a:t>ZoneId</a:t>
            </a:r>
            <a:r>
              <a:rPr lang="en-IN" sz="900" dirty="0">
                <a:solidFill>
                  <a:srgbClr val="2A00FF"/>
                </a:solidFill>
                <a:latin typeface="Menlo" panose="020B0609030804020204" pitchFamily="49" charset="0"/>
              </a:rPr>
              <a:t>: "</a:t>
            </a:r>
            <a:r>
              <a:rPr lang="en-IN" sz="900" dirty="0">
                <a:latin typeface="Menlo" panose="020B0609030804020204" pitchFamily="49" charset="0"/>
              </a:rPr>
              <a:t> + </a:t>
            </a:r>
            <a:r>
              <a:rPr lang="en-IN" sz="900" dirty="0">
                <a:solidFill>
                  <a:srgbClr val="6A3E3E"/>
                </a:solidFill>
                <a:latin typeface="Menlo" panose="020B0609030804020204" pitchFamily="49" charset="0"/>
              </a:rPr>
              <a:t>id</a:t>
            </a:r>
            <a:r>
              <a:rPr lang="en-IN" sz="900" dirty="0">
                <a:latin typeface="Menlo" panose="020B0609030804020204" pitchFamily="49" charset="0"/>
              </a:rPr>
              <a:t>);</a:t>
            </a:r>
          </a:p>
          <a:p>
            <a:r>
              <a:rPr lang="en-IN" sz="900" dirty="0">
                <a:latin typeface="Menlo" panose="020B0609030804020204" pitchFamily="49" charset="0"/>
              </a:rPr>
              <a:t>      </a:t>
            </a:r>
            <a:r>
              <a:rPr lang="en-IN" sz="900" dirty="0" err="1">
                <a:latin typeface="Menlo" panose="020B0609030804020204" pitchFamily="49" charset="0"/>
              </a:rPr>
              <a:t>ZonedDateTime</a:t>
            </a:r>
            <a:r>
              <a:rPr lang="en-IN" sz="900" dirty="0">
                <a:latin typeface="Menlo" panose="020B0609030804020204" pitchFamily="49" charset="0"/>
              </a:rPr>
              <a:t> </a:t>
            </a:r>
            <a:r>
              <a:rPr lang="en-IN" sz="900" dirty="0" err="1">
                <a:solidFill>
                  <a:srgbClr val="6A3E3E"/>
                </a:solidFill>
                <a:latin typeface="Menlo" panose="020B0609030804020204" pitchFamily="49" charset="0"/>
              </a:rPr>
              <a:t>parisDateTime</a:t>
            </a:r>
            <a:r>
              <a:rPr lang="en-IN" sz="900" dirty="0">
                <a:latin typeface="Menlo" panose="020B0609030804020204" pitchFamily="49" charset="0"/>
              </a:rPr>
              <a:t> = </a:t>
            </a:r>
          </a:p>
          <a:p>
            <a:r>
              <a:rPr lang="en-IN" sz="900" dirty="0">
                <a:latin typeface="Menlo" panose="020B0609030804020204" pitchFamily="49" charset="0"/>
              </a:rPr>
              <a:t>      </a:t>
            </a:r>
            <a:r>
              <a:rPr lang="en-IN" sz="900" dirty="0">
                <a:solidFill>
                  <a:srgbClr val="6A3E3E"/>
                </a:solidFill>
                <a:latin typeface="Menlo" panose="020B0609030804020204" pitchFamily="49" charset="0"/>
              </a:rPr>
              <a:t>date1</a:t>
            </a:r>
            <a:r>
              <a:rPr lang="en-IN" sz="900" dirty="0">
                <a:latin typeface="Menlo" panose="020B0609030804020204" pitchFamily="49" charset="0"/>
              </a:rPr>
              <a:t>.toInstant().</a:t>
            </a:r>
            <a:r>
              <a:rPr lang="en-IN" sz="900" dirty="0" err="1">
                <a:latin typeface="Menlo" panose="020B0609030804020204" pitchFamily="49" charset="0"/>
              </a:rPr>
              <a:t>atZone</a:t>
            </a:r>
            <a:r>
              <a:rPr lang="en-IN" sz="900" dirty="0">
                <a:latin typeface="Menlo" panose="020B0609030804020204" pitchFamily="49" charset="0"/>
              </a:rPr>
              <a:t>(</a:t>
            </a:r>
            <a:r>
              <a:rPr lang="en-IN" sz="900" dirty="0">
                <a:solidFill>
                  <a:srgbClr val="6A3E3E"/>
                </a:solidFill>
                <a:latin typeface="Menlo" panose="020B0609030804020204" pitchFamily="49" charset="0"/>
              </a:rPr>
              <a:t>id</a:t>
            </a:r>
            <a:r>
              <a:rPr lang="en-IN" sz="900" dirty="0">
                <a:latin typeface="Menlo" panose="020B0609030804020204" pitchFamily="49" charset="0"/>
              </a:rPr>
              <a:t>);</a:t>
            </a:r>
          </a:p>
          <a:p>
            <a:r>
              <a:rPr lang="en-IN" sz="900" dirty="0">
                <a:latin typeface="Menlo" panose="020B0609030804020204" pitchFamily="49" charset="0"/>
              </a:rPr>
              <a:t>      </a:t>
            </a:r>
            <a:r>
              <a:rPr lang="en-IN" sz="900" dirty="0" err="1">
                <a:latin typeface="Menlo" panose="020B0609030804020204" pitchFamily="49" charset="0"/>
              </a:rPr>
              <a:t>System.</a:t>
            </a:r>
            <a:r>
              <a:rPr lang="en-IN" sz="900" b="1" i="1" dirty="0" err="1">
                <a:solidFill>
                  <a:srgbClr val="0000C0"/>
                </a:solidFill>
                <a:latin typeface="Menlo" panose="020B0609030804020204" pitchFamily="49" charset="0"/>
              </a:rPr>
              <a:t>out</a:t>
            </a:r>
            <a:r>
              <a:rPr lang="en-IN" sz="900" dirty="0" err="1">
                <a:latin typeface="Menlo" panose="020B0609030804020204" pitchFamily="49" charset="0"/>
              </a:rPr>
              <a:t>.println</a:t>
            </a:r>
            <a:r>
              <a:rPr lang="en-IN" sz="900" dirty="0">
                <a:latin typeface="Menlo" panose="020B0609030804020204" pitchFamily="49" charset="0"/>
              </a:rPr>
              <a:t>(</a:t>
            </a:r>
            <a:r>
              <a:rPr lang="en-IN" sz="900" dirty="0" err="1">
                <a:solidFill>
                  <a:srgbClr val="6A3E3E"/>
                </a:solidFill>
                <a:latin typeface="Menlo" panose="020B0609030804020204" pitchFamily="49" charset="0"/>
              </a:rPr>
              <a:t>parisDateTime</a:t>
            </a:r>
            <a:r>
              <a:rPr lang="en-IN" sz="900" dirty="0">
                <a:latin typeface="Menlo" panose="020B0609030804020204" pitchFamily="49" charset="0"/>
              </a:rPr>
              <a:t>);</a:t>
            </a:r>
          </a:p>
          <a:p>
            <a:r>
              <a:rPr lang="en-IN" sz="900" dirty="0">
                <a:latin typeface="Menlo" panose="020B0609030804020204" pitchFamily="49" charset="0"/>
              </a:rPr>
              <a:t>      </a:t>
            </a:r>
          </a:p>
          <a:p>
            <a:r>
              <a:rPr lang="en-IN" sz="900" dirty="0">
                <a:solidFill>
                  <a:srgbClr val="000000"/>
                </a:solidFill>
                <a:latin typeface="Menlo" panose="020B0609030804020204" pitchFamily="49" charset="0"/>
              </a:rPr>
              <a:t>      </a:t>
            </a:r>
            <a:r>
              <a:rPr lang="en-IN" sz="900" dirty="0">
                <a:solidFill>
                  <a:srgbClr val="3F7F5F"/>
                </a:solidFill>
                <a:latin typeface="Menlo" panose="020B0609030804020204" pitchFamily="49" charset="0"/>
              </a:rPr>
              <a:t>//adds four days</a:t>
            </a:r>
          </a:p>
          <a:p>
            <a:r>
              <a:rPr lang="en-IN" sz="900" dirty="0">
                <a:latin typeface="Menlo" panose="020B0609030804020204" pitchFamily="49" charset="0"/>
              </a:rPr>
              <a:t>      </a:t>
            </a:r>
            <a:r>
              <a:rPr lang="en-IN" sz="900" dirty="0" err="1">
                <a:latin typeface="Menlo" panose="020B0609030804020204" pitchFamily="49" charset="0"/>
              </a:rPr>
              <a:t>ZonedDateTime</a:t>
            </a:r>
            <a:r>
              <a:rPr lang="en-IN" sz="900" dirty="0">
                <a:latin typeface="Menlo" panose="020B0609030804020204" pitchFamily="49" charset="0"/>
              </a:rPr>
              <a:t> </a:t>
            </a:r>
            <a:r>
              <a:rPr lang="en-IN" sz="900" dirty="0" err="1">
                <a:solidFill>
                  <a:srgbClr val="6A3E3E"/>
                </a:solidFill>
                <a:latin typeface="Menlo" panose="020B0609030804020204" pitchFamily="49" charset="0"/>
              </a:rPr>
              <a:t>newZoneDateTime</a:t>
            </a:r>
            <a:r>
              <a:rPr lang="en-IN" sz="900" dirty="0">
                <a:latin typeface="Menlo" panose="020B0609030804020204" pitchFamily="49" charset="0"/>
              </a:rPr>
              <a:t> =</a:t>
            </a:r>
          </a:p>
          <a:p>
            <a:r>
              <a:rPr lang="en-IN" sz="900" dirty="0">
                <a:latin typeface="Menlo" panose="020B0609030804020204" pitchFamily="49" charset="0"/>
              </a:rPr>
              <a:t>      </a:t>
            </a:r>
            <a:r>
              <a:rPr lang="en-IN" sz="900" dirty="0">
                <a:solidFill>
                  <a:srgbClr val="6A3E3E"/>
                </a:solidFill>
                <a:latin typeface="Menlo" panose="020B0609030804020204" pitchFamily="49" charset="0"/>
              </a:rPr>
              <a:t>date1</a:t>
            </a:r>
            <a:r>
              <a:rPr lang="en-IN" sz="900" dirty="0">
                <a:latin typeface="Menlo" panose="020B0609030804020204" pitchFamily="49" charset="0"/>
              </a:rPr>
              <a:t>.plus(</a:t>
            </a:r>
            <a:r>
              <a:rPr lang="en-IN" sz="900" dirty="0" err="1">
                <a:latin typeface="Menlo" panose="020B0609030804020204" pitchFamily="49" charset="0"/>
              </a:rPr>
              <a:t>Period.</a:t>
            </a:r>
            <a:r>
              <a:rPr lang="en-IN" sz="900" i="1" dirty="0" err="1">
                <a:latin typeface="Menlo" panose="020B0609030804020204" pitchFamily="49" charset="0"/>
              </a:rPr>
              <a:t>ofDays</a:t>
            </a:r>
            <a:r>
              <a:rPr lang="en-IN" sz="900" dirty="0">
                <a:latin typeface="Menlo" panose="020B0609030804020204" pitchFamily="49" charset="0"/>
              </a:rPr>
              <a:t>(4));</a:t>
            </a:r>
          </a:p>
          <a:p>
            <a:r>
              <a:rPr lang="en-IN" sz="900" dirty="0">
                <a:latin typeface="Menlo" panose="020B0609030804020204" pitchFamily="49" charset="0"/>
              </a:rPr>
              <a:t>      </a:t>
            </a:r>
            <a:r>
              <a:rPr lang="en-IN" sz="900" dirty="0" err="1">
                <a:latin typeface="Menlo" panose="020B0609030804020204" pitchFamily="49" charset="0"/>
              </a:rPr>
              <a:t>System.</a:t>
            </a:r>
            <a:r>
              <a:rPr lang="en-IN" sz="900" b="1" i="1" dirty="0" err="1">
                <a:solidFill>
                  <a:srgbClr val="0000C0"/>
                </a:solidFill>
                <a:latin typeface="Menlo" panose="020B0609030804020204" pitchFamily="49" charset="0"/>
              </a:rPr>
              <a:t>out</a:t>
            </a:r>
            <a:r>
              <a:rPr lang="en-IN" sz="900" dirty="0" err="1">
                <a:latin typeface="Menlo" panose="020B0609030804020204" pitchFamily="49" charset="0"/>
              </a:rPr>
              <a:t>.println</a:t>
            </a:r>
            <a:r>
              <a:rPr lang="en-IN" sz="900" dirty="0">
                <a:latin typeface="Menlo" panose="020B0609030804020204" pitchFamily="49" charset="0"/>
              </a:rPr>
              <a:t>(</a:t>
            </a:r>
            <a:r>
              <a:rPr lang="en-IN" sz="900" dirty="0" err="1">
                <a:solidFill>
                  <a:srgbClr val="6A3E3E"/>
                </a:solidFill>
                <a:latin typeface="Menlo" panose="020B0609030804020204" pitchFamily="49" charset="0"/>
              </a:rPr>
              <a:t>newZoneDateTime</a:t>
            </a:r>
            <a:r>
              <a:rPr lang="en-IN" sz="900" dirty="0">
                <a:latin typeface="Menlo" panose="020B0609030804020204" pitchFamily="49" charset="0"/>
              </a:rPr>
              <a:t>);</a:t>
            </a:r>
          </a:p>
          <a:p>
            <a:r>
              <a:rPr lang="en-IN" sz="900" dirty="0">
                <a:latin typeface="Menlo" panose="020B0609030804020204" pitchFamily="49" charset="0"/>
              </a:rPr>
              <a:t>      </a:t>
            </a:r>
          </a:p>
          <a:p>
            <a:r>
              <a:rPr lang="en-IN" sz="900" dirty="0">
                <a:solidFill>
                  <a:srgbClr val="000000"/>
                </a:solidFill>
                <a:latin typeface="Menlo" panose="020B0609030804020204" pitchFamily="49" charset="0"/>
              </a:rPr>
              <a:t>      </a:t>
            </a:r>
            <a:r>
              <a:rPr lang="en-IN" sz="900" dirty="0">
                <a:solidFill>
                  <a:srgbClr val="3F7F5F"/>
                </a:solidFill>
                <a:latin typeface="Menlo" panose="020B0609030804020204" pitchFamily="49" charset="0"/>
              </a:rPr>
              <a:t>//your </a:t>
            </a:r>
            <a:r>
              <a:rPr lang="en-IN" sz="900" u="sng" dirty="0" err="1">
                <a:solidFill>
                  <a:srgbClr val="3F7F5F"/>
                </a:solidFill>
                <a:latin typeface="Menlo" panose="020B0609030804020204" pitchFamily="49" charset="0"/>
              </a:rPr>
              <a:t>currentzone</a:t>
            </a:r>
            <a:endParaRPr lang="en-IN" sz="900" dirty="0">
              <a:solidFill>
                <a:srgbClr val="3F7F5F"/>
              </a:solidFill>
              <a:latin typeface="Menlo" panose="020B0609030804020204" pitchFamily="49" charset="0"/>
            </a:endParaRPr>
          </a:p>
          <a:p>
            <a:r>
              <a:rPr lang="en-IN" sz="900" dirty="0">
                <a:latin typeface="Menlo" panose="020B0609030804020204" pitchFamily="49" charset="0"/>
              </a:rPr>
              <a:t>      </a:t>
            </a:r>
            <a:r>
              <a:rPr lang="en-IN" sz="900" dirty="0" err="1">
                <a:latin typeface="Menlo" panose="020B0609030804020204" pitchFamily="49" charset="0"/>
              </a:rPr>
              <a:t>ZoneId</a:t>
            </a:r>
            <a:r>
              <a:rPr lang="en-IN" sz="900" dirty="0">
                <a:latin typeface="Menlo" panose="020B0609030804020204" pitchFamily="49" charset="0"/>
              </a:rPr>
              <a:t> </a:t>
            </a:r>
            <a:r>
              <a:rPr lang="en-IN" sz="900" dirty="0" err="1">
                <a:solidFill>
                  <a:srgbClr val="6A3E3E"/>
                </a:solidFill>
                <a:latin typeface="Menlo" panose="020B0609030804020204" pitchFamily="49" charset="0"/>
              </a:rPr>
              <a:t>currentZone</a:t>
            </a:r>
            <a:r>
              <a:rPr lang="en-IN" sz="900" dirty="0">
                <a:latin typeface="Menlo" panose="020B0609030804020204" pitchFamily="49" charset="0"/>
              </a:rPr>
              <a:t> = </a:t>
            </a:r>
            <a:r>
              <a:rPr lang="en-IN" sz="900" dirty="0" err="1">
                <a:latin typeface="Menlo" panose="020B0609030804020204" pitchFamily="49" charset="0"/>
              </a:rPr>
              <a:t>ZoneId.</a:t>
            </a:r>
            <a:r>
              <a:rPr lang="en-IN" sz="900" i="1" dirty="0" err="1">
                <a:latin typeface="Menlo" panose="020B0609030804020204" pitchFamily="49" charset="0"/>
              </a:rPr>
              <a:t>systemDefault</a:t>
            </a:r>
            <a:r>
              <a:rPr lang="en-IN" sz="900" dirty="0">
                <a:latin typeface="Menlo" panose="020B0609030804020204" pitchFamily="49" charset="0"/>
              </a:rPr>
              <a:t>();</a:t>
            </a:r>
          </a:p>
          <a:p>
            <a:r>
              <a:rPr lang="en-IN" sz="900" dirty="0">
                <a:latin typeface="Menlo" panose="020B0609030804020204" pitchFamily="49" charset="0"/>
              </a:rPr>
              <a:t>      </a:t>
            </a:r>
            <a:r>
              <a:rPr lang="en-IN" sz="900" dirty="0" err="1">
                <a:latin typeface="Menlo" panose="020B0609030804020204" pitchFamily="49" charset="0"/>
              </a:rPr>
              <a:t>System.</a:t>
            </a:r>
            <a:r>
              <a:rPr lang="en-IN" sz="900" b="1" i="1" dirty="0" err="1">
                <a:solidFill>
                  <a:srgbClr val="0000C0"/>
                </a:solidFill>
                <a:latin typeface="Menlo" panose="020B0609030804020204" pitchFamily="49" charset="0"/>
              </a:rPr>
              <a:t>out</a:t>
            </a:r>
            <a:r>
              <a:rPr lang="en-IN" sz="900" dirty="0" err="1">
                <a:latin typeface="Menlo" panose="020B0609030804020204" pitchFamily="49" charset="0"/>
              </a:rPr>
              <a:t>.println</a:t>
            </a:r>
            <a:r>
              <a:rPr lang="en-IN" sz="900" dirty="0">
                <a:latin typeface="Menlo" panose="020B0609030804020204" pitchFamily="49" charset="0"/>
              </a:rPr>
              <a:t>(</a:t>
            </a:r>
            <a:r>
              <a:rPr lang="en-IN" sz="900" dirty="0">
                <a:solidFill>
                  <a:srgbClr val="2A00FF"/>
                </a:solidFill>
                <a:latin typeface="Menlo" panose="020B0609030804020204" pitchFamily="49" charset="0"/>
              </a:rPr>
              <a:t>"</a:t>
            </a:r>
            <a:r>
              <a:rPr lang="en-IN" sz="900" dirty="0" err="1">
                <a:solidFill>
                  <a:srgbClr val="2A00FF"/>
                </a:solidFill>
                <a:latin typeface="Menlo" panose="020B0609030804020204" pitchFamily="49" charset="0"/>
              </a:rPr>
              <a:t>CurrentZone</a:t>
            </a:r>
            <a:r>
              <a:rPr lang="en-IN" sz="900" dirty="0">
                <a:solidFill>
                  <a:srgbClr val="2A00FF"/>
                </a:solidFill>
                <a:latin typeface="Menlo" panose="020B0609030804020204" pitchFamily="49" charset="0"/>
              </a:rPr>
              <a:t>: "</a:t>
            </a:r>
            <a:r>
              <a:rPr lang="en-IN" sz="900" dirty="0">
                <a:latin typeface="Menlo" panose="020B0609030804020204" pitchFamily="49" charset="0"/>
              </a:rPr>
              <a:t> + </a:t>
            </a:r>
            <a:r>
              <a:rPr lang="en-IN" sz="900" dirty="0" err="1">
                <a:solidFill>
                  <a:srgbClr val="6A3E3E"/>
                </a:solidFill>
                <a:latin typeface="Menlo" panose="020B0609030804020204" pitchFamily="49" charset="0"/>
              </a:rPr>
              <a:t>currentZone</a:t>
            </a:r>
            <a:r>
              <a:rPr lang="en-IN" sz="900" dirty="0">
                <a:latin typeface="Menlo" panose="020B0609030804020204" pitchFamily="49" charset="0"/>
              </a:rPr>
              <a:t>);</a:t>
            </a:r>
          </a:p>
          <a:p>
            <a:r>
              <a:rPr lang="en-IN" sz="900" dirty="0">
                <a:latin typeface="Menlo" panose="020B0609030804020204" pitchFamily="49" charset="0"/>
              </a:rPr>
              <a:t>   }</a:t>
            </a:r>
          </a:p>
          <a:p>
            <a:r>
              <a:rPr lang="en-IN" sz="900" dirty="0">
                <a:latin typeface="Menlo" panose="020B0609030804020204" pitchFamily="49" charset="0"/>
              </a:rPr>
              <a:t>}</a:t>
            </a:r>
          </a:p>
        </p:txBody>
      </p:sp>
      <p:sp>
        <p:nvSpPr>
          <p:cNvPr id="2" name="Title 1">
            <a:extLst>
              <a:ext uri="{FF2B5EF4-FFF2-40B4-BE49-F238E27FC236}">
                <a16:creationId xmlns:a16="http://schemas.microsoft.com/office/drawing/2014/main" id="{63126F5C-6073-B641-8D70-149904FCB21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60865776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3888" y="4774168"/>
            <a:ext cx="1948803" cy="369332"/>
          </a:xfrm>
          <a:prstGeom prst="rect">
            <a:avLst/>
          </a:prstGeom>
          <a:noFill/>
        </p:spPr>
        <p:txBody>
          <a:bodyPr wrap="none" rtlCol="0">
            <a:spAutoFit/>
          </a:bodyPr>
          <a:lstStyle/>
          <a:p>
            <a:r>
              <a:rPr lang="en-IN" dirty="0">
                <a:solidFill>
                  <a:schemeClr val="bg1"/>
                </a:solidFill>
              </a:rPr>
              <a:t>www.cognixia.com</a:t>
            </a:r>
            <a:endParaRPr lang="en-US"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normAutofit fontScale="90000"/>
          </a:bodyPr>
          <a:lstStyle/>
          <a:p>
            <a:r>
              <a:rPr lang="en-US" altLang="en-US" sz="3000" dirty="0">
                <a:solidFill>
                  <a:schemeClr val="bg1"/>
                </a:solidFill>
              </a:rPr>
              <a:t>implementing Runnable(</a:t>
            </a:r>
            <a:r>
              <a:rPr lang="en-US" altLang="en-US" sz="3000" dirty="0" err="1">
                <a:solidFill>
                  <a:schemeClr val="bg1"/>
                </a:solidFill>
              </a:rPr>
              <a:t>cont</a:t>
            </a:r>
            <a:r>
              <a:rPr lang="en-US" altLang="en-US" sz="3000" dirty="0">
                <a:solidFill>
                  <a:schemeClr val="bg1"/>
                </a:solidFill>
              </a:rPr>
              <a:t>)</a:t>
            </a:r>
          </a:p>
        </p:txBody>
      </p:sp>
      <p:sp>
        <p:nvSpPr>
          <p:cNvPr id="78851" name="Rectangle 3"/>
          <p:cNvSpPr>
            <a:spLocks noChangeArrowheads="1"/>
          </p:cNvSpPr>
          <p:nvPr/>
        </p:nvSpPr>
        <p:spPr bwMode="auto">
          <a:xfrm>
            <a:off x="1752600" y="1352550"/>
            <a:ext cx="6343650" cy="26670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1350">
              <a:latin typeface="Times New Roman" pitchFamily="18" charset="0"/>
            </a:endParaRPr>
          </a:p>
        </p:txBody>
      </p:sp>
      <p:sp>
        <p:nvSpPr>
          <p:cNvPr id="17414" name="Text Box 4"/>
          <p:cNvSpPr txBox="1">
            <a:spLocks noChangeArrowheads="1"/>
          </p:cNvSpPr>
          <p:nvPr/>
        </p:nvSpPr>
        <p:spPr bwMode="auto">
          <a:xfrm>
            <a:off x="1914948" y="1504949"/>
            <a:ext cx="6162675" cy="207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0"/>
              </a:spcBef>
            </a:pPr>
            <a:r>
              <a:rPr lang="en-US" altLang="en-US" sz="1200" b="1" dirty="0">
                <a:solidFill>
                  <a:srgbClr val="7F0055"/>
                </a:solidFill>
                <a:latin typeface="Courier New" charset="0"/>
              </a:rPr>
              <a:t>static</a:t>
            </a:r>
            <a:r>
              <a:rPr lang="en-US" altLang="en-US" sz="1200" dirty="0">
                <a:solidFill>
                  <a:srgbClr val="000000"/>
                </a:solidFill>
                <a:latin typeface="Courier New" charset="0"/>
              </a:rPr>
              <a:t> </a:t>
            </a:r>
            <a:r>
              <a:rPr lang="en-US" altLang="en-US" sz="1200" b="1" dirty="0">
                <a:solidFill>
                  <a:srgbClr val="7F0055"/>
                </a:solidFill>
                <a:latin typeface="Courier New" charset="0"/>
              </a:rPr>
              <a:t>public</a:t>
            </a:r>
            <a:r>
              <a:rPr lang="en-US" altLang="en-US" sz="1200" dirty="0">
                <a:solidFill>
                  <a:srgbClr val="000000"/>
                </a:solidFill>
                <a:latin typeface="Courier New" charset="0"/>
              </a:rPr>
              <a:t> </a:t>
            </a:r>
            <a:r>
              <a:rPr lang="en-US" altLang="en-US" sz="1200" b="1" dirty="0">
                <a:solidFill>
                  <a:srgbClr val="7F0055"/>
                </a:solidFill>
                <a:latin typeface="Courier New" charset="0"/>
              </a:rPr>
              <a:t>void</a:t>
            </a:r>
            <a:r>
              <a:rPr lang="en-US" altLang="en-US" sz="1200" dirty="0">
                <a:solidFill>
                  <a:srgbClr val="000000"/>
                </a:solidFill>
                <a:latin typeface="Courier New" charset="0"/>
              </a:rPr>
              <a:t> </a:t>
            </a:r>
            <a:r>
              <a:rPr lang="en-US" altLang="en-US" sz="1200" b="1" dirty="0">
                <a:solidFill>
                  <a:srgbClr val="000000"/>
                </a:solidFill>
                <a:latin typeface="Courier New" charset="0"/>
              </a:rPr>
              <a:t>main</a:t>
            </a:r>
            <a:r>
              <a:rPr lang="en-US" altLang="en-US" sz="1200" dirty="0">
                <a:solidFill>
                  <a:srgbClr val="000000"/>
                </a:solidFill>
                <a:latin typeface="Courier New" charset="0"/>
              </a:rPr>
              <a:t>(String[] </a:t>
            </a:r>
            <a:r>
              <a:rPr lang="en-US" altLang="en-US" sz="1200" dirty="0" err="1">
                <a:solidFill>
                  <a:srgbClr val="000000"/>
                </a:solidFill>
                <a:latin typeface="Courier New" charset="0"/>
              </a:rPr>
              <a:t>args</a:t>
            </a:r>
            <a:r>
              <a:rPr lang="en-US" altLang="en-US" sz="1200" dirty="0">
                <a:solidFill>
                  <a:srgbClr val="000000"/>
                </a:solidFill>
                <a:latin typeface="Courier New" charset="0"/>
              </a:rPr>
              <a:t>) {</a:t>
            </a:r>
            <a:endParaRPr lang="en-US" altLang="en-US" sz="1200" dirty="0">
              <a:latin typeface="Courier New" charset="0"/>
            </a:endParaRPr>
          </a:p>
          <a:p>
            <a:pPr eaLnBrk="1" hangingPunct="1">
              <a:spcBef>
                <a:spcPct val="0"/>
              </a:spcBef>
            </a:pPr>
            <a:r>
              <a:rPr lang="en-US" altLang="en-US" sz="1200" dirty="0">
                <a:solidFill>
                  <a:srgbClr val="000000"/>
                </a:solidFill>
                <a:latin typeface="Courier New" charset="0"/>
              </a:rPr>
              <a:t>		</a:t>
            </a:r>
            <a:r>
              <a:rPr lang="en-US" altLang="en-US" sz="1200" dirty="0" err="1">
                <a:solidFill>
                  <a:srgbClr val="000000"/>
                </a:solidFill>
                <a:latin typeface="Courier New" charset="0"/>
              </a:rPr>
              <a:t>System.</a:t>
            </a:r>
            <a:r>
              <a:rPr lang="en-US" altLang="en-US" sz="1200" i="1" dirty="0" err="1">
                <a:solidFill>
                  <a:srgbClr val="0000C0"/>
                </a:solidFill>
                <a:latin typeface="Courier New" charset="0"/>
              </a:rPr>
              <a:t>out</a:t>
            </a:r>
            <a:r>
              <a:rPr lang="en-US" altLang="en-US" sz="1200" dirty="0" err="1">
                <a:solidFill>
                  <a:srgbClr val="000000"/>
                </a:solidFill>
                <a:latin typeface="Courier New" charset="0"/>
              </a:rPr>
              <a:t>.println</a:t>
            </a:r>
            <a:r>
              <a:rPr lang="en-US" altLang="en-US" sz="1200" dirty="0">
                <a:solidFill>
                  <a:srgbClr val="000000"/>
                </a:solidFill>
                <a:latin typeface="Courier New" charset="0"/>
              </a:rPr>
              <a:t>(</a:t>
            </a:r>
            <a:r>
              <a:rPr lang="en-US" altLang="en-US" sz="1200" dirty="0">
                <a:solidFill>
                  <a:srgbClr val="2A00FF"/>
                </a:solidFill>
                <a:latin typeface="Courier New" charset="0"/>
              </a:rPr>
              <a:t>"Main </a:t>
            </a:r>
            <a:r>
              <a:rPr lang="en-US" altLang="en-US" sz="1200" dirty="0" err="1">
                <a:solidFill>
                  <a:srgbClr val="2A00FF"/>
                </a:solidFill>
                <a:latin typeface="Courier New" charset="0"/>
              </a:rPr>
              <a:t>ThreadId</a:t>
            </a:r>
            <a:r>
              <a:rPr lang="en-US" altLang="en-US" sz="1200" dirty="0">
                <a:solidFill>
                  <a:srgbClr val="2A00FF"/>
                </a:solidFill>
                <a:latin typeface="Courier New" charset="0"/>
              </a:rPr>
              <a:t>: "</a:t>
            </a:r>
            <a:r>
              <a:rPr lang="en-US" altLang="en-US" sz="1200" dirty="0">
                <a:solidFill>
                  <a:srgbClr val="000000"/>
                </a:solidFill>
                <a:latin typeface="Courier New" charset="0"/>
              </a:rPr>
              <a:t> + 					</a:t>
            </a:r>
            <a:r>
              <a:rPr lang="en-US" altLang="en-US" sz="1200" dirty="0" err="1">
                <a:solidFill>
                  <a:srgbClr val="000000"/>
                </a:solidFill>
                <a:latin typeface="Courier New" charset="0"/>
              </a:rPr>
              <a:t>Thread.</a:t>
            </a:r>
            <a:r>
              <a:rPr lang="en-US" altLang="en-US" sz="1200" i="1" dirty="0" err="1">
                <a:solidFill>
                  <a:srgbClr val="000000"/>
                </a:solidFill>
                <a:latin typeface="Courier New" charset="0"/>
              </a:rPr>
              <a:t>currentThread</a:t>
            </a:r>
            <a:r>
              <a:rPr lang="en-US" altLang="en-US" sz="1200" dirty="0">
                <a:solidFill>
                  <a:srgbClr val="000000"/>
                </a:solidFill>
                <a:latin typeface="Courier New" charset="0"/>
              </a:rPr>
              <a:t>().</a:t>
            </a:r>
            <a:r>
              <a:rPr lang="en-US" altLang="en-US" sz="1200" dirty="0" err="1">
                <a:solidFill>
                  <a:srgbClr val="000000"/>
                </a:solidFill>
                <a:latin typeface="Courier New" charset="0"/>
              </a:rPr>
              <a:t>getId</a:t>
            </a:r>
            <a:r>
              <a:rPr lang="en-US" altLang="en-US" sz="1200" dirty="0">
                <a:solidFill>
                  <a:srgbClr val="000000"/>
                </a:solidFill>
                <a:latin typeface="Courier New" charset="0"/>
              </a:rPr>
              <a:t>());</a:t>
            </a:r>
            <a:endParaRPr lang="en-US" altLang="en-US" sz="1200" dirty="0">
              <a:latin typeface="Courier New" charset="0"/>
            </a:endParaRPr>
          </a:p>
          <a:p>
            <a:pPr eaLnBrk="1" hangingPunct="1">
              <a:spcBef>
                <a:spcPct val="0"/>
              </a:spcBef>
            </a:pPr>
            <a:r>
              <a:rPr lang="en-US" altLang="en-US" sz="1200" b="1" dirty="0">
                <a:solidFill>
                  <a:srgbClr val="7F0055"/>
                </a:solidFill>
                <a:latin typeface="Courier New" charset="0"/>
              </a:rPr>
              <a:t>		for</a:t>
            </a:r>
            <a:r>
              <a:rPr lang="en-US" altLang="en-US" sz="1200" dirty="0">
                <a:solidFill>
                  <a:srgbClr val="000000"/>
                </a:solidFill>
                <a:latin typeface="Courier New" charset="0"/>
              </a:rPr>
              <a:t>(</a:t>
            </a:r>
            <a:r>
              <a:rPr lang="en-US" altLang="en-US" sz="1200" b="1" dirty="0" err="1">
                <a:solidFill>
                  <a:srgbClr val="7F0055"/>
                </a:solidFill>
                <a:latin typeface="Courier New" charset="0"/>
              </a:rPr>
              <a:t>int</a:t>
            </a:r>
            <a:r>
              <a:rPr lang="en-US" altLang="en-US" sz="1200" dirty="0">
                <a:solidFill>
                  <a:srgbClr val="000000"/>
                </a:solidFill>
                <a:latin typeface="Courier New" charset="0"/>
              </a:rPr>
              <a:t> </a:t>
            </a:r>
            <a:r>
              <a:rPr lang="en-US" altLang="en-US" sz="1200" dirty="0" err="1">
                <a:solidFill>
                  <a:srgbClr val="000000"/>
                </a:solidFill>
                <a:latin typeface="Courier New" charset="0"/>
              </a:rPr>
              <a:t>i</a:t>
            </a:r>
            <a:r>
              <a:rPr lang="en-US" altLang="en-US" sz="1200" dirty="0">
                <a:solidFill>
                  <a:srgbClr val="000000"/>
                </a:solidFill>
                <a:latin typeface="Courier New" charset="0"/>
              </a:rPr>
              <a:t>=0; </a:t>
            </a:r>
            <a:r>
              <a:rPr lang="en-US" altLang="en-US" sz="1200" dirty="0" err="1">
                <a:solidFill>
                  <a:srgbClr val="000000"/>
                </a:solidFill>
                <a:latin typeface="Courier New" charset="0"/>
              </a:rPr>
              <a:t>i</a:t>
            </a:r>
            <a:r>
              <a:rPr lang="en-US" altLang="en-US" sz="1200" dirty="0">
                <a:solidFill>
                  <a:srgbClr val="000000"/>
                </a:solidFill>
                <a:latin typeface="Courier New" charset="0"/>
              </a:rPr>
              <a:t>&lt;3; </a:t>
            </a:r>
            <a:r>
              <a:rPr lang="en-US" altLang="en-US" sz="1200" dirty="0" err="1">
                <a:solidFill>
                  <a:srgbClr val="000000"/>
                </a:solidFill>
                <a:latin typeface="Courier New" charset="0"/>
              </a:rPr>
              <a:t>i</a:t>
            </a:r>
            <a:r>
              <a:rPr lang="en-US" altLang="en-US" sz="1200" dirty="0">
                <a:solidFill>
                  <a:srgbClr val="000000"/>
                </a:solidFill>
                <a:latin typeface="Courier New" charset="0"/>
              </a:rPr>
              <a:t>++) {</a:t>
            </a:r>
            <a:endParaRPr lang="en-US" altLang="en-US" sz="1200" dirty="0">
              <a:latin typeface="Courier New" charset="0"/>
            </a:endParaRPr>
          </a:p>
          <a:p>
            <a:pPr eaLnBrk="1" hangingPunct="1">
              <a:spcBef>
                <a:spcPct val="0"/>
              </a:spcBef>
            </a:pPr>
            <a:r>
              <a:rPr lang="en-US" altLang="en-US" sz="1200" b="1" dirty="0">
                <a:solidFill>
                  <a:srgbClr val="7F0055"/>
                </a:solidFill>
                <a:latin typeface="Courier New" charset="0"/>
              </a:rPr>
              <a:t>			new</a:t>
            </a:r>
            <a:r>
              <a:rPr lang="en-US" altLang="en-US" sz="1200" dirty="0">
                <a:solidFill>
                  <a:srgbClr val="000000"/>
                </a:solidFill>
                <a:latin typeface="Courier New" charset="0"/>
              </a:rPr>
              <a:t> Thread(</a:t>
            </a:r>
            <a:r>
              <a:rPr lang="en-US" altLang="en-US" sz="1200" b="1" dirty="0">
                <a:solidFill>
                  <a:srgbClr val="7F0055"/>
                </a:solidFill>
                <a:latin typeface="Courier New" charset="0"/>
              </a:rPr>
              <a:t>new</a:t>
            </a:r>
            <a:r>
              <a:rPr lang="en-US" altLang="en-US" sz="1200" dirty="0">
                <a:solidFill>
                  <a:srgbClr val="000000"/>
                </a:solidFill>
                <a:latin typeface="Courier New" charset="0"/>
              </a:rPr>
              <a:t> Thread2()).start();</a:t>
            </a:r>
          </a:p>
          <a:p>
            <a:pPr eaLnBrk="1" hangingPunct="1">
              <a:spcBef>
                <a:spcPct val="0"/>
              </a:spcBef>
            </a:pPr>
            <a:r>
              <a:rPr lang="en-US" altLang="en-US" sz="1050" dirty="0">
                <a:solidFill>
                  <a:srgbClr val="000000"/>
                </a:solidFill>
                <a:latin typeface="Courier New" charset="0"/>
              </a:rPr>
              <a:t>			</a:t>
            </a:r>
            <a:r>
              <a:rPr lang="en-US" altLang="en-US" sz="1050" dirty="0">
                <a:solidFill>
                  <a:srgbClr val="3F7F5F"/>
                </a:solidFill>
                <a:latin typeface="Courier New" charset="0"/>
              </a:rPr>
              <a:t>// again, don't call run!</a:t>
            </a:r>
          </a:p>
          <a:p>
            <a:pPr eaLnBrk="1" hangingPunct="1">
              <a:spcBef>
                <a:spcPct val="0"/>
              </a:spcBef>
            </a:pPr>
            <a:r>
              <a:rPr lang="en-US" altLang="en-US" sz="1050" dirty="0">
                <a:solidFill>
                  <a:srgbClr val="3F7F5F"/>
                </a:solidFill>
                <a:latin typeface="Courier New" charset="0"/>
              </a:rPr>
              <a:t>			// (if you want a separate thread)</a:t>
            </a:r>
            <a:endParaRPr lang="en-US" altLang="en-US" sz="1050" dirty="0">
              <a:latin typeface="Courier New" charset="0"/>
            </a:endParaRPr>
          </a:p>
          <a:p>
            <a:pPr eaLnBrk="1" hangingPunct="1">
              <a:spcBef>
                <a:spcPct val="0"/>
              </a:spcBef>
            </a:pPr>
            <a:r>
              <a:rPr lang="en-US" altLang="en-US" sz="1200" dirty="0">
                <a:solidFill>
                  <a:srgbClr val="000000"/>
                </a:solidFill>
                <a:latin typeface="Courier New" charset="0"/>
              </a:rPr>
              <a:t>		}</a:t>
            </a:r>
            <a:endParaRPr lang="en-US" altLang="en-US" sz="1200" dirty="0">
              <a:latin typeface="Courier New" charset="0"/>
            </a:endParaRPr>
          </a:p>
          <a:p>
            <a:pPr eaLnBrk="1" hangingPunct="1">
              <a:spcBef>
                <a:spcPct val="0"/>
              </a:spcBef>
            </a:pPr>
            <a:r>
              <a:rPr lang="en-US" altLang="en-US" sz="1200" i="1" dirty="0">
                <a:solidFill>
                  <a:srgbClr val="000000"/>
                </a:solidFill>
                <a:latin typeface="Courier New" charset="0"/>
              </a:rPr>
              <a:t>		</a:t>
            </a:r>
            <a:r>
              <a:rPr lang="en-US" altLang="en-US" sz="1200" i="1" dirty="0" err="1">
                <a:solidFill>
                  <a:srgbClr val="000000"/>
                </a:solidFill>
                <a:latin typeface="Courier New" charset="0"/>
              </a:rPr>
              <a:t>printNumbers</a:t>
            </a:r>
            <a:r>
              <a:rPr lang="en-US" altLang="en-US" sz="1200" dirty="0">
                <a:solidFill>
                  <a:srgbClr val="000000"/>
                </a:solidFill>
                <a:latin typeface="Courier New" charset="0"/>
              </a:rPr>
              <a:t>();</a:t>
            </a:r>
            <a:endParaRPr lang="en-US" altLang="en-US" sz="1200" dirty="0">
              <a:latin typeface="Courier New" charset="0"/>
            </a:endParaRPr>
          </a:p>
          <a:p>
            <a:pPr eaLnBrk="1" hangingPunct="1">
              <a:spcBef>
                <a:spcPct val="0"/>
              </a:spcBef>
            </a:pPr>
            <a:r>
              <a:rPr lang="en-US" altLang="en-US" sz="1200" dirty="0">
                <a:solidFill>
                  <a:srgbClr val="000000"/>
                </a:solidFill>
                <a:latin typeface="Courier New" charset="0"/>
              </a:rPr>
              <a:t>	}</a:t>
            </a:r>
          </a:p>
        </p:txBody>
      </p:sp>
    </p:spTree>
    <p:extLst>
      <p:ext uri="{BB962C8B-B14F-4D97-AF65-F5344CB8AC3E}">
        <p14:creationId xmlns:p14="http://schemas.microsoft.com/office/powerpoint/2010/main" val="460797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a:xfrm>
            <a:off x="0" y="123478"/>
            <a:ext cx="5868144" cy="504056"/>
          </a:xfrm>
        </p:spPr>
        <p:txBody>
          <a:bodyPr>
            <a:noAutofit/>
          </a:bodyPr>
          <a:lstStyle/>
          <a:p>
            <a:r>
              <a:rPr lang="en-US" altLang="en-US" sz="2700" dirty="0">
                <a:solidFill>
                  <a:schemeClr val="bg1"/>
                </a:solidFill>
              </a:rPr>
              <a:t>implementing Runnable as Anonymous</a:t>
            </a:r>
          </a:p>
        </p:txBody>
      </p:sp>
      <p:sp>
        <p:nvSpPr>
          <p:cNvPr id="78851" name="Rectangle 3"/>
          <p:cNvSpPr>
            <a:spLocks noChangeArrowheads="1"/>
          </p:cNvSpPr>
          <p:nvPr/>
        </p:nvSpPr>
        <p:spPr bwMode="auto">
          <a:xfrm>
            <a:off x="1905000" y="1123951"/>
            <a:ext cx="6343650" cy="32766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1350">
              <a:latin typeface="Times New Roman" pitchFamily="18" charset="0"/>
            </a:endParaRPr>
          </a:p>
        </p:txBody>
      </p:sp>
      <p:sp>
        <p:nvSpPr>
          <p:cNvPr id="17414" name="Text Box 4"/>
          <p:cNvSpPr txBox="1">
            <a:spLocks noChangeArrowheads="1"/>
          </p:cNvSpPr>
          <p:nvPr/>
        </p:nvSpPr>
        <p:spPr bwMode="auto">
          <a:xfrm>
            <a:off x="2133600" y="1206766"/>
            <a:ext cx="6162675"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0"/>
              </a:spcBef>
            </a:pPr>
            <a:r>
              <a:rPr lang="en-US" altLang="en-US" sz="1200" b="1" dirty="0">
                <a:solidFill>
                  <a:srgbClr val="7F0055"/>
                </a:solidFill>
                <a:latin typeface="Courier New" charset="0"/>
              </a:rPr>
              <a:t>static</a:t>
            </a:r>
            <a:r>
              <a:rPr lang="en-US" altLang="en-US" sz="1200" dirty="0">
                <a:solidFill>
                  <a:srgbClr val="000000"/>
                </a:solidFill>
                <a:latin typeface="Courier New" charset="0"/>
              </a:rPr>
              <a:t> </a:t>
            </a:r>
            <a:r>
              <a:rPr lang="en-US" altLang="en-US" sz="1200" b="1" dirty="0">
                <a:solidFill>
                  <a:srgbClr val="7F0055"/>
                </a:solidFill>
                <a:latin typeface="Courier New" charset="0"/>
              </a:rPr>
              <a:t>public</a:t>
            </a:r>
            <a:r>
              <a:rPr lang="en-US" altLang="en-US" sz="1200" dirty="0">
                <a:solidFill>
                  <a:srgbClr val="000000"/>
                </a:solidFill>
                <a:latin typeface="Courier New" charset="0"/>
              </a:rPr>
              <a:t> </a:t>
            </a:r>
            <a:r>
              <a:rPr lang="en-US" altLang="en-US" sz="1200" b="1" dirty="0">
                <a:solidFill>
                  <a:srgbClr val="7F0055"/>
                </a:solidFill>
                <a:latin typeface="Courier New" charset="0"/>
              </a:rPr>
              <a:t>void</a:t>
            </a:r>
            <a:r>
              <a:rPr lang="en-US" altLang="en-US" sz="1200" dirty="0">
                <a:solidFill>
                  <a:srgbClr val="000000"/>
                </a:solidFill>
                <a:latin typeface="Courier New" charset="0"/>
              </a:rPr>
              <a:t> main(String[] </a:t>
            </a:r>
            <a:r>
              <a:rPr lang="en-US" altLang="en-US" sz="1200" dirty="0" err="1">
                <a:solidFill>
                  <a:srgbClr val="000000"/>
                </a:solidFill>
                <a:latin typeface="Courier New" charset="0"/>
              </a:rPr>
              <a:t>args</a:t>
            </a:r>
            <a:r>
              <a:rPr lang="en-US" altLang="en-US" sz="1200" dirty="0">
                <a:solidFill>
                  <a:srgbClr val="000000"/>
                </a:solidFill>
                <a:latin typeface="Courier New" charset="0"/>
              </a:rPr>
              <a:t>) {</a:t>
            </a:r>
          </a:p>
          <a:p>
            <a:pPr eaLnBrk="1" hangingPunct="1">
              <a:spcBef>
                <a:spcPct val="0"/>
              </a:spcBef>
            </a:pPr>
            <a:r>
              <a:rPr lang="en-US" altLang="en-US" sz="1200" dirty="0">
                <a:solidFill>
                  <a:srgbClr val="000000"/>
                </a:solidFill>
                <a:latin typeface="Courier New" charset="0"/>
              </a:rPr>
              <a:t>	</a:t>
            </a:r>
            <a:r>
              <a:rPr lang="en-US" altLang="en-US" sz="1200" dirty="0" err="1">
                <a:solidFill>
                  <a:srgbClr val="000000"/>
                </a:solidFill>
                <a:latin typeface="Courier New" charset="0"/>
              </a:rPr>
              <a:t>System.</a:t>
            </a:r>
            <a:r>
              <a:rPr lang="en-US" altLang="en-US" sz="1200" i="1" dirty="0" err="1">
                <a:solidFill>
                  <a:srgbClr val="0000C0"/>
                </a:solidFill>
                <a:latin typeface="Courier New" charset="0"/>
              </a:rPr>
              <a:t>out</a:t>
            </a:r>
            <a:r>
              <a:rPr lang="en-US" altLang="en-US" sz="1200" dirty="0" err="1">
                <a:solidFill>
                  <a:srgbClr val="000000"/>
                </a:solidFill>
                <a:latin typeface="Courier New" charset="0"/>
              </a:rPr>
              <a:t>.println</a:t>
            </a:r>
            <a:r>
              <a:rPr lang="en-US" altLang="en-US" sz="1200" dirty="0">
                <a:solidFill>
                  <a:srgbClr val="000000"/>
                </a:solidFill>
                <a:latin typeface="Courier New" charset="0"/>
              </a:rPr>
              <a:t>(</a:t>
            </a:r>
            <a:r>
              <a:rPr lang="en-US" altLang="en-US" sz="1200" dirty="0">
                <a:solidFill>
                  <a:srgbClr val="2A00FF"/>
                </a:solidFill>
                <a:latin typeface="Courier New" charset="0"/>
              </a:rPr>
              <a:t>"Main </a:t>
            </a:r>
            <a:r>
              <a:rPr lang="en-US" altLang="en-US" sz="1200" dirty="0" err="1">
                <a:solidFill>
                  <a:srgbClr val="2A00FF"/>
                </a:solidFill>
                <a:latin typeface="Courier New" charset="0"/>
              </a:rPr>
              <a:t>ThreadId</a:t>
            </a:r>
            <a:r>
              <a:rPr lang="en-US" altLang="en-US" sz="1200" dirty="0">
                <a:solidFill>
                  <a:srgbClr val="2A00FF"/>
                </a:solidFill>
                <a:latin typeface="Courier New" charset="0"/>
              </a:rPr>
              <a:t>: "</a:t>
            </a:r>
            <a:r>
              <a:rPr lang="en-US" altLang="en-US" sz="1200" dirty="0">
                <a:solidFill>
                  <a:srgbClr val="000000"/>
                </a:solidFill>
                <a:latin typeface="Courier New" charset="0"/>
              </a:rPr>
              <a:t> + 				</a:t>
            </a:r>
            <a:r>
              <a:rPr lang="en-US" altLang="en-US" sz="1200" dirty="0" err="1">
                <a:solidFill>
                  <a:srgbClr val="000000"/>
                </a:solidFill>
                <a:latin typeface="Courier New" charset="0"/>
              </a:rPr>
              <a:t>Thread.</a:t>
            </a:r>
            <a:r>
              <a:rPr lang="en-US" altLang="en-US" sz="1200" i="1" dirty="0" err="1">
                <a:solidFill>
                  <a:srgbClr val="000000"/>
                </a:solidFill>
                <a:latin typeface="Courier New" charset="0"/>
              </a:rPr>
              <a:t>currentThread</a:t>
            </a:r>
            <a:r>
              <a:rPr lang="en-US" altLang="en-US" sz="1200" dirty="0">
                <a:solidFill>
                  <a:srgbClr val="000000"/>
                </a:solidFill>
                <a:latin typeface="Courier New" charset="0"/>
              </a:rPr>
              <a:t>().</a:t>
            </a:r>
            <a:r>
              <a:rPr lang="en-US" altLang="en-US" sz="1200" dirty="0" err="1">
                <a:solidFill>
                  <a:srgbClr val="000000"/>
                </a:solidFill>
                <a:latin typeface="Courier New" charset="0"/>
              </a:rPr>
              <a:t>getId</a:t>
            </a:r>
            <a:r>
              <a:rPr lang="en-US" altLang="en-US" sz="1200" dirty="0">
                <a:solidFill>
                  <a:srgbClr val="000000"/>
                </a:solidFill>
                <a:latin typeface="Courier New" charset="0"/>
              </a:rPr>
              <a:t>());</a:t>
            </a:r>
          </a:p>
          <a:p>
            <a:pPr eaLnBrk="1" hangingPunct="1">
              <a:spcBef>
                <a:spcPct val="0"/>
              </a:spcBef>
            </a:pPr>
            <a:r>
              <a:rPr lang="en-US" altLang="en-US" sz="1200" b="1" dirty="0">
                <a:solidFill>
                  <a:srgbClr val="7F0055"/>
                </a:solidFill>
                <a:latin typeface="Courier New" charset="0"/>
              </a:rPr>
              <a:t>	new</a:t>
            </a:r>
            <a:r>
              <a:rPr lang="en-US" altLang="en-US" sz="1200" dirty="0">
                <a:solidFill>
                  <a:srgbClr val="000000"/>
                </a:solidFill>
                <a:latin typeface="Courier New" charset="0"/>
              </a:rPr>
              <a:t> Thread(</a:t>
            </a:r>
            <a:r>
              <a:rPr lang="en-US" altLang="en-US" sz="1200" b="1" dirty="0">
                <a:solidFill>
                  <a:srgbClr val="7F0055"/>
                </a:solidFill>
                <a:latin typeface="Courier New" charset="0"/>
              </a:rPr>
              <a:t>new</a:t>
            </a:r>
            <a:r>
              <a:rPr lang="en-US" altLang="en-US" sz="1200" dirty="0">
                <a:solidFill>
                  <a:srgbClr val="000000"/>
                </a:solidFill>
                <a:latin typeface="Courier New" charset="0"/>
              </a:rPr>
              <a:t> Runnable() {</a:t>
            </a:r>
          </a:p>
          <a:p>
            <a:pPr eaLnBrk="1" hangingPunct="1">
              <a:spcBef>
                <a:spcPct val="0"/>
              </a:spcBef>
            </a:pPr>
            <a:r>
              <a:rPr lang="en-US" altLang="en-US" sz="1200" dirty="0">
                <a:solidFill>
                  <a:srgbClr val="646464"/>
                </a:solidFill>
                <a:latin typeface="Courier New" charset="0"/>
              </a:rPr>
              <a:t>		@Override</a:t>
            </a:r>
            <a:endParaRPr lang="en-US" altLang="en-US" sz="1200" dirty="0">
              <a:solidFill>
                <a:srgbClr val="000000"/>
              </a:solidFill>
              <a:latin typeface="Courier New" charset="0"/>
            </a:endParaRPr>
          </a:p>
          <a:p>
            <a:pPr eaLnBrk="1" hangingPunct="1">
              <a:spcBef>
                <a:spcPct val="0"/>
              </a:spcBef>
            </a:pPr>
            <a:r>
              <a:rPr lang="en-US" altLang="en-US" sz="1200" b="1" dirty="0">
                <a:solidFill>
                  <a:srgbClr val="7F0055"/>
                </a:solidFill>
                <a:latin typeface="Courier New" charset="0"/>
              </a:rPr>
              <a:t>		public</a:t>
            </a:r>
            <a:r>
              <a:rPr lang="en-US" altLang="en-US" sz="1200" dirty="0">
                <a:solidFill>
                  <a:srgbClr val="000000"/>
                </a:solidFill>
                <a:latin typeface="Courier New" charset="0"/>
              </a:rPr>
              <a:t> </a:t>
            </a:r>
            <a:r>
              <a:rPr lang="en-US" altLang="en-US" sz="1200" b="1" dirty="0">
                <a:solidFill>
                  <a:srgbClr val="7F0055"/>
                </a:solidFill>
                <a:latin typeface="Courier New" charset="0"/>
              </a:rPr>
              <a:t>void</a:t>
            </a:r>
            <a:r>
              <a:rPr lang="en-US" altLang="en-US" sz="1200" dirty="0">
                <a:solidFill>
                  <a:srgbClr val="000000"/>
                </a:solidFill>
                <a:latin typeface="Courier New" charset="0"/>
              </a:rPr>
              <a:t> run() {</a:t>
            </a:r>
          </a:p>
          <a:p>
            <a:pPr eaLnBrk="1" hangingPunct="1">
              <a:spcBef>
                <a:spcPct val="0"/>
              </a:spcBef>
            </a:pPr>
            <a:r>
              <a:rPr lang="en-US" altLang="en-US" sz="1200" dirty="0">
                <a:solidFill>
                  <a:srgbClr val="000000"/>
                </a:solidFill>
                <a:latin typeface="Courier New" charset="0"/>
              </a:rPr>
              <a:t>			</a:t>
            </a:r>
            <a:r>
              <a:rPr lang="en-US" altLang="en-US" sz="1200" dirty="0" err="1">
                <a:solidFill>
                  <a:srgbClr val="000000"/>
                </a:solidFill>
                <a:latin typeface="Courier New" charset="0"/>
              </a:rPr>
              <a:t>System.</a:t>
            </a:r>
            <a:r>
              <a:rPr lang="en-US" altLang="en-US" sz="1200" i="1" dirty="0" err="1">
                <a:solidFill>
                  <a:srgbClr val="0000C0"/>
                </a:solidFill>
                <a:latin typeface="Courier New" charset="0"/>
              </a:rPr>
              <a:t>out</a:t>
            </a:r>
            <a:r>
              <a:rPr lang="en-US" altLang="en-US" sz="1200" dirty="0" err="1">
                <a:solidFill>
                  <a:srgbClr val="000000"/>
                </a:solidFill>
                <a:latin typeface="Courier New" charset="0"/>
              </a:rPr>
              <a:t>.println</a:t>
            </a:r>
            <a:r>
              <a:rPr lang="en-US" altLang="en-US" sz="1200" dirty="0">
                <a:solidFill>
                  <a:srgbClr val="000000"/>
                </a:solidFill>
                <a:latin typeface="Courier New" charset="0"/>
              </a:rPr>
              <a:t>(</a:t>
            </a:r>
            <a:r>
              <a:rPr lang="en-US" altLang="en-US" sz="1200" dirty="0">
                <a:solidFill>
                  <a:srgbClr val="2A00FF"/>
                </a:solidFill>
                <a:latin typeface="Courier New" charset="0"/>
              </a:rPr>
              <a:t>"Thread3 </a:t>
            </a:r>
            <a:r>
              <a:rPr lang="en-US" altLang="en-US" sz="1200" dirty="0" err="1">
                <a:solidFill>
                  <a:srgbClr val="2A00FF"/>
                </a:solidFill>
                <a:latin typeface="Courier New" charset="0"/>
              </a:rPr>
              <a:t>ThreadId</a:t>
            </a:r>
            <a:r>
              <a:rPr lang="en-US" altLang="en-US" sz="1200" dirty="0">
                <a:solidFill>
                  <a:srgbClr val="2A00FF"/>
                </a:solidFill>
                <a:latin typeface="Courier New" charset="0"/>
              </a:rPr>
              <a:t>: "</a:t>
            </a:r>
            <a:r>
              <a:rPr lang="en-US" altLang="en-US" sz="1200" dirty="0">
                <a:solidFill>
                  <a:srgbClr val="000000"/>
                </a:solidFill>
                <a:latin typeface="Courier New" charset="0"/>
              </a:rPr>
              <a:t> + 				</a:t>
            </a:r>
            <a:r>
              <a:rPr lang="en-US" altLang="en-US" sz="1200" dirty="0" err="1">
                <a:solidFill>
                  <a:srgbClr val="000000"/>
                </a:solidFill>
                <a:latin typeface="Courier New" charset="0"/>
              </a:rPr>
              <a:t>Thread.</a:t>
            </a:r>
            <a:r>
              <a:rPr lang="en-US" altLang="en-US" sz="1200" i="1" dirty="0" err="1">
                <a:solidFill>
                  <a:srgbClr val="000000"/>
                </a:solidFill>
                <a:latin typeface="Courier New" charset="0"/>
              </a:rPr>
              <a:t>currentThread</a:t>
            </a:r>
            <a:r>
              <a:rPr lang="en-US" altLang="en-US" sz="1200" dirty="0">
                <a:solidFill>
                  <a:srgbClr val="000000"/>
                </a:solidFill>
                <a:latin typeface="Courier New" charset="0"/>
              </a:rPr>
              <a:t>().</a:t>
            </a:r>
            <a:r>
              <a:rPr lang="en-US" altLang="en-US" sz="1200" dirty="0" err="1">
                <a:solidFill>
                  <a:srgbClr val="000000"/>
                </a:solidFill>
                <a:latin typeface="Courier New" charset="0"/>
              </a:rPr>
              <a:t>getId</a:t>
            </a:r>
            <a:r>
              <a:rPr lang="en-US" altLang="en-US" sz="1200" dirty="0">
                <a:solidFill>
                  <a:srgbClr val="000000"/>
                </a:solidFill>
                <a:latin typeface="Courier New" charset="0"/>
              </a:rPr>
              <a:t>());</a:t>
            </a:r>
          </a:p>
          <a:p>
            <a:pPr eaLnBrk="1" hangingPunct="1">
              <a:spcBef>
                <a:spcPct val="0"/>
              </a:spcBef>
            </a:pPr>
            <a:r>
              <a:rPr lang="en-US" altLang="en-US" sz="1200" dirty="0">
                <a:solidFill>
                  <a:srgbClr val="3F7F5F"/>
                </a:solidFill>
                <a:latin typeface="Courier New" charset="0"/>
              </a:rPr>
              <a:t>			// do our thing</a:t>
            </a:r>
            <a:endParaRPr lang="en-US" altLang="en-US" sz="1200" dirty="0">
              <a:solidFill>
                <a:srgbClr val="000000"/>
              </a:solidFill>
              <a:latin typeface="Courier New" charset="0"/>
            </a:endParaRPr>
          </a:p>
          <a:p>
            <a:pPr eaLnBrk="1" hangingPunct="1">
              <a:spcBef>
                <a:spcPct val="0"/>
              </a:spcBef>
            </a:pPr>
            <a:r>
              <a:rPr lang="en-US" altLang="en-US" sz="1200" i="1" dirty="0">
                <a:solidFill>
                  <a:srgbClr val="000000"/>
                </a:solidFill>
                <a:latin typeface="Courier New" charset="0"/>
              </a:rPr>
              <a:t>			</a:t>
            </a:r>
            <a:r>
              <a:rPr lang="en-US" altLang="en-US" sz="1200" i="1" dirty="0" err="1">
                <a:solidFill>
                  <a:srgbClr val="000000"/>
                </a:solidFill>
                <a:latin typeface="Courier New" charset="0"/>
              </a:rPr>
              <a:t>printNumbers</a:t>
            </a:r>
            <a:r>
              <a:rPr lang="en-US" altLang="en-US" sz="1200" dirty="0">
                <a:solidFill>
                  <a:srgbClr val="000000"/>
                </a:solidFill>
                <a:latin typeface="Courier New" charset="0"/>
              </a:rPr>
              <a:t>();</a:t>
            </a:r>
          </a:p>
          <a:p>
            <a:pPr eaLnBrk="1" hangingPunct="1">
              <a:spcBef>
                <a:spcPct val="0"/>
              </a:spcBef>
            </a:pPr>
            <a:r>
              <a:rPr lang="en-US" altLang="en-US" sz="1200" dirty="0">
                <a:solidFill>
                  <a:srgbClr val="000000"/>
                </a:solidFill>
                <a:latin typeface="Courier New" charset="0"/>
              </a:rPr>
              <a:t>		}</a:t>
            </a:r>
          </a:p>
          <a:p>
            <a:pPr eaLnBrk="1" hangingPunct="1">
              <a:spcBef>
                <a:spcPct val="0"/>
              </a:spcBef>
            </a:pPr>
            <a:r>
              <a:rPr lang="en-US" altLang="en-US" sz="1200" dirty="0">
                <a:solidFill>
                  <a:srgbClr val="000000"/>
                </a:solidFill>
                <a:latin typeface="Courier New" charset="0"/>
              </a:rPr>
              <a:t>	}).start(); </a:t>
            </a:r>
            <a:r>
              <a:rPr lang="en-US" altLang="en-US" sz="1200" dirty="0">
                <a:solidFill>
                  <a:srgbClr val="3F7F5F"/>
                </a:solidFill>
                <a:latin typeface="Courier New" charset="0"/>
              </a:rPr>
              <a:t>// don't call run! ...</a:t>
            </a:r>
            <a:endParaRPr lang="en-US" altLang="en-US" sz="1200" dirty="0">
              <a:solidFill>
                <a:srgbClr val="000000"/>
              </a:solidFill>
              <a:latin typeface="Courier New" charset="0"/>
            </a:endParaRPr>
          </a:p>
          <a:p>
            <a:pPr eaLnBrk="1" hangingPunct="1">
              <a:spcBef>
                <a:spcPct val="0"/>
              </a:spcBef>
            </a:pPr>
            <a:r>
              <a:rPr lang="en-US" altLang="en-US" sz="1200" i="1" dirty="0">
                <a:solidFill>
                  <a:srgbClr val="000000"/>
                </a:solidFill>
                <a:latin typeface="Courier New" charset="0"/>
              </a:rPr>
              <a:t>	</a:t>
            </a:r>
            <a:r>
              <a:rPr lang="en-US" altLang="en-US" sz="1200" i="1" dirty="0" err="1">
                <a:solidFill>
                  <a:srgbClr val="000000"/>
                </a:solidFill>
                <a:latin typeface="Courier New" charset="0"/>
              </a:rPr>
              <a:t>printNumbers</a:t>
            </a:r>
            <a:r>
              <a:rPr lang="en-US" altLang="en-US" sz="1200" dirty="0">
                <a:solidFill>
                  <a:srgbClr val="000000"/>
                </a:solidFill>
                <a:latin typeface="Courier New" charset="0"/>
              </a:rPr>
              <a:t>();</a:t>
            </a:r>
          </a:p>
          <a:p>
            <a:pPr eaLnBrk="1" hangingPunct="1">
              <a:spcBef>
                <a:spcPct val="0"/>
              </a:spcBef>
            </a:pPr>
            <a:r>
              <a:rPr lang="en-US" altLang="en-US" sz="1200" dirty="0">
                <a:solidFill>
                  <a:srgbClr val="000000"/>
                </a:solidFill>
                <a:latin typeface="Courier New" charset="0"/>
              </a:rPr>
              <a:t>}</a:t>
            </a:r>
          </a:p>
        </p:txBody>
      </p:sp>
    </p:spTree>
    <p:extLst>
      <p:ext uri="{BB962C8B-B14F-4D97-AF65-F5344CB8AC3E}">
        <p14:creationId xmlns:p14="http://schemas.microsoft.com/office/powerpoint/2010/main" val="2667972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solidFill>
                  <a:schemeClr val="bg1"/>
                </a:solidFill>
              </a:rPr>
              <a:t>Thread States</a:t>
            </a:r>
          </a:p>
        </p:txBody>
      </p:sp>
      <p:pic>
        <p:nvPicPr>
          <p:cNvPr id="4" name="Picture 3"/>
          <p:cNvPicPr>
            <a:picLocks noChangeAspect="1"/>
          </p:cNvPicPr>
          <p:nvPr/>
        </p:nvPicPr>
        <p:blipFill>
          <a:blip r:embed="rId2"/>
          <a:stretch>
            <a:fillRect/>
          </a:stretch>
        </p:blipFill>
        <p:spPr>
          <a:xfrm>
            <a:off x="2160325" y="819150"/>
            <a:ext cx="4931300" cy="3958809"/>
          </a:xfrm>
          <a:prstGeom prst="rect">
            <a:avLst/>
          </a:prstGeom>
        </p:spPr>
      </p:pic>
    </p:spTree>
    <p:extLst>
      <p:ext uri="{BB962C8B-B14F-4D97-AF65-F5344CB8AC3E}">
        <p14:creationId xmlns:p14="http://schemas.microsoft.com/office/powerpoint/2010/main" val="312788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r>
              <a:rPr lang="en-US" altLang="en-US" sz="3600" dirty="0">
                <a:solidFill>
                  <a:schemeClr val="bg1"/>
                </a:solidFill>
              </a:rPr>
              <a:t>Synchronization</a:t>
            </a:r>
          </a:p>
        </p:txBody>
      </p:sp>
      <p:sp>
        <p:nvSpPr>
          <p:cNvPr id="13315" name="Rectangle 3"/>
          <p:cNvSpPr>
            <a:spLocks noGrp="1" noChangeArrowheads="1"/>
          </p:cNvSpPr>
          <p:nvPr>
            <p:ph type="body" idx="4294967295"/>
          </p:nvPr>
        </p:nvSpPr>
        <p:spPr>
          <a:xfrm>
            <a:off x="323528" y="771550"/>
            <a:ext cx="8712968" cy="2833688"/>
          </a:xfrm>
        </p:spPr>
        <p:txBody>
          <a:bodyPr>
            <a:normAutofit/>
          </a:bodyPr>
          <a:lstStyle/>
          <a:p>
            <a:r>
              <a:rPr lang="en-US" altLang="en-US" sz="1800" dirty="0">
                <a:cs typeface="Arial" panose="020B0604020202020204" pitchFamily="34" charset="0"/>
              </a:rPr>
              <a:t>Threads allow the program to run tasks in parallel</a:t>
            </a:r>
          </a:p>
          <a:p>
            <a:r>
              <a:rPr lang="en-US" altLang="en-US" sz="1800" dirty="0">
                <a:cs typeface="Arial" panose="020B0604020202020204" pitchFamily="34" charset="0"/>
              </a:rPr>
              <a:t>Synchronization of threads is needed for in order to control threads coordination, mainly in order to prevent simultaneous operations on data</a:t>
            </a:r>
          </a:p>
          <a:p>
            <a:r>
              <a:rPr lang="en-US" altLang="en-US" sz="1800" dirty="0">
                <a:cs typeface="Arial" panose="020B0604020202020204" pitchFamily="34" charset="0"/>
              </a:rPr>
              <a:t>For simple synchronization Java provides the synchronized keyword</a:t>
            </a:r>
            <a:br>
              <a:rPr lang="en-US" altLang="en-US" sz="1800" dirty="0">
                <a:cs typeface="Arial" panose="020B0604020202020204" pitchFamily="34" charset="0"/>
              </a:rPr>
            </a:br>
            <a:endParaRPr lang="en-US" altLang="en-US" sz="1800" dirty="0">
              <a:cs typeface="Arial" panose="020B0604020202020204" pitchFamily="34" charset="0"/>
            </a:endParaRPr>
          </a:p>
          <a:p>
            <a:pPr lvl="2">
              <a:buFontTx/>
              <a:buNone/>
            </a:pPr>
            <a:endParaRPr lang="en-US" altLang="en-US" sz="1800" dirty="0">
              <a:cs typeface="Arial" panose="020B0604020202020204" pitchFamily="34" charset="0"/>
            </a:endParaRPr>
          </a:p>
        </p:txBody>
      </p:sp>
    </p:spTree>
    <p:extLst>
      <p:ext uri="{BB962C8B-B14F-4D97-AF65-F5344CB8AC3E}">
        <p14:creationId xmlns:p14="http://schemas.microsoft.com/office/powerpoint/2010/main" val="2758021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normAutofit fontScale="90000"/>
          </a:bodyPr>
          <a:lstStyle/>
          <a:p>
            <a:pPr eaLnBrk="1" hangingPunct="1"/>
            <a:r>
              <a:rPr lang="en-US" altLang="en-US" sz="3600" dirty="0">
                <a:solidFill>
                  <a:schemeClr val="bg1"/>
                </a:solidFill>
              </a:rPr>
              <a:t>Object File I/O</a:t>
            </a:r>
          </a:p>
        </p:txBody>
      </p:sp>
      <p:sp>
        <p:nvSpPr>
          <p:cNvPr id="87043" name="Rectangle 3"/>
          <p:cNvSpPr>
            <a:spLocks noGrp="1" noChangeArrowheads="1"/>
          </p:cNvSpPr>
          <p:nvPr>
            <p:ph type="body" idx="4294967295"/>
          </p:nvPr>
        </p:nvSpPr>
        <p:spPr>
          <a:xfrm>
            <a:off x="323528" y="843558"/>
            <a:ext cx="8496944" cy="3657600"/>
          </a:xfrm>
        </p:spPr>
        <p:txBody>
          <a:bodyPr>
            <a:noAutofit/>
          </a:bodyPr>
          <a:lstStyle/>
          <a:p>
            <a:pPr eaLnBrk="1" hangingPunct="1"/>
            <a:r>
              <a:rPr lang="en-US" altLang="en-US" sz="1800" dirty="0">
                <a:cs typeface="Arial" panose="020B0604020202020204" pitchFamily="34" charset="0"/>
              </a:rPr>
              <a:t>It is possible to store objects just as easily as you store primitive data values.</a:t>
            </a:r>
          </a:p>
          <a:p>
            <a:pPr eaLnBrk="1" hangingPunct="1"/>
            <a:r>
              <a:rPr lang="en-US" altLang="en-US" sz="1800" dirty="0">
                <a:cs typeface="Arial" panose="020B0604020202020204" pitchFamily="34" charset="0"/>
              </a:rPr>
              <a:t>We use </a:t>
            </a:r>
            <a:r>
              <a:rPr lang="en-US" altLang="en-US" sz="1800" dirty="0" err="1">
                <a:solidFill>
                  <a:schemeClr val="tx2"/>
                </a:solidFill>
                <a:cs typeface="Arial" panose="020B0604020202020204" pitchFamily="34" charset="0"/>
              </a:rPr>
              <a:t>ObjectOutputStream</a:t>
            </a:r>
            <a:r>
              <a:rPr lang="en-US" altLang="en-US" sz="1800" dirty="0">
                <a:cs typeface="Arial" panose="020B0604020202020204" pitchFamily="34" charset="0"/>
              </a:rPr>
              <a:t> and </a:t>
            </a:r>
            <a:r>
              <a:rPr lang="en-US" altLang="en-US" sz="1800" dirty="0" err="1">
                <a:solidFill>
                  <a:schemeClr val="tx2"/>
                </a:solidFill>
                <a:cs typeface="Arial" panose="020B0604020202020204" pitchFamily="34" charset="0"/>
              </a:rPr>
              <a:t>ObjectInputStream</a:t>
            </a:r>
            <a:r>
              <a:rPr lang="en-US" altLang="en-US" sz="1800" dirty="0">
                <a:cs typeface="Arial" panose="020B0604020202020204" pitchFamily="34" charset="0"/>
              </a:rPr>
              <a:t> to save to and load objects from a file.</a:t>
            </a:r>
          </a:p>
          <a:p>
            <a:pPr eaLnBrk="1" hangingPunct="1"/>
            <a:r>
              <a:rPr lang="en-US" altLang="en-US" sz="1800" dirty="0">
                <a:cs typeface="Arial" panose="020B0604020202020204" pitchFamily="34" charset="0"/>
              </a:rPr>
              <a:t>To save objects from a given class, the class declaration must include the phrase </a:t>
            </a:r>
            <a:r>
              <a:rPr lang="en-US" altLang="en-US" sz="1800" dirty="0">
                <a:solidFill>
                  <a:schemeClr val="tx2"/>
                </a:solidFill>
                <a:cs typeface="Arial" panose="020B0604020202020204" pitchFamily="34" charset="0"/>
              </a:rPr>
              <a:t>implements Serializable</a:t>
            </a:r>
            <a:r>
              <a:rPr lang="en-US" altLang="en-US" sz="1800" dirty="0">
                <a:cs typeface="Arial" panose="020B0604020202020204" pitchFamily="34" charset="0"/>
              </a:rPr>
              <a:t>. For example,</a:t>
            </a:r>
          </a:p>
          <a:p>
            <a:pPr lvl="3" eaLnBrk="1" hangingPunct="1">
              <a:buFontTx/>
              <a:buNone/>
            </a:pPr>
            <a:endParaRPr lang="en-US" altLang="en-US" sz="1800" dirty="0">
              <a:cs typeface="Arial" panose="020B0604020202020204" pitchFamily="34" charset="0"/>
            </a:endParaRPr>
          </a:p>
          <a:p>
            <a:pPr lvl="3" eaLnBrk="1" hangingPunct="1">
              <a:buFontTx/>
              <a:buNone/>
            </a:pPr>
            <a:r>
              <a:rPr lang="en-US" altLang="en-US" sz="1800" dirty="0">
                <a:solidFill>
                  <a:schemeClr val="accent2"/>
                </a:solidFill>
                <a:cs typeface="Arial" panose="020B0604020202020204" pitchFamily="34" charset="0"/>
              </a:rPr>
              <a:t>class</a:t>
            </a:r>
            <a:r>
              <a:rPr lang="en-US" altLang="en-US" sz="1800" dirty="0">
                <a:solidFill>
                  <a:schemeClr val="tx2"/>
                </a:solidFill>
                <a:cs typeface="Arial" panose="020B0604020202020204" pitchFamily="34" charset="0"/>
              </a:rPr>
              <a:t> Person </a:t>
            </a:r>
            <a:r>
              <a:rPr lang="en-US" altLang="en-US" sz="1800" dirty="0">
                <a:solidFill>
                  <a:schemeClr val="accent2"/>
                </a:solidFill>
                <a:cs typeface="Arial" panose="020B0604020202020204" pitchFamily="34" charset="0"/>
              </a:rPr>
              <a:t>implements</a:t>
            </a:r>
            <a:r>
              <a:rPr lang="en-US" altLang="en-US" sz="1800" dirty="0">
                <a:solidFill>
                  <a:schemeClr val="tx2"/>
                </a:solidFill>
                <a:cs typeface="Arial" panose="020B0604020202020204" pitchFamily="34" charset="0"/>
              </a:rPr>
              <a:t> Serializable </a:t>
            </a:r>
            <a:r>
              <a:rPr lang="en-US" altLang="en-US" sz="1800" dirty="0">
                <a:solidFill>
                  <a:srgbClr val="FF0000"/>
                </a:solidFill>
                <a:cs typeface="Arial" panose="020B0604020202020204" pitchFamily="34" charset="0"/>
              </a:rPr>
              <a:t>{</a:t>
            </a:r>
          </a:p>
          <a:p>
            <a:pPr lvl="3" eaLnBrk="1" hangingPunct="1">
              <a:buFontTx/>
              <a:buNone/>
            </a:pPr>
            <a:r>
              <a:rPr lang="en-US" altLang="en-US" sz="1800" dirty="0">
                <a:solidFill>
                  <a:schemeClr val="tx2"/>
                </a:solidFill>
                <a:cs typeface="Arial" panose="020B0604020202020204" pitchFamily="34" charset="0"/>
              </a:rPr>
              <a:t> . . .</a:t>
            </a:r>
          </a:p>
          <a:p>
            <a:pPr lvl="3" eaLnBrk="1" hangingPunct="1">
              <a:buFontTx/>
              <a:buNone/>
            </a:pPr>
            <a:r>
              <a:rPr lang="en-US" altLang="en-US" sz="1800" dirty="0">
                <a:solidFill>
                  <a:srgbClr val="FF0000"/>
                </a:solidFill>
                <a:cs typeface="Arial" panose="020B0604020202020204" pitchFamily="34" charset="0"/>
              </a:rPr>
              <a:t>}</a:t>
            </a:r>
          </a:p>
        </p:txBody>
      </p:sp>
    </p:spTree>
    <p:extLst>
      <p:ext uri="{BB962C8B-B14F-4D97-AF65-F5344CB8AC3E}">
        <p14:creationId xmlns:p14="http://schemas.microsoft.com/office/powerpoint/2010/main" val="346142493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Effect transition="in" filter="dissolve">
                                      <p:cBhvr>
                                        <p:cTn id="7" dur="500"/>
                                        <p:tgtEl>
                                          <p:spTgt spid="870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7043">
                                            <p:txEl>
                                              <p:pRg st="1" end="1"/>
                                            </p:txEl>
                                          </p:spTgt>
                                        </p:tgtEl>
                                        <p:attrNameLst>
                                          <p:attrName>style.visibility</p:attrName>
                                        </p:attrNameLst>
                                      </p:cBhvr>
                                      <p:to>
                                        <p:strVal val="visible"/>
                                      </p:to>
                                    </p:set>
                                    <p:animEffect transition="in" filter="dissolve">
                                      <p:cBhvr>
                                        <p:cTn id="12" dur="500"/>
                                        <p:tgtEl>
                                          <p:spTgt spid="870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7043">
                                            <p:txEl>
                                              <p:pRg st="2" end="2"/>
                                            </p:txEl>
                                          </p:spTgt>
                                        </p:tgtEl>
                                        <p:attrNameLst>
                                          <p:attrName>style.visibility</p:attrName>
                                        </p:attrNameLst>
                                      </p:cBhvr>
                                      <p:to>
                                        <p:strVal val="visible"/>
                                      </p:to>
                                    </p:set>
                                    <p:animEffect transition="in" filter="dissolve">
                                      <p:cBhvr>
                                        <p:cTn id="17" dur="500"/>
                                        <p:tgtEl>
                                          <p:spTgt spid="8704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87043">
                                            <p:txEl>
                                              <p:pRg st="4" end="4"/>
                                            </p:txEl>
                                          </p:spTgt>
                                        </p:tgtEl>
                                        <p:attrNameLst>
                                          <p:attrName>style.visibility</p:attrName>
                                        </p:attrNameLst>
                                      </p:cBhvr>
                                      <p:to>
                                        <p:strVal val="visible"/>
                                      </p:to>
                                    </p:set>
                                    <p:animEffect transition="in" filter="dissolve">
                                      <p:cBhvr>
                                        <p:cTn id="20" dur="500"/>
                                        <p:tgtEl>
                                          <p:spTgt spid="87043">
                                            <p:txEl>
                                              <p:pRg st="4" end="4"/>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7043">
                                            <p:txEl>
                                              <p:pRg st="5" end="5"/>
                                            </p:txEl>
                                          </p:spTgt>
                                        </p:tgtEl>
                                        <p:attrNameLst>
                                          <p:attrName>style.visibility</p:attrName>
                                        </p:attrNameLst>
                                      </p:cBhvr>
                                      <p:to>
                                        <p:strVal val="visible"/>
                                      </p:to>
                                    </p:set>
                                    <p:animEffect transition="in" filter="dissolve">
                                      <p:cBhvr>
                                        <p:cTn id="23" dur="500"/>
                                        <p:tgtEl>
                                          <p:spTgt spid="87043">
                                            <p:txEl>
                                              <p:pRg st="5" end="5"/>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7043">
                                            <p:txEl>
                                              <p:pRg st="6" end="6"/>
                                            </p:txEl>
                                          </p:spTgt>
                                        </p:tgtEl>
                                        <p:attrNameLst>
                                          <p:attrName>style.visibility</p:attrName>
                                        </p:attrNameLst>
                                      </p:cBhvr>
                                      <p:to>
                                        <p:strVal val="visible"/>
                                      </p:to>
                                    </p:set>
                                    <p:animEffect transition="in" filter="dissolve">
                                      <p:cBhvr>
                                        <p:cTn id="26" dur="500"/>
                                        <p:tgtEl>
                                          <p:spTgt spid="870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bldLvl="3"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normAutofit fontScale="90000"/>
          </a:bodyPr>
          <a:lstStyle/>
          <a:p>
            <a:r>
              <a:rPr lang="en-US" altLang="en-US" sz="3600" dirty="0">
                <a:solidFill>
                  <a:schemeClr val="bg1"/>
                </a:solidFill>
              </a:rPr>
              <a:t>synchronizing methods</a:t>
            </a:r>
          </a:p>
        </p:txBody>
      </p:sp>
      <p:sp>
        <p:nvSpPr>
          <p:cNvPr id="78851" name="Rectangle 3"/>
          <p:cNvSpPr>
            <a:spLocks noChangeArrowheads="1"/>
          </p:cNvSpPr>
          <p:nvPr/>
        </p:nvSpPr>
        <p:spPr bwMode="auto">
          <a:xfrm>
            <a:off x="1285098" y="1488701"/>
            <a:ext cx="6343650" cy="1471362"/>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1350">
              <a:latin typeface="Times New Roman" pitchFamily="18" charset="0"/>
            </a:endParaRPr>
          </a:p>
        </p:txBody>
      </p:sp>
      <p:sp>
        <p:nvSpPr>
          <p:cNvPr id="17414" name="Text Box 4"/>
          <p:cNvSpPr txBox="1">
            <a:spLocks noChangeArrowheads="1"/>
          </p:cNvSpPr>
          <p:nvPr/>
        </p:nvSpPr>
        <p:spPr bwMode="auto">
          <a:xfrm>
            <a:off x="1466073" y="1624217"/>
            <a:ext cx="61626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0"/>
              </a:spcBef>
            </a:pPr>
            <a:r>
              <a:rPr lang="en-US" altLang="en-US" sz="1200" dirty="0">
                <a:latin typeface="Courier New" charset="0"/>
                <a:ea typeface="Courier New" charset="0"/>
                <a:cs typeface="Courier New" charset="0"/>
              </a:rPr>
              <a:t>public class </a:t>
            </a:r>
            <a:r>
              <a:rPr lang="en-US" altLang="en-US" sz="1200" dirty="0" err="1">
                <a:latin typeface="Courier New" charset="0"/>
                <a:ea typeface="Courier New" charset="0"/>
                <a:cs typeface="Courier New" charset="0"/>
              </a:rPr>
              <a:t>SynchronizedCounter</a:t>
            </a:r>
            <a:r>
              <a:rPr lang="en-US" altLang="en-US" sz="1200" dirty="0">
                <a:latin typeface="Courier New" charset="0"/>
                <a:ea typeface="Courier New" charset="0"/>
                <a:cs typeface="Courier New" charset="0"/>
              </a:rPr>
              <a:t> {</a:t>
            </a:r>
          </a:p>
          <a:p>
            <a:pPr eaLnBrk="1" hangingPunct="1">
              <a:spcBef>
                <a:spcPct val="0"/>
              </a:spcBef>
            </a:pPr>
            <a:r>
              <a:rPr lang="en-US" altLang="en-US" sz="1200" dirty="0">
                <a:latin typeface="Courier New" charset="0"/>
                <a:ea typeface="Courier New" charset="0"/>
                <a:cs typeface="Courier New" charset="0"/>
              </a:rPr>
              <a:t>	private </a:t>
            </a:r>
            <a:r>
              <a:rPr lang="en-US" altLang="en-US" sz="1200" dirty="0" err="1">
                <a:latin typeface="Courier New" charset="0"/>
                <a:ea typeface="Courier New" charset="0"/>
                <a:cs typeface="Courier New" charset="0"/>
              </a:rPr>
              <a:t>int</a:t>
            </a:r>
            <a:r>
              <a:rPr lang="en-US" altLang="en-US" sz="1200" dirty="0">
                <a:latin typeface="Courier New" charset="0"/>
                <a:ea typeface="Courier New" charset="0"/>
                <a:cs typeface="Courier New" charset="0"/>
              </a:rPr>
              <a:t> c = 0;</a:t>
            </a:r>
          </a:p>
          <a:p>
            <a:pPr eaLnBrk="1" hangingPunct="1">
              <a:spcBef>
                <a:spcPct val="0"/>
              </a:spcBef>
            </a:pPr>
            <a:r>
              <a:rPr lang="en-US" altLang="en-US" sz="1200" dirty="0">
                <a:latin typeface="Courier New" charset="0"/>
                <a:ea typeface="Courier New" charset="0"/>
                <a:cs typeface="Courier New" charset="0"/>
              </a:rPr>
              <a:t>	public </a:t>
            </a:r>
            <a:r>
              <a:rPr lang="en-US" altLang="en-US" sz="1200" b="1" dirty="0">
                <a:latin typeface="Courier New" charset="0"/>
                <a:ea typeface="Courier New" charset="0"/>
                <a:cs typeface="Courier New" charset="0"/>
              </a:rPr>
              <a:t>synchronized</a:t>
            </a:r>
            <a:r>
              <a:rPr lang="en-US" altLang="en-US" sz="1200" dirty="0">
                <a:latin typeface="Courier New" charset="0"/>
                <a:ea typeface="Courier New" charset="0"/>
                <a:cs typeface="Courier New" charset="0"/>
              </a:rPr>
              <a:t> void increment() { </a:t>
            </a:r>
            <a:r>
              <a:rPr lang="en-US" altLang="en-US" sz="1200" dirty="0" err="1">
                <a:latin typeface="Courier New" charset="0"/>
                <a:ea typeface="Courier New" charset="0"/>
                <a:cs typeface="Courier New" charset="0"/>
              </a:rPr>
              <a:t>c++</a:t>
            </a:r>
            <a:r>
              <a:rPr lang="en-US" altLang="en-US" sz="1200" dirty="0">
                <a:latin typeface="Courier New" charset="0"/>
                <a:ea typeface="Courier New" charset="0"/>
                <a:cs typeface="Courier New" charset="0"/>
              </a:rPr>
              <a:t>; } 	</a:t>
            </a:r>
          </a:p>
          <a:p>
            <a:pPr eaLnBrk="1" hangingPunct="1">
              <a:spcBef>
                <a:spcPct val="0"/>
              </a:spcBef>
            </a:pPr>
            <a:r>
              <a:rPr lang="en-US" altLang="en-US" sz="1200" dirty="0">
                <a:latin typeface="Courier New" charset="0"/>
                <a:ea typeface="Courier New" charset="0"/>
                <a:cs typeface="Courier New" charset="0"/>
              </a:rPr>
              <a:t>	public </a:t>
            </a:r>
            <a:r>
              <a:rPr lang="en-US" altLang="en-US" sz="1200" b="1" dirty="0">
                <a:latin typeface="Courier New" charset="0"/>
                <a:ea typeface="Courier New" charset="0"/>
                <a:cs typeface="Courier New" charset="0"/>
              </a:rPr>
              <a:t>synchronized</a:t>
            </a:r>
            <a:r>
              <a:rPr lang="en-US" altLang="en-US" sz="1200" dirty="0">
                <a:latin typeface="Courier New" charset="0"/>
                <a:ea typeface="Courier New" charset="0"/>
                <a:cs typeface="Courier New" charset="0"/>
              </a:rPr>
              <a:t> void decrement() { c--; } 	</a:t>
            </a:r>
          </a:p>
          <a:p>
            <a:pPr eaLnBrk="1" hangingPunct="1">
              <a:spcBef>
                <a:spcPct val="0"/>
              </a:spcBef>
            </a:pPr>
            <a:r>
              <a:rPr lang="en-US" altLang="en-US" sz="1200" dirty="0">
                <a:latin typeface="Courier New" charset="0"/>
                <a:ea typeface="Courier New" charset="0"/>
                <a:cs typeface="Courier New" charset="0"/>
              </a:rPr>
              <a:t>	public </a:t>
            </a:r>
            <a:r>
              <a:rPr lang="en-US" altLang="en-US" sz="1200" b="1" dirty="0">
                <a:latin typeface="Courier New" charset="0"/>
                <a:ea typeface="Courier New" charset="0"/>
                <a:cs typeface="Courier New" charset="0"/>
              </a:rPr>
              <a:t>synchronized</a:t>
            </a:r>
            <a:r>
              <a:rPr lang="en-US" altLang="en-US" sz="1200" dirty="0">
                <a:latin typeface="Courier New" charset="0"/>
                <a:ea typeface="Courier New" charset="0"/>
                <a:cs typeface="Courier New" charset="0"/>
              </a:rPr>
              <a:t> </a:t>
            </a:r>
            <a:r>
              <a:rPr lang="en-US" altLang="en-US" sz="1200" dirty="0" err="1">
                <a:latin typeface="Courier New" charset="0"/>
                <a:ea typeface="Courier New" charset="0"/>
                <a:cs typeface="Courier New" charset="0"/>
              </a:rPr>
              <a:t>int</a:t>
            </a:r>
            <a:r>
              <a:rPr lang="en-US" altLang="en-US" sz="1200" dirty="0">
                <a:latin typeface="Courier New" charset="0"/>
                <a:ea typeface="Courier New" charset="0"/>
                <a:cs typeface="Courier New" charset="0"/>
              </a:rPr>
              <a:t> value() { return c; }</a:t>
            </a:r>
          </a:p>
          <a:p>
            <a:pPr eaLnBrk="1" hangingPunct="1">
              <a:spcBef>
                <a:spcPct val="0"/>
              </a:spcBef>
            </a:pPr>
            <a:r>
              <a:rPr lang="en-US" altLang="en-US" sz="1200" dirty="0">
                <a:latin typeface="Courier New" charset="0"/>
                <a:ea typeface="Courier New" charset="0"/>
                <a:cs typeface="Courier New" charset="0"/>
              </a:rPr>
              <a:t>} </a:t>
            </a:r>
          </a:p>
        </p:txBody>
      </p:sp>
      <p:sp>
        <p:nvSpPr>
          <p:cNvPr id="2" name="TextBox 1"/>
          <p:cNvSpPr txBox="1"/>
          <p:nvPr/>
        </p:nvSpPr>
        <p:spPr>
          <a:xfrm>
            <a:off x="1331640" y="3392063"/>
            <a:ext cx="6297108" cy="923330"/>
          </a:xfrm>
          <a:prstGeom prst="rect">
            <a:avLst/>
          </a:prstGeom>
          <a:noFill/>
        </p:spPr>
        <p:txBody>
          <a:bodyPr wrap="none" rtlCol="0">
            <a:spAutoFit/>
          </a:bodyPr>
          <a:lstStyle/>
          <a:p>
            <a:pPr marL="0" lvl="1" algn="ctr"/>
            <a:r>
              <a:rPr lang="en-US" altLang="en-US" sz="1350" b="1" dirty="0"/>
              <a:t>The </a:t>
            </a:r>
            <a:r>
              <a:rPr lang="en-US" altLang="en-US" sz="1350" b="1" dirty="0">
                <a:solidFill>
                  <a:srgbClr val="FF6600"/>
                </a:solidFill>
              </a:rPr>
              <a:t>synchronized</a:t>
            </a:r>
            <a:r>
              <a:rPr lang="en-US" altLang="en-US" sz="1350" b="1" dirty="0"/>
              <a:t> keyword on a method means that </a:t>
            </a:r>
            <a:r>
              <a:rPr lang="en-US" altLang="en-US" sz="1350" b="1" dirty="0">
                <a:solidFill>
                  <a:schemeClr val="tx2"/>
                </a:solidFill>
              </a:rPr>
              <a:t>if </a:t>
            </a:r>
            <a:r>
              <a:rPr lang="en-US" altLang="en-US" sz="1350" b="1" u="sng" dirty="0">
                <a:solidFill>
                  <a:schemeClr val="tx2"/>
                </a:solidFill>
              </a:rPr>
              <a:t>this</a:t>
            </a:r>
            <a:r>
              <a:rPr lang="en-US" altLang="en-US" sz="1350" b="1" dirty="0">
                <a:solidFill>
                  <a:schemeClr val="tx2"/>
                </a:solidFill>
              </a:rPr>
              <a:t> is already locked anywhere</a:t>
            </a:r>
            <a:br>
              <a:rPr lang="en-US" altLang="en-US" sz="1350" b="1" dirty="0"/>
            </a:br>
            <a:r>
              <a:rPr lang="en-US" altLang="en-US" sz="1350" b="1" dirty="0"/>
              <a:t>(on this method or elsewhere) </a:t>
            </a:r>
            <a:r>
              <a:rPr lang="en-US" altLang="en-US" sz="1350" b="1" u="sng" dirty="0">
                <a:solidFill>
                  <a:schemeClr val="tx2"/>
                </a:solidFill>
              </a:rPr>
              <a:t>by another thread</a:t>
            </a:r>
            <a:r>
              <a:rPr lang="en-US" altLang="en-US" sz="1350" b="1" dirty="0"/>
              <a:t>, we need to </a:t>
            </a:r>
            <a:r>
              <a:rPr lang="en-US" altLang="en-US" sz="1350" b="1" dirty="0">
                <a:solidFill>
                  <a:schemeClr val="tx2"/>
                </a:solidFill>
              </a:rPr>
              <a:t>wait till </a:t>
            </a:r>
          </a:p>
          <a:p>
            <a:pPr marL="0" lvl="1" algn="ctr"/>
            <a:r>
              <a:rPr lang="en-US" altLang="en-US" sz="1350" b="1" u="sng" dirty="0">
                <a:solidFill>
                  <a:schemeClr val="tx2"/>
                </a:solidFill>
              </a:rPr>
              <a:t>this</a:t>
            </a:r>
            <a:r>
              <a:rPr lang="en-US" altLang="en-US" sz="1350" b="1" dirty="0">
                <a:solidFill>
                  <a:schemeClr val="tx2"/>
                </a:solidFill>
              </a:rPr>
              <a:t> is unlocked</a:t>
            </a:r>
            <a:r>
              <a:rPr lang="en-US" altLang="en-US" sz="1350" b="1" dirty="0"/>
              <a:t> before entering the method</a:t>
            </a:r>
          </a:p>
          <a:p>
            <a:pPr algn="ctr"/>
            <a:endParaRPr lang="en-US" sz="1350" dirty="0"/>
          </a:p>
        </p:txBody>
      </p:sp>
    </p:spTree>
    <p:extLst>
      <p:ext uri="{BB962C8B-B14F-4D97-AF65-F5344CB8AC3E}">
        <p14:creationId xmlns:p14="http://schemas.microsoft.com/office/powerpoint/2010/main" val="3142496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normAutofit fontScale="90000"/>
          </a:bodyPr>
          <a:lstStyle/>
          <a:p>
            <a:r>
              <a:rPr lang="en-US" altLang="en-US" sz="3600" dirty="0">
                <a:solidFill>
                  <a:schemeClr val="bg1"/>
                </a:solidFill>
              </a:rPr>
              <a:t>synchronizing blocks</a:t>
            </a:r>
          </a:p>
        </p:txBody>
      </p:sp>
      <p:sp>
        <p:nvSpPr>
          <p:cNvPr id="78851" name="Rectangle 3"/>
          <p:cNvSpPr>
            <a:spLocks noChangeArrowheads="1"/>
          </p:cNvSpPr>
          <p:nvPr/>
        </p:nvSpPr>
        <p:spPr bwMode="auto">
          <a:xfrm>
            <a:off x="1097137" y="1232423"/>
            <a:ext cx="6343650" cy="1471362"/>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1350">
              <a:latin typeface="Times New Roman" pitchFamily="18" charset="0"/>
            </a:endParaRPr>
          </a:p>
        </p:txBody>
      </p:sp>
      <p:sp>
        <p:nvSpPr>
          <p:cNvPr id="17414" name="Text Box 4"/>
          <p:cNvSpPr txBox="1">
            <a:spLocks noChangeArrowheads="1"/>
          </p:cNvSpPr>
          <p:nvPr/>
        </p:nvSpPr>
        <p:spPr bwMode="auto">
          <a:xfrm>
            <a:off x="1187624" y="1275606"/>
            <a:ext cx="616267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0"/>
              </a:spcBef>
            </a:pPr>
            <a:r>
              <a:rPr lang="en-US" altLang="en-US" sz="1200" dirty="0">
                <a:latin typeface="Courier New" charset="0"/>
                <a:ea typeface="Courier New" charset="0"/>
                <a:cs typeface="Courier New" charset="0"/>
              </a:rPr>
              <a:t>public void </a:t>
            </a:r>
            <a:r>
              <a:rPr lang="en-US" altLang="en-US" sz="1200" dirty="0" err="1">
                <a:latin typeface="Courier New" charset="0"/>
                <a:ea typeface="Courier New" charset="0"/>
                <a:cs typeface="Courier New" charset="0"/>
              </a:rPr>
              <a:t>addName</a:t>
            </a:r>
            <a:r>
              <a:rPr lang="en-US" altLang="en-US" sz="1200" dirty="0">
                <a:latin typeface="Courier New" charset="0"/>
                <a:ea typeface="Courier New" charset="0"/>
                <a:cs typeface="Courier New" charset="0"/>
              </a:rPr>
              <a:t>(String name) { 	</a:t>
            </a:r>
          </a:p>
          <a:p>
            <a:pPr eaLnBrk="1" hangingPunct="1">
              <a:spcBef>
                <a:spcPct val="0"/>
              </a:spcBef>
            </a:pPr>
            <a:r>
              <a:rPr lang="en-US" altLang="en-US" sz="1200" b="1" dirty="0">
                <a:latin typeface="Courier New" charset="0"/>
                <a:ea typeface="Courier New" charset="0"/>
                <a:cs typeface="Courier New" charset="0"/>
              </a:rPr>
              <a:t>	synchronized</a:t>
            </a:r>
            <a:r>
              <a:rPr lang="en-US" altLang="en-US" sz="1200" dirty="0">
                <a:latin typeface="Courier New" charset="0"/>
                <a:ea typeface="Courier New" charset="0"/>
                <a:cs typeface="Courier New" charset="0"/>
              </a:rPr>
              <a:t>(this) {</a:t>
            </a:r>
          </a:p>
          <a:p>
            <a:pPr eaLnBrk="1" hangingPunct="1">
              <a:spcBef>
                <a:spcPct val="0"/>
              </a:spcBef>
            </a:pPr>
            <a:r>
              <a:rPr lang="en-US" altLang="en-US" sz="1200" dirty="0">
                <a:latin typeface="Courier New" charset="0"/>
                <a:ea typeface="Courier New" charset="0"/>
                <a:cs typeface="Courier New" charset="0"/>
              </a:rPr>
              <a:t>		</a:t>
            </a:r>
            <a:r>
              <a:rPr lang="en-US" altLang="en-US" sz="1200" dirty="0" err="1">
                <a:latin typeface="Courier New" charset="0"/>
                <a:ea typeface="Courier New" charset="0"/>
                <a:cs typeface="Courier New" charset="0"/>
              </a:rPr>
              <a:t>lastName</a:t>
            </a:r>
            <a:r>
              <a:rPr lang="en-US" altLang="en-US" sz="1200" dirty="0">
                <a:latin typeface="Courier New" charset="0"/>
                <a:ea typeface="Courier New" charset="0"/>
                <a:cs typeface="Courier New" charset="0"/>
              </a:rPr>
              <a:t> = name;</a:t>
            </a:r>
          </a:p>
          <a:p>
            <a:pPr eaLnBrk="1" hangingPunct="1">
              <a:spcBef>
                <a:spcPct val="0"/>
              </a:spcBef>
            </a:pPr>
            <a:r>
              <a:rPr lang="en-US" altLang="en-US" sz="1200" dirty="0">
                <a:latin typeface="Courier New" charset="0"/>
                <a:ea typeface="Courier New" charset="0"/>
                <a:cs typeface="Courier New" charset="0"/>
              </a:rPr>
              <a:t>		</a:t>
            </a:r>
            <a:r>
              <a:rPr lang="en-US" altLang="en-US" sz="1200" dirty="0" err="1">
                <a:latin typeface="Courier New" charset="0"/>
                <a:ea typeface="Courier New" charset="0"/>
                <a:cs typeface="Courier New" charset="0"/>
              </a:rPr>
              <a:t>nameCount</a:t>
            </a:r>
            <a:r>
              <a:rPr lang="en-US" altLang="en-US" sz="1200" dirty="0">
                <a:latin typeface="Courier New" charset="0"/>
                <a:ea typeface="Courier New" charset="0"/>
                <a:cs typeface="Courier New" charset="0"/>
              </a:rPr>
              <a:t>++;</a:t>
            </a:r>
          </a:p>
          <a:p>
            <a:pPr eaLnBrk="1" hangingPunct="1">
              <a:spcBef>
                <a:spcPct val="0"/>
              </a:spcBef>
            </a:pPr>
            <a:r>
              <a:rPr lang="en-US" altLang="en-US" sz="1200" dirty="0">
                <a:latin typeface="Courier New" charset="0"/>
                <a:ea typeface="Courier New" charset="0"/>
                <a:cs typeface="Courier New" charset="0"/>
              </a:rPr>
              <a:t>	}</a:t>
            </a:r>
          </a:p>
          <a:p>
            <a:pPr eaLnBrk="1" hangingPunct="1">
              <a:spcBef>
                <a:spcPct val="0"/>
              </a:spcBef>
            </a:pPr>
            <a:r>
              <a:rPr lang="en-US" altLang="en-US" sz="1200" dirty="0">
                <a:latin typeface="Courier New" charset="0"/>
                <a:ea typeface="Courier New" charset="0"/>
                <a:cs typeface="Courier New" charset="0"/>
              </a:rPr>
              <a:t>	</a:t>
            </a:r>
            <a:r>
              <a:rPr lang="en-US" altLang="en-US" sz="1200" dirty="0" err="1">
                <a:latin typeface="Courier New" charset="0"/>
                <a:ea typeface="Courier New" charset="0"/>
                <a:cs typeface="Courier New" charset="0"/>
              </a:rPr>
              <a:t>nameList.add</a:t>
            </a:r>
            <a:r>
              <a:rPr lang="en-US" altLang="en-US" sz="1200" dirty="0">
                <a:latin typeface="Courier New" charset="0"/>
                <a:ea typeface="Courier New" charset="0"/>
                <a:cs typeface="Courier New" charset="0"/>
              </a:rPr>
              <a:t>(name);</a:t>
            </a:r>
          </a:p>
          <a:p>
            <a:pPr eaLnBrk="1" hangingPunct="1">
              <a:spcBef>
                <a:spcPct val="0"/>
              </a:spcBef>
            </a:pPr>
            <a:r>
              <a:rPr lang="en-US" altLang="en-US" sz="1200" dirty="0">
                <a:latin typeface="Courier New" charset="0"/>
                <a:ea typeface="Courier New" charset="0"/>
                <a:cs typeface="Courier New" charset="0"/>
              </a:rPr>
              <a:t>} </a:t>
            </a:r>
          </a:p>
        </p:txBody>
      </p:sp>
      <p:sp>
        <p:nvSpPr>
          <p:cNvPr id="2" name="TextBox 1"/>
          <p:cNvSpPr txBox="1"/>
          <p:nvPr/>
        </p:nvSpPr>
        <p:spPr>
          <a:xfrm>
            <a:off x="487537" y="3213623"/>
            <a:ext cx="7097712" cy="507831"/>
          </a:xfrm>
          <a:prstGeom prst="rect">
            <a:avLst/>
          </a:prstGeom>
          <a:noFill/>
        </p:spPr>
        <p:txBody>
          <a:bodyPr wrap="none" rtlCol="0">
            <a:spAutoFit/>
          </a:bodyPr>
          <a:lstStyle/>
          <a:p>
            <a:pPr lvl="1" algn="ctr">
              <a:spcBef>
                <a:spcPct val="60000"/>
              </a:spcBef>
            </a:pPr>
            <a:r>
              <a:rPr lang="en-US" altLang="en-US" sz="1350" b="1" dirty="0"/>
              <a:t>When </a:t>
            </a:r>
            <a:r>
              <a:rPr lang="en-US" altLang="en-US" sz="1350" b="1" dirty="0">
                <a:solidFill>
                  <a:schemeClr val="tx2"/>
                </a:solidFill>
              </a:rPr>
              <a:t>synchronizing a block</a:t>
            </a:r>
            <a:r>
              <a:rPr lang="en-US" altLang="en-US" sz="1350" b="1" dirty="0"/>
              <a:t>, key for the locking should be supplied (usually would be </a:t>
            </a:r>
            <a:r>
              <a:rPr lang="en-US" altLang="en-US" sz="1350" b="1" dirty="0">
                <a:solidFill>
                  <a:schemeClr val="tx2"/>
                </a:solidFill>
              </a:rPr>
              <a:t>this</a:t>
            </a:r>
            <a:r>
              <a:rPr lang="en-US" altLang="en-US" sz="1350" b="1" dirty="0"/>
              <a:t>)</a:t>
            </a:r>
            <a:br>
              <a:rPr lang="en-US" altLang="en-US" sz="1350" b="1" dirty="0"/>
            </a:br>
            <a:r>
              <a:rPr lang="en-US" altLang="en-US" sz="1350" b="1" dirty="0"/>
              <a:t>The advantage of not synchronizing the entire method is </a:t>
            </a:r>
            <a:r>
              <a:rPr lang="en-US" altLang="en-US" sz="1350" b="1" dirty="0">
                <a:solidFill>
                  <a:schemeClr val="tx2"/>
                </a:solidFill>
              </a:rPr>
              <a:t>efficiency</a:t>
            </a:r>
          </a:p>
        </p:txBody>
      </p:sp>
    </p:spTree>
    <p:extLst>
      <p:ext uri="{BB962C8B-B14F-4D97-AF65-F5344CB8AC3E}">
        <p14:creationId xmlns:p14="http://schemas.microsoft.com/office/powerpoint/2010/main" val="1755426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normAutofit fontScale="90000"/>
          </a:bodyPr>
          <a:lstStyle/>
          <a:p>
            <a:r>
              <a:rPr lang="en-US" altLang="en-US" sz="3600" dirty="0">
                <a:solidFill>
                  <a:schemeClr val="bg1"/>
                </a:solidFill>
              </a:rPr>
              <a:t>synchronizing blocks</a:t>
            </a:r>
          </a:p>
        </p:txBody>
      </p:sp>
      <p:sp>
        <p:nvSpPr>
          <p:cNvPr id="78851" name="Rectangle 3"/>
          <p:cNvSpPr>
            <a:spLocks noChangeArrowheads="1"/>
          </p:cNvSpPr>
          <p:nvPr/>
        </p:nvSpPr>
        <p:spPr bwMode="auto">
          <a:xfrm>
            <a:off x="611560" y="771550"/>
            <a:ext cx="7488832" cy="3712087"/>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1350">
              <a:latin typeface="Times New Roman" pitchFamily="18" charset="0"/>
            </a:endParaRPr>
          </a:p>
        </p:txBody>
      </p:sp>
      <p:sp>
        <p:nvSpPr>
          <p:cNvPr id="17414" name="Text Box 4"/>
          <p:cNvSpPr txBox="1">
            <a:spLocks noChangeArrowheads="1"/>
          </p:cNvSpPr>
          <p:nvPr/>
        </p:nvSpPr>
        <p:spPr bwMode="auto">
          <a:xfrm>
            <a:off x="804425" y="914001"/>
            <a:ext cx="7267728" cy="318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0"/>
              </a:spcBef>
            </a:pPr>
            <a:r>
              <a:rPr lang="en-US" altLang="en-US" sz="1200" dirty="0">
                <a:latin typeface="Courier New" charset="0"/>
                <a:ea typeface="Courier New" charset="0"/>
                <a:cs typeface="Courier New" charset="0"/>
              </a:rPr>
              <a:t>public class Drop {</a:t>
            </a:r>
          </a:p>
          <a:p>
            <a:pPr eaLnBrk="1" hangingPunct="1">
              <a:spcBef>
                <a:spcPct val="0"/>
              </a:spcBef>
            </a:pPr>
            <a:r>
              <a:rPr lang="en-US" altLang="en-US" sz="1050" dirty="0">
                <a:latin typeface="Courier New" charset="0"/>
                <a:ea typeface="Courier New" charset="0"/>
                <a:cs typeface="Courier New" charset="0"/>
              </a:rPr>
              <a:t>	...</a:t>
            </a:r>
          </a:p>
          <a:p>
            <a:pPr eaLnBrk="1" hangingPunct="1">
              <a:spcBef>
                <a:spcPct val="0"/>
              </a:spcBef>
            </a:pPr>
            <a:r>
              <a:rPr lang="en-US" altLang="en-US" sz="1200" dirty="0">
                <a:latin typeface="Courier New" charset="0"/>
                <a:ea typeface="Courier New" charset="0"/>
                <a:cs typeface="Courier New" charset="0"/>
              </a:rPr>
              <a:t>	public </a:t>
            </a:r>
            <a:r>
              <a:rPr lang="en-US" altLang="en-US" sz="1200" b="1" dirty="0">
                <a:latin typeface="Courier New" charset="0"/>
                <a:ea typeface="Courier New" charset="0"/>
                <a:cs typeface="Courier New" charset="0"/>
              </a:rPr>
              <a:t>synchronized</a:t>
            </a:r>
            <a:r>
              <a:rPr lang="en-US" altLang="en-US" sz="1200" dirty="0">
                <a:latin typeface="Courier New" charset="0"/>
                <a:ea typeface="Courier New" charset="0"/>
                <a:cs typeface="Courier New" charset="0"/>
              </a:rPr>
              <a:t> String take() {</a:t>
            </a:r>
          </a:p>
          <a:p>
            <a:pPr eaLnBrk="1" hangingPunct="1">
              <a:spcBef>
                <a:spcPct val="0"/>
              </a:spcBef>
            </a:pPr>
            <a:r>
              <a:rPr lang="en-US" altLang="en-US" sz="1200" dirty="0">
                <a:latin typeface="Courier New" charset="0"/>
                <a:ea typeface="Courier New" charset="0"/>
                <a:cs typeface="Courier New" charset="0"/>
              </a:rPr>
              <a:t>		// Wait until message is available</a:t>
            </a:r>
          </a:p>
          <a:p>
            <a:pPr eaLnBrk="1" hangingPunct="1">
              <a:spcBef>
                <a:spcPct val="0"/>
              </a:spcBef>
            </a:pPr>
            <a:r>
              <a:rPr lang="en-US" altLang="en-US" sz="1200" dirty="0">
                <a:latin typeface="Courier New" charset="0"/>
                <a:ea typeface="Courier New" charset="0"/>
                <a:cs typeface="Courier New" charset="0"/>
              </a:rPr>
              <a:t>		while (empty) {</a:t>
            </a:r>
          </a:p>
          <a:p>
            <a:pPr eaLnBrk="1" hangingPunct="1">
              <a:spcBef>
                <a:spcPct val="0"/>
              </a:spcBef>
            </a:pPr>
            <a:r>
              <a:rPr lang="en-US" altLang="en-US" sz="1200" dirty="0">
                <a:latin typeface="Courier New" charset="0"/>
                <a:ea typeface="Courier New" charset="0"/>
                <a:cs typeface="Courier New" charset="0"/>
              </a:rPr>
              <a:t>			// we do nothing on </a:t>
            </a:r>
            <a:r>
              <a:rPr lang="en-US" altLang="en-US" sz="1200" dirty="0" err="1">
                <a:latin typeface="Courier New" charset="0"/>
                <a:ea typeface="Courier New" charset="0"/>
                <a:cs typeface="Courier New" charset="0"/>
              </a:rPr>
              <a:t>InterruptedException</a:t>
            </a:r>
            <a:endParaRPr lang="en-US" altLang="en-US" sz="1200" dirty="0">
              <a:latin typeface="Courier New" charset="0"/>
              <a:ea typeface="Courier New" charset="0"/>
              <a:cs typeface="Courier New" charset="0"/>
            </a:endParaRPr>
          </a:p>
          <a:p>
            <a:pPr eaLnBrk="1" hangingPunct="1">
              <a:spcBef>
                <a:spcPct val="0"/>
              </a:spcBef>
            </a:pPr>
            <a:r>
              <a:rPr lang="en-US" altLang="en-US" sz="1200" dirty="0">
                <a:latin typeface="Courier New" charset="0"/>
                <a:ea typeface="Courier New" charset="0"/>
                <a:cs typeface="Courier New" charset="0"/>
              </a:rPr>
              <a:t>			// since the while condition is checked anyhow	try { wait(); } </a:t>
            </a:r>
          </a:p>
          <a:p>
            <a:pPr eaLnBrk="1" hangingPunct="1">
              <a:spcBef>
                <a:spcPct val="0"/>
              </a:spcBef>
            </a:pPr>
            <a:r>
              <a:rPr lang="en-US" altLang="en-US" sz="1200" dirty="0">
                <a:latin typeface="Courier New" charset="0"/>
                <a:ea typeface="Courier New" charset="0"/>
                <a:cs typeface="Courier New" charset="0"/>
              </a:rPr>
              <a:t>		catch (</a:t>
            </a:r>
            <a:r>
              <a:rPr lang="en-US" altLang="en-US" sz="1200" dirty="0" err="1">
                <a:latin typeface="Courier New" charset="0"/>
                <a:ea typeface="Courier New" charset="0"/>
                <a:cs typeface="Courier New" charset="0"/>
              </a:rPr>
              <a:t>InterruptedException</a:t>
            </a:r>
            <a:r>
              <a:rPr lang="en-US" altLang="en-US" sz="1200" dirty="0">
                <a:latin typeface="Courier New" charset="0"/>
                <a:ea typeface="Courier New" charset="0"/>
                <a:cs typeface="Courier New" charset="0"/>
              </a:rPr>
              <a:t> e) {} </a:t>
            </a:r>
          </a:p>
          <a:p>
            <a:pPr eaLnBrk="1" hangingPunct="1">
              <a:spcBef>
                <a:spcPct val="0"/>
              </a:spcBef>
            </a:pPr>
            <a:r>
              <a:rPr lang="en-US" altLang="en-US" sz="1200" dirty="0">
                <a:latin typeface="Courier New" charset="0"/>
                <a:ea typeface="Courier New" charset="0"/>
                <a:cs typeface="Courier New" charset="0"/>
              </a:rPr>
              <a:t>		}</a:t>
            </a:r>
          </a:p>
          <a:p>
            <a:pPr eaLnBrk="1" hangingPunct="1">
              <a:spcBef>
                <a:spcPct val="0"/>
              </a:spcBef>
            </a:pPr>
            <a:r>
              <a:rPr lang="en-US" altLang="en-US" sz="1200" dirty="0">
                <a:latin typeface="Courier New" charset="0"/>
                <a:ea typeface="Courier New" charset="0"/>
                <a:cs typeface="Courier New" charset="0"/>
              </a:rPr>
              <a:t>		// Toggle status and notify on the status change</a:t>
            </a:r>
          </a:p>
          <a:p>
            <a:pPr eaLnBrk="1" hangingPunct="1">
              <a:spcBef>
                <a:spcPct val="0"/>
              </a:spcBef>
            </a:pPr>
            <a:r>
              <a:rPr lang="en-US" altLang="en-US" sz="1200" dirty="0">
                <a:latin typeface="Courier New" charset="0"/>
                <a:ea typeface="Courier New" charset="0"/>
                <a:cs typeface="Courier New" charset="0"/>
              </a:rPr>
              <a:t>		empty = true;</a:t>
            </a:r>
          </a:p>
          <a:p>
            <a:pPr eaLnBrk="1" hangingPunct="1">
              <a:spcBef>
                <a:spcPct val="0"/>
              </a:spcBef>
            </a:pPr>
            <a:r>
              <a:rPr lang="en-US" altLang="en-US" sz="1200" dirty="0">
                <a:latin typeface="Courier New" charset="0"/>
                <a:ea typeface="Courier New" charset="0"/>
                <a:cs typeface="Courier New" charset="0"/>
              </a:rPr>
              <a:t>		</a:t>
            </a:r>
            <a:r>
              <a:rPr lang="en-US" altLang="en-US" sz="1200" dirty="0" err="1">
                <a:latin typeface="Courier New" charset="0"/>
                <a:ea typeface="Courier New" charset="0"/>
                <a:cs typeface="Courier New" charset="0"/>
              </a:rPr>
              <a:t>notifyAll</a:t>
            </a:r>
            <a:r>
              <a:rPr lang="en-US" altLang="en-US" sz="1200" dirty="0">
                <a:latin typeface="Courier New" charset="0"/>
                <a:ea typeface="Courier New" charset="0"/>
                <a:cs typeface="Courier New" charset="0"/>
              </a:rPr>
              <a:t>();</a:t>
            </a:r>
          </a:p>
          <a:p>
            <a:pPr eaLnBrk="1" hangingPunct="1">
              <a:spcBef>
                <a:spcPct val="0"/>
              </a:spcBef>
            </a:pPr>
            <a:r>
              <a:rPr lang="en-US" altLang="en-US" sz="1200" dirty="0">
                <a:latin typeface="Courier New" charset="0"/>
                <a:ea typeface="Courier New" charset="0"/>
                <a:cs typeface="Courier New" charset="0"/>
              </a:rPr>
              <a:t>		return message;</a:t>
            </a:r>
          </a:p>
          <a:p>
            <a:pPr eaLnBrk="1" hangingPunct="1">
              <a:spcBef>
                <a:spcPct val="0"/>
              </a:spcBef>
            </a:pPr>
            <a:r>
              <a:rPr lang="en-US" altLang="en-US" sz="1200" dirty="0">
                <a:latin typeface="Courier New" charset="0"/>
                <a:ea typeface="Courier New" charset="0"/>
                <a:cs typeface="Courier New" charset="0"/>
              </a:rPr>
              <a:t>	}</a:t>
            </a:r>
          </a:p>
          <a:p>
            <a:pPr eaLnBrk="1" hangingPunct="1">
              <a:spcBef>
                <a:spcPct val="0"/>
              </a:spcBef>
            </a:pPr>
            <a:r>
              <a:rPr lang="en-US" altLang="en-US" sz="1050" dirty="0">
                <a:latin typeface="Courier New" charset="0"/>
                <a:ea typeface="Courier New" charset="0"/>
                <a:cs typeface="Courier New" charset="0"/>
              </a:rPr>
              <a:t>	...</a:t>
            </a:r>
          </a:p>
          <a:p>
            <a:pPr eaLnBrk="1" hangingPunct="1">
              <a:spcBef>
                <a:spcPct val="0"/>
              </a:spcBef>
            </a:pPr>
            <a:r>
              <a:rPr lang="en-US" altLang="en-US" sz="1200" dirty="0">
                <a:latin typeface="Courier New" charset="0"/>
                <a:ea typeface="Courier New" charset="0"/>
                <a:cs typeface="Courier New" charset="0"/>
              </a:rPr>
              <a:t>}</a:t>
            </a:r>
          </a:p>
        </p:txBody>
      </p:sp>
    </p:spTree>
    <p:extLst>
      <p:ext uri="{BB962C8B-B14F-4D97-AF65-F5344CB8AC3E}">
        <p14:creationId xmlns:p14="http://schemas.microsoft.com/office/powerpoint/2010/main" val="3740319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r>
              <a:rPr lang="en-US" altLang="en-US" sz="3600" dirty="0">
                <a:solidFill>
                  <a:schemeClr val="bg1"/>
                </a:solidFill>
              </a:rPr>
              <a:t>wait(), notify(), </a:t>
            </a:r>
            <a:r>
              <a:rPr lang="en-US" altLang="en-US" sz="3600" dirty="0" err="1">
                <a:solidFill>
                  <a:schemeClr val="bg1"/>
                </a:solidFill>
              </a:rPr>
              <a:t>notifyAll</a:t>
            </a:r>
            <a:r>
              <a:rPr lang="en-US" altLang="en-US" sz="3600" dirty="0">
                <a:solidFill>
                  <a:schemeClr val="bg1"/>
                </a:solidFill>
              </a:rPr>
              <a:t>()</a:t>
            </a:r>
          </a:p>
        </p:txBody>
      </p:sp>
      <p:sp>
        <p:nvSpPr>
          <p:cNvPr id="13315" name="Rectangle 3"/>
          <p:cNvSpPr>
            <a:spLocks noGrp="1" noChangeArrowheads="1"/>
          </p:cNvSpPr>
          <p:nvPr>
            <p:ph type="body" idx="4294967295"/>
          </p:nvPr>
        </p:nvSpPr>
        <p:spPr>
          <a:xfrm>
            <a:off x="323528" y="771550"/>
            <a:ext cx="8424936" cy="2833687"/>
          </a:xfrm>
        </p:spPr>
        <p:txBody>
          <a:bodyPr>
            <a:normAutofit/>
          </a:bodyPr>
          <a:lstStyle/>
          <a:p>
            <a:r>
              <a:rPr lang="en-US" altLang="en-US" sz="1800" dirty="0">
                <a:cs typeface="Arial" panose="020B0604020202020204" pitchFamily="34" charset="0"/>
              </a:rPr>
              <a:t>wait() and notify() allows a thread to wait for an event</a:t>
            </a:r>
          </a:p>
          <a:p>
            <a:r>
              <a:rPr lang="en-US" altLang="en-US" sz="1800" dirty="0">
                <a:cs typeface="Arial" panose="020B0604020202020204" pitchFamily="34" charset="0"/>
              </a:rPr>
              <a:t>A call to </a:t>
            </a:r>
            <a:r>
              <a:rPr lang="en-US" altLang="en-US" sz="1800" dirty="0" err="1">
                <a:cs typeface="Arial" panose="020B0604020202020204" pitchFamily="34" charset="0"/>
              </a:rPr>
              <a:t>notifyAll</a:t>
            </a:r>
            <a:r>
              <a:rPr lang="en-US" altLang="en-US" sz="1800" dirty="0">
                <a:cs typeface="Arial" panose="020B0604020202020204" pitchFamily="34" charset="0"/>
              </a:rPr>
              <a:t>() allows all threads that are on wait() with the same lock to be released</a:t>
            </a:r>
          </a:p>
          <a:p>
            <a:r>
              <a:rPr lang="en-US" altLang="en-US" sz="1800" dirty="0">
                <a:cs typeface="Arial" panose="020B0604020202020204" pitchFamily="34" charset="0"/>
              </a:rPr>
              <a:t>A call to notify() allows one arbitrary thread that is on a wait() with the same lock to be released</a:t>
            </a:r>
          </a:p>
        </p:txBody>
      </p:sp>
    </p:spTree>
    <p:extLst>
      <p:ext uri="{BB962C8B-B14F-4D97-AF65-F5344CB8AC3E}">
        <p14:creationId xmlns:p14="http://schemas.microsoft.com/office/powerpoint/2010/main" val="689256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pPr algn="l"/>
            <a:r>
              <a:rPr lang="en-US" altLang="en-US" sz="3600" dirty="0">
                <a:solidFill>
                  <a:schemeClr val="bg1"/>
                </a:solidFill>
              </a:rPr>
              <a:t>Annotations </a:t>
            </a:r>
          </a:p>
        </p:txBody>
      </p:sp>
      <p:sp>
        <p:nvSpPr>
          <p:cNvPr id="13315" name="Rectangle 3"/>
          <p:cNvSpPr>
            <a:spLocks noGrp="1" noChangeArrowheads="1"/>
          </p:cNvSpPr>
          <p:nvPr>
            <p:ph type="body" idx="4294967295"/>
          </p:nvPr>
        </p:nvSpPr>
        <p:spPr>
          <a:xfrm>
            <a:off x="467544" y="771550"/>
            <a:ext cx="8352928" cy="3457575"/>
          </a:xfrm>
        </p:spPr>
        <p:txBody>
          <a:bodyPr>
            <a:noAutofit/>
          </a:bodyPr>
          <a:lstStyle/>
          <a:p>
            <a:pPr>
              <a:lnSpc>
                <a:spcPct val="80000"/>
              </a:lnSpc>
            </a:pPr>
            <a:r>
              <a:rPr lang="en-US" altLang="en-US" sz="1700" dirty="0">
                <a:cs typeface="Arial" panose="020B0604020202020204" pitchFamily="34" charset="0"/>
              </a:rPr>
              <a:t>Annotations are metadata or </a:t>
            </a:r>
            <a:r>
              <a:rPr lang="en-US" altLang="en-US" sz="1700" i="1" dirty="0">
                <a:cs typeface="Arial" panose="020B0604020202020204" pitchFamily="34" charset="0"/>
              </a:rPr>
              <a:t>data about data</a:t>
            </a:r>
            <a:r>
              <a:rPr lang="en-US" altLang="en-US" sz="1700" dirty="0">
                <a:cs typeface="Arial" panose="020B0604020202020204" pitchFamily="34" charset="0"/>
              </a:rPr>
              <a:t>. An annotation indicates that the declared element should be processed in some special way by a compiler, development tool, deployment tool, or during runtime.  </a:t>
            </a:r>
          </a:p>
          <a:p>
            <a:pPr>
              <a:lnSpc>
                <a:spcPct val="80000"/>
              </a:lnSpc>
            </a:pPr>
            <a:endParaRPr lang="en-US" altLang="en-US" sz="1700" dirty="0">
              <a:cs typeface="Arial" panose="020B0604020202020204" pitchFamily="34" charset="0"/>
            </a:endParaRPr>
          </a:p>
          <a:p>
            <a:pPr>
              <a:lnSpc>
                <a:spcPct val="80000"/>
              </a:lnSpc>
            </a:pPr>
            <a:r>
              <a:rPr lang="en-US" altLang="en-US" sz="1700" dirty="0">
                <a:cs typeface="Arial" panose="020B0604020202020204" pitchFamily="34" charset="0"/>
              </a:rPr>
              <a:t>Annotation-based development is certainly one of the latest Java development trends</a:t>
            </a:r>
          </a:p>
          <a:p>
            <a:pPr>
              <a:lnSpc>
                <a:spcPct val="80000"/>
              </a:lnSpc>
            </a:pPr>
            <a:endParaRPr lang="en-US" altLang="en-US" sz="1700" dirty="0">
              <a:cs typeface="Arial" panose="020B0604020202020204" pitchFamily="34" charset="0"/>
            </a:endParaRPr>
          </a:p>
          <a:p>
            <a:pPr>
              <a:lnSpc>
                <a:spcPct val="80000"/>
              </a:lnSpc>
            </a:pPr>
            <a:r>
              <a:rPr lang="en-US" altLang="en-US" sz="1700" dirty="0">
                <a:cs typeface="Arial" panose="020B0604020202020204" pitchFamily="34" charset="0"/>
              </a:rPr>
              <a:t>Annotations can be applied to several Java Elements like,</a:t>
            </a:r>
          </a:p>
          <a:p>
            <a:pPr lvl="1">
              <a:lnSpc>
                <a:spcPct val="80000"/>
              </a:lnSpc>
            </a:pPr>
            <a:r>
              <a:rPr lang="en-US" altLang="en-US" sz="1700" dirty="0">
                <a:cs typeface="Arial" panose="020B0604020202020204" pitchFamily="34" charset="0"/>
              </a:rPr>
              <a:t>package declarations, </a:t>
            </a:r>
          </a:p>
          <a:p>
            <a:pPr lvl="1">
              <a:lnSpc>
                <a:spcPct val="80000"/>
              </a:lnSpc>
            </a:pPr>
            <a:r>
              <a:rPr lang="en-US" altLang="en-US" sz="1700" dirty="0">
                <a:cs typeface="Arial" panose="020B0604020202020204" pitchFamily="34" charset="0"/>
              </a:rPr>
              <a:t>class,</a:t>
            </a:r>
          </a:p>
          <a:p>
            <a:pPr lvl="1">
              <a:lnSpc>
                <a:spcPct val="80000"/>
              </a:lnSpc>
            </a:pPr>
            <a:r>
              <a:rPr lang="en-US" altLang="en-US" sz="1700" dirty="0">
                <a:cs typeface="Arial" panose="020B0604020202020204" pitchFamily="34" charset="0"/>
              </a:rPr>
              <a:t>constructors,</a:t>
            </a:r>
          </a:p>
          <a:p>
            <a:pPr lvl="1">
              <a:lnSpc>
                <a:spcPct val="80000"/>
              </a:lnSpc>
            </a:pPr>
            <a:r>
              <a:rPr lang="en-US" altLang="en-US" sz="1700" dirty="0">
                <a:cs typeface="Arial" panose="020B0604020202020204" pitchFamily="34" charset="0"/>
              </a:rPr>
              <a:t>methods,</a:t>
            </a:r>
          </a:p>
          <a:p>
            <a:pPr lvl="1">
              <a:lnSpc>
                <a:spcPct val="80000"/>
              </a:lnSpc>
            </a:pPr>
            <a:r>
              <a:rPr lang="en-US" altLang="en-US" sz="1700" dirty="0">
                <a:cs typeface="Arial" panose="020B0604020202020204" pitchFamily="34" charset="0"/>
              </a:rPr>
              <a:t>fields,</a:t>
            </a:r>
          </a:p>
          <a:p>
            <a:pPr lvl="1">
              <a:lnSpc>
                <a:spcPct val="80000"/>
              </a:lnSpc>
            </a:pPr>
            <a:r>
              <a:rPr lang="en-US" altLang="en-US" sz="1700" dirty="0">
                <a:cs typeface="Arial" panose="020B0604020202020204" pitchFamily="34" charset="0"/>
              </a:rPr>
              <a:t>Variables and etc. </a:t>
            </a:r>
          </a:p>
        </p:txBody>
      </p:sp>
    </p:spTree>
    <p:extLst>
      <p:ext uri="{BB962C8B-B14F-4D97-AF65-F5344CB8AC3E}">
        <p14:creationId xmlns:p14="http://schemas.microsoft.com/office/powerpoint/2010/main" val="1544946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pPr algn="l"/>
            <a:r>
              <a:rPr lang="en-US" altLang="en-US" sz="3600" dirty="0">
                <a:solidFill>
                  <a:schemeClr val="bg1"/>
                </a:solidFill>
              </a:rPr>
              <a:t>The Basics</a:t>
            </a:r>
          </a:p>
        </p:txBody>
      </p:sp>
      <p:sp>
        <p:nvSpPr>
          <p:cNvPr id="16387" name="Rectangle 3"/>
          <p:cNvSpPr>
            <a:spLocks noGrp="1" noChangeArrowheads="1"/>
          </p:cNvSpPr>
          <p:nvPr>
            <p:ph type="body" idx="4294967295"/>
          </p:nvPr>
        </p:nvSpPr>
        <p:spPr>
          <a:xfrm>
            <a:off x="611560" y="915566"/>
            <a:ext cx="7776864" cy="2833688"/>
          </a:xfrm>
        </p:spPr>
        <p:txBody>
          <a:bodyPr>
            <a:normAutofit/>
          </a:bodyPr>
          <a:lstStyle/>
          <a:p>
            <a:pPr>
              <a:lnSpc>
                <a:spcPct val="90000"/>
              </a:lnSpc>
            </a:pPr>
            <a:r>
              <a:rPr lang="en-US" altLang="en-US" sz="1800" b="1" dirty="0">
                <a:cs typeface="Arial" panose="020B0604020202020204" pitchFamily="34" charset="0"/>
              </a:rPr>
              <a:t>Example to Define an Annotation (Annotation type)</a:t>
            </a:r>
          </a:p>
          <a:p>
            <a:pPr lvl="1">
              <a:lnSpc>
                <a:spcPct val="90000"/>
              </a:lnSpc>
              <a:buFont typeface="Wingdings" charset="2"/>
              <a:buNone/>
            </a:pPr>
            <a:r>
              <a:rPr lang="en-US" altLang="en-US" sz="1800" dirty="0">
                <a:cs typeface="Arial" panose="020B0604020202020204" pitchFamily="34" charset="0"/>
              </a:rPr>
              <a:t>   public @interface </a:t>
            </a:r>
            <a:r>
              <a:rPr lang="en-US" altLang="en-US" sz="1800" dirty="0" err="1">
                <a:cs typeface="Arial" panose="020B0604020202020204" pitchFamily="34" charset="0"/>
              </a:rPr>
              <a:t>MyAnnotation</a:t>
            </a:r>
            <a:r>
              <a:rPr lang="en-US" altLang="en-US" sz="1800" dirty="0">
                <a:cs typeface="Arial" panose="020B0604020202020204" pitchFamily="34" charset="0"/>
              </a:rPr>
              <a:t> { </a:t>
            </a:r>
          </a:p>
          <a:p>
            <a:pPr lvl="2">
              <a:lnSpc>
                <a:spcPct val="90000"/>
              </a:lnSpc>
              <a:buFont typeface="Wingdings" charset="2"/>
              <a:buNone/>
            </a:pPr>
            <a:r>
              <a:rPr lang="en-US" altLang="en-US" sz="1800" dirty="0">
                <a:cs typeface="Arial" panose="020B0604020202020204" pitchFamily="34" charset="0"/>
              </a:rPr>
              <a:t>    String </a:t>
            </a:r>
            <a:r>
              <a:rPr lang="en-US" altLang="en-US" sz="1800" dirty="0" err="1">
                <a:cs typeface="Arial" panose="020B0604020202020204" pitchFamily="34" charset="0"/>
              </a:rPr>
              <a:t>doSomething</a:t>
            </a:r>
            <a:r>
              <a:rPr lang="en-US" altLang="en-US" sz="1800" dirty="0">
                <a:cs typeface="Arial" panose="020B0604020202020204" pitchFamily="34" charset="0"/>
              </a:rPr>
              <a:t>(); </a:t>
            </a:r>
          </a:p>
          <a:p>
            <a:pPr lvl="2">
              <a:lnSpc>
                <a:spcPct val="90000"/>
              </a:lnSpc>
              <a:buFont typeface="Wingdings" charset="2"/>
              <a:buNone/>
            </a:pPr>
            <a:r>
              <a:rPr lang="en-US" altLang="en-US" sz="1800" dirty="0">
                <a:cs typeface="Arial" panose="020B0604020202020204" pitchFamily="34" charset="0"/>
              </a:rPr>
              <a:t>} </a:t>
            </a:r>
            <a:endParaRPr lang="en-US" altLang="en-US" sz="1800" b="1" dirty="0">
              <a:cs typeface="Arial" panose="020B0604020202020204" pitchFamily="34" charset="0"/>
            </a:endParaRPr>
          </a:p>
          <a:p>
            <a:pPr>
              <a:lnSpc>
                <a:spcPct val="90000"/>
              </a:lnSpc>
            </a:pPr>
            <a:r>
              <a:rPr lang="en-US" altLang="en-US" sz="1800" b="1" dirty="0">
                <a:cs typeface="Arial" panose="020B0604020202020204" pitchFamily="34" charset="0"/>
              </a:rPr>
              <a:t>Example to Annotate Your Code (Annotation)</a:t>
            </a:r>
          </a:p>
          <a:p>
            <a:pPr lvl="1">
              <a:lnSpc>
                <a:spcPct val="90000"/>
              </a:lnSpc>
              <a:buFont typeface="Wingdings" charset="2"/>
              <a:buNone/>
            </a:pPr>
            <a:r>
              <a:rPr lang="en-US" altLang="en-US" sz="1800" dirty="0" err="1">
                <a:cs typeface="Arial" panose="020B0604020202020204" pitchFamily="34" charset="0"/>
              </a:rPr>
              <a:t>MyAnnotation</a:t>
            </a:r>
            <a:r>
              <a:rPr lang="en-US" altLang="en-US" sz="1800" dirty="0">
                <a:cs typeface="Arial" panose="020B0604020202020204" pitchFamily="34" charset="0"/>
              </a:rPr>
              <a:t> (</a:t>
            </a:r>
            <a:r>
              <a:rPr lang="en-US" altLang="en-US" sz="1800" dirty="0" err="1">
                <a:cs typeface="Arial" panose="020B0604020202020204" pitchFamily="34" charset="0"/>
              </a:rPr>
              <a:t>doSomething</a:t>
            </a:r>
            <a:r>
              <a:rPr lang="en-US" altLang="en-US" sz="1800" dirty="0">
                <a:cs typeface="Arial" panose="020B0604020202020204" pitchFamily="34" charset="0"/>
              </a:rPr>
              <a:t>="What to do") </a:t>
            </a:r>
          </a:p>
          <a:p>
            <a:pPr lvl="1">
              <a:lnSpc>
                <a:spcPct val="90000"/>
              </a:lnSpc>
              <a:buFont typeface="Wingdings" charset="2"/>
              <a:buNone/>
            </a:pPr>
            <a:r>
              <a:rPr lang="en-US" altLang="en-US" sz="1800" dirty="0">
                <a:cs typeface="Arial" panose="020B0604020202020204" pitchFamily="34" charset="0"/>
              </a:rPr>
              <a:t>public void </a:t>
            </a:r>
            <a:r>
              <a:rPr lang="en-US" altLang="en-US" sz="1800" dirty="0" err="1">
                <a:cs typeface="Arial" panose="020B0604020202020204" pitchFamily="34" charset="0"/>
              </a:rPr>
              <a:t>mymethod</a:t>
            </a:r>
            <a:r>
              <a:rPr lang="en-US" altLang="en-US" sz="1800" dirty="0">
                <a:cs typeface="Arial" panose="020B0604020202020204" pitchFamily="34" charset="0"/>
              </a:rPr>
              <a:t>() {</a:t>
            </a:r>
          </a:p>
          <a:p>
            <a:pPr lvl="1">
              <a:lnSpc>
                <a:spcPct val="90000"/>
              </a:lnSpc>
              <a:buFont typeface="Wingdings" charset="2"/>
              <a:buNone/>
            </a:pPr>
            <a:r>
              <a:rPr lang="en-US" altLang="en-US" sz="1800" dirty="0">
                <a:cs typeface="Arial" panose="020B0604020202020204" pitchFamily="34" charset="0"/>
              </a:rPr>
              <a:t>	 	 .......</a:t>
            </a:r>
          </a:p>
          <a:p>
            <a:pPr lvl="1">
              <a:lnSpc>
                <a:spcPct val="90000"/>
              </a:lnSpc>
              <a:buFont typeface="Wingdings" charset="2"/>
              <a:buNone/>
            </a:pPr>
            <a:r>
              <a:rPr lang="en-US" altLang="en-US" sz="1800" dirty="0">
                <a:cs typeface="Arial" panose="020B0604020202020204" pitchFamily="34" charset="0"/>
              </a:rPr>
              <a:t>     } </a:t>
            </a:r>
          </a:p>
        </p:txBody>
      </p:sp>
    </p:spTree>
    <p:extLst>
      <p:ext uri="{BB962C8B-B14F-4D97-AF65-F5344CB8AC3E}">
        <p14:creationId xmlns:p14="http://schemas.microsoft.com/office/powerpoint/2010/main" val="1597985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1359691" y="1828801"/>
            <a:ext cx="1314450"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750">
                <a:latin typeface="Courier New" charset="0"/>
              </a:rPr>
              <a:t>class C {</a:t>
            </a:r>
          </a:p>
          <a:p>
            <a:r>
              <a:rPr lang="en-US" altLang="en-US" sz="750" b="1">
                <a:solidFill>
                  <a:srgbClr val="008000"/>
                </a:solidFill>
                <a:latin typeface="Courier New" charset="0"/>
              </a:rPr>
              <a:t>  </a:t>
            </a:r>
            <a:r>
              <a:rPr lang="en-US" altLang="en-US" sz="750" b="1">
                <a:solidFill>
                  <a:srgbClr val="D60093"/>
                </a:solidFill>
                <a:latin typeface="Courier New" charset="0"/>
              </a:rPr>
              <a:t>@NonNull</a:t>
            </a:r>
          </a:p>
          <a:p>
            <a:r>
              <a:rPr lang="en-US" altLang="en-US" sz="750">
                <a:latin typeface="Courier New" charset="0"/>
              </a:rPr>
              <a:t>  Object field;</a:t>
            </a:r>
          </a:p>
          <a:p>
            <a:endParaRPr lang="en-US" altLang="en-US" sz="750" b="1">
              <a:solidFill>
                <a:srgbClr val="008000"/>
              </a:solidFill>
              <a:latin typeface="Courier New" charset="0"/>
            </a:endParaRPr>
          </a:p>
          <a:p>
            <a:r>
              <a:rPr lang="en-US" altLang="en-US" sz="750">
                <a:latin typeface="Courier New" charset="0"/>
              </a:rPr>
              <a:t>  C(</a:t>
            </a:r>
            <a:r>
              <a:rPr lang="en-US" altLang="en-US" sz="750" b="1">
                <a:solidFill>
                  <a:srgbClr val="D60093"/>
                </a:solidFill>
                <a:latin typeface="Courier New" charset="0"/>
              </a:rPr>
              <a:t>@NonNull</a:t>
            </a:r>
          </a:p>
          <a:p>
            <a:r>
              <a:rPr lang="en-US" altLang="en-US" sz="750">
                <a:latin typeface="Courier New" charset="0"/>
              </a:rPr>
              <a:t>    Object p) {</a:t>
            </a:r>
          </a:p>
          <a:p>
            <a:r>
              <a:rPr lang="en-US" altLang="en-US" sz="750">
                <a:latin typeface="Courier New" charset="0"/>
              </a:rPr>
              <a:t>    field = p;</a:t>
            </a:r>
          </a:p>
          <a:p>
            <a:r>
              <a:rPr lang="en-US" altLang="en-US" sz="750">
                <a:latin typeface="Courier New" charset="0"/>
              </a:rPr>
              <a:t>  }</a:t>
            </a:r>
          </a:p>
          <a:p>
            <a:endParaRPr lang="en-US" altLang="en-US" sz="750">
              <a:latin typeface="Courier New" charset="0"/>
            </a:endParaRPr>
          </a:p>
          <a:p>
            <a:r>
              <a:rPr lang="en-US" altLang="en-US" sz="750" b="1">
                <a:solidFill>
                  <a:srgbClr val="008000"/>
                </a:solidFill>
                <a:latin typeface="Courier New" charset="0"/>
              </a:rPr>
              <a:t>  </a:t>
            </a:r>
            <a:r>
              <a:rPr lang="en-US" altLang="en-US" sz="750" b="1">
                <a:solidFill>
                  <a:srgbClr val="D60093"/>
                </a:solidFill>
                <a:latin typeface="Courier New" charset="0"/>
              </a:rPr>
              <a:t>@NonNull</a:t>
            </a:r>
          </a:p>
          <a:p>
            <a:r>
              <a:rPr lang="en-US" altLang="en-US" sz="750">
                <a:latin typeface="Courier New" charset="0"/>
              </a:rPr>
              <a:t>  Object get() {</a:t>
            </a:r>
          </a:p>
          <a:p>
            <a:r>
              <a:rPr lang="en-US" altLang="en-US" sz="750">
                <a:latin typeface="Courier New" charset="0"/>
              </a:rPr>
              <a:t>    return field;</a:t>
            </a:r>
          </a:p>
          <a:p>
            <a:r>
              <a:rPr lang="en-US" altLang="en-US" sz="750">
                <a:latin typeface="Courier New" charset="0"/>
              </a:rPr>
              <a:t>  }</a:t>
            </a:r>
          </a:p>
          <a:p>
            <a:r>
              <a:rPr lang="en-US" altLang="en-US" sz="750">
                <a:latin typeface="Courier New" charset="0"/>
              </a:rPr>
              <a:t>}</a:t>
            </a:r>
          </a:p>
        </p:txBody>
      </p:sp>
      <p:sp>
        <p:nvSpPr>
          <p:cNvPr id="36867" name="Rectangle 3"/>
          <p:cNvSpPr>
            <a:spLocks noGrp="1" noChangeArrowheads="1"/>
          </p:cNvSpPr>
          <p:nvPr>
            <p:ph type="title"/>
          </p:nvPr>
        </p:nvSpPr>
        <p:spPr>
          <a:noFill/>
          <a:ln/>
        </p:spPr>
        <p:txBody>
          <a:bodyPr anchor="ctr">
            <a:noAutofit/>
          </a:bodyPr>
          <a:lstStyle/>
          <a:p>
            <a:pPr algn="l"/>
            <a:r>
              <a:rPr lang="en-US" altLang="en-US" sz="3200" dirty="0">
                <a:solidFill>
                  <a:schemeClr val="bg1"/>
                </a:solidFill>
              </a:rPr>
              <a:t>Structure of Java Compiler</a:t>
            </a:r>
          </a:p>
        </p:txBody>
      </p:sp>
      <p:sp>
        <p:nvSpPr>
          <p:cNvPr id="36868" name="Rectangle 4"/>
          <p:cNvSpPr>
            <a:spLocks noChangeArrowheads="1"/>
          </p:cNvSpPr>
          <p:nvPr/>
        </p:nvSpPr>
        <p:spPr bwMode="auto">
          <a:xfrm>
            <a:off x="1376361" y="1771650"/>
            <a:ext cx="1069181" cy="1714500"/>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grpSp>
        <p:nvGrpSpPr>
          <p:cNvPr id="36869" name="Group 5"/>
          <p:cNvGrpSpPr>
            <a:grpSpLocks/>
          </p:cNvGrpSpPr>
          <p:nvPr/>
        </p:nvGrpSpPr>
        <p:grpSpPr bwMode="auto">
          <a:xfrm>
            <a:off x="2805113" y="1200150"/>
            <a:ext cx="694136" cy="2743200"/>
            <a:chOff x="1946" y="768"/>
            <a:chExt cx="583" cy="2304"/>
          </a:xfrm>
        </p:grpSpPr>
        <p:sp>
          <p:nvSpPr>
            <p:cNvPr id="36870" name="Rectangle 6"/>
            <p:cNvSpPr>
              <a:spLocks noChangeArrowheads="1"/>
            </p:cNvSpPr>
            <p:nvPr/>
          </p:nvSpPr>
          <p:spPr bwMode="auto">
            <a:xfrm>
              <a:off x="2142" y="1152"/>
              <a:ext cx="192" cy="192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36871" name="Text Box 7"/>
            <p:cNvSpPr txBox="1">
              <a:spLocks noChangeArrowheads="1"/>
            </p:cNvSpPr>
            <p:nvPr/>
          </p:nvSpPr>
          <p:spPr bwMode="auto">
            <a:xfrm>
              <a:off x="1946" y="768"/>
              <a:ext cx="58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endParaRPr lang="en-US" altLang="en-US" sz="1350">
                <a:latin typeface="Arial" charset="0"/>
              </a:endParaRPr>
            </a:p>
            <a:p>
              <a:pPr algn="ctr"/>
              <a:r>
                <a:rPr lang="en-US" altLang="en-US" sz="1350">
                  <a:latin typeface="Arial" charset="0"/>
                </a:rPr>
                <a:t>Parser</a:t>
              </a:r>
            </a:p>
          </p:txBody>
        </p:sp>
      </p:grpSp>
      <p:sp>
        <p:nvSpPr>
          <p:cNvPr id="36872" name="Text Box 8"/>
          <p:cNvSpPr txBox="1">
            <a:spLocks noChangeArrowheads="1"/>
          </p:cNvSpPr>
          <p:nvPr/>
        </p:nvSpPr>
        <p:spPr bwMode="auto">
          <a:xfrm>
            <a:off x="1416841" y="1485901"/>
            <a:ext cx="105990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1350">
                <a:latin typeface="Arial" charset="0"/>
              </a:rPr>
              <a:t>Source File</a:t>
            </a:r>
          </a:p>
        </p:txBody>
      </p:sp>
      <p:sp>
        <p:nvSpPr>
          <p:cNvPr id="36873" name="Line 9"/>
          <p:cNvSpPr>
            <a:spLocks noChangeShapeType="1"/>
          </p:cNvSpPr>
          <p:nvPr/>
        </p:nvSpPr>
        <p:spPr bwMode="auto">
          <a:xfrm>
            <a:off x="2445541" y="2514600"/>
            <a:ext cx="5715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36874" name="Line 10"/>
          <p:cNvSpPr>
            <a:spLocks noChangeShapeType="1"/>
          </p:cNvSpPr>
          <p:nvPr/>
        </p:nvSpPr>
        <p:spPr bwMode="auto">
          <a:xfrm flipV="1">
            <a:off x="3302791" y="2514600"/>
            <a:ext cx="165735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grpSp>
        <p:nvGrpSpPr>
          <p:cNvPr id="36875" name="Group 11"/>
          <p:cNvGrpSpPr>
            <a:grpSpLocks/>
          </p:cNvGrpSpPr>
          <p:nvPr/>
        </p:nvGrpSpPr>
        <p:grpSpPr bwMode="auto">
          <a:xfrm>
            <a:off x="6315076" y="1200150"/>
            <a:ext cx="944166" cy="2743200"/>
            <a:chOff x="4452" y="768"/>
            <a:chExt cx="793" cy="2304"/>
          </a:xfrm>
        </p:grpSpPr>
        <p:sp>
          <p:nvSpPr>
            <p:cNvPr id="36876" name="Rectangle 12"/>
            <p:cNvSpPr>
              <a:spLocks noChangeArrowheads="1"/>
            </p:cNvSpPr>
            <p:nvPr/>
          </p:nvSpPr>
          <p:spPr bwMode="auto">
            <a:xfrm>
              <a:off x="4752" y="1152"/>
              <a:ext cx="192" cy="192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36877" name="Text Box 13"/>
            <p:cNvSpPr txBox="1">
              <a:spLocks noChangeArrowheads="1"/>
            </p:cNvSpPr>
            <p:nvPr/>
          </p:nvSpPr>
          <p:spPr bwMode="auto">
            <a:xfrm>
              <a:off x="4452" y="768"/>
              <a:ext cx="79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en-US" sz="1350">
                  <a:latin typeface="Arial" charset="0"/>
                </a:rPr>
                <a:t>Class File</a:t>
              </a:r>
            </a:p>
            <a:p>
              <a:pPr algn="ctr"/>
              <a:r>
                <a:rPr lang="en-US" altLang="en-US" sz="1350">
                  <a:latin typeface="Arial" charset="0"/>
                </a:rPr>
                <a:t>Writer</a:t>
              </a:r>
            </a:p>
          </p:txBody>
        </p:sp>
      </p:grpSp>
      <p:pic>
        <p:nvPicPr>
          <p:cNvPr id="36878" name="Picture 14" descr="jav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3291" y="2228850"/>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36879" name="Line 15"/>
          <p:cNvSpPr>
            <a:spLocks noChangeShapeType="1"/>
          </p:cNvSpPr>
          <p:nvPr/>
        </p:nvSpPr>
        <p:spPr bwMode="auto">
          <a:xfrm>
            <a:off x="5188741" y="2514600"/>
            <a:ext cx="1485900" cy="0"/>
          </a:xfrm>
          <a:prstGeom prst="line">
            <a:avLst/>
          </a:prstGeom>
          <a:noFill/>
          <a:ln w="254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36880" name="Line 16"/>
          <p:cNvSpPr>
            <a:spLocks noChangeShapeType="1"/>
          </p:cNvSpPr>
          <p:nvPr/>
        </p:nvSpPr>
        <p:spPr bwMode="auto">
          <a:xfrm>
            <a:off x="6903241" y="2514600"/>
            <a:ext cx="40005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36881" name="Text Box 17"/>
          <p:cNvSpPr txBox="1">
            <a:spLocks noChangeArrowheads="1"/>
          </p:cNvSpPr>
          <p:nvPr/>
        </p:nvSpPr>
        <p:spPr bwMode="auto">
          <a:xfrm>
            <a:off x="7335071" y="1771651"/>
            <a:ext cx="617478"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en-US" sz="1350">
                <a:latin typeface="Arial" charset="0"/>
              </a:rPr>
              <a:t>Class</a:t>
            </a:r>
          </a:p>
          <a:p>
            <a:pPr algn="ctr"/>
            <a:r>
              <a:rPr lang="en-US" altLang="en-US" sz="1350">
                <a:latin typeface="Arial" charset="0"/>
              </a:rPr>
              <a:t>File</a:t>
            </a:r>
          </a:p>
        </p:txBody>
      </p:sp>
      <p:grpSp>
        <p:nvGrpSpPr>
          <p:cNvPr id="36882" name="Group 18"/>
          <p:cNvGrpSpPr>
            <a:grpSpLocks/>
          </p:cNvGrpSpPr>
          <p:nvPr/>
        </p:nvGrpSpPr>
        <p:grpSpPr bwMode="auto">
          <a:xfrm>
            <a:off x="5188742" y="3486149"/>
            <a:ext cx="647700" cy="871538"/>
            <a:chOff x="4032" y="2688"/>
            <a:chExt cx="544" cy="732"/>
          </a:xfrm>
        </p:grpSpPr>
        <p:sp>
          <p:nvSpPr>
            <p:cNvPr id="36883" name="Line 19"/>
            <p:cNvSpPr>
              <a:spLocks noChangeShapeType="1"/>
            </p:cNvSpPr>
            <p:nvPr/>
          </p:nvSpPr>
          <p:spPr bwMode="auto">
            <a:xfrm>
              <a:off x="4320" y="2688"/>
              <a:ext cx="0" cy="48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36884" name="Line 20"/>
            <p:cNvSpPr>
              <a:spLocks noChangeShapeType="1"/>
            </p:cNvSpPr>
            <p:nvPr/>
          </p:nvSpPr>
          <p:spPr bwMode="auto">
            <a:xfrm flipH="1">
              <a:off x="4032" y="2688"/>
              <a:ext cx="288"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36885" name="Text Box 21"/>
            <p:cNvSpPr txBox="1">
              <a:spLocks noChangeArrowheads="1"/>
            </p:cNvSpPr>
            <p:nvPr/>
          </p:nvSpPr>
          <p:spPr bwMode="auto">
            <a:xfrm>
              <a:off x="4098" y="3168"/>
              <a:ext cx="47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1350">
                  <a:latin typeface="Arial" charset="0"/>
                </a:rPr>
                <a:t>Error</a:t>
              </a:r>
            </a:p>
          </p:txBody>
        </p:sp>
      </p:grpSp>
      <p:grpSp>
        <p:nvGrpSpPr>
          <p:cNvPr id="36886" name="Group 22"/>
          <p:cNvGrpSpPr>
            <a:grpSpLocks/>
          </p:cNvGrpSpPr>
          <p:nvPr/>
        </p:nvGrpSpPr>
        <p:grpSpPr bwMode="auto">
          <a:xfrm>
            <a:off x="4648200" y="1200150"/>
            <a:ext cx="828675" cy="2743200"/>
            <a:chOff x="3780" y="768"/>
            <a:chExt cx="696" cy="2304"/>
          </a:xfrm>
        </p:grpSpPr>
        <p:sp>
          <p:nvSpPr>
            <p:cNvPr id="36887" name="Rectangle 23"/>
            <p:cNvSpPr>
              <a:spLocks noChangeArrowheads="1"/>
            </p:cNvSpPr>
            <p:nvPr/>
          </p:nvSpPr>
          <p:spPr bwMode="auto">
            <a:xfrm>
              <a:off x="4032" y="1152"/>
              <a:ext cx="192" cy="192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36888" name="Text Box 24"/>
            <p:cNvSpPr txBox="1">
              <a:spLocks noChangeArrowheads="1"/>
            </p:cNvSpPr>
            <p:nvPr/>
          </p:nvSpPr>
          <p:spPr bwMode="auto">
            <a:xfrm>
              <a:off x="3780" y="768"/>
              <a:ext cx="696"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en-US" sz="1350">
                  <a:latin typeface="Arial" charset="0"/>
                </a:rPr>
                <a:t>Type</a:t>
              </a:r>
            </a:p>
            <a:p>
              <a:pPr algn="ctr"/>
              <a:r>
                <a:rPr lang="en-US" altLang="en-US" sz="1350">
                  <a:latin typeface="Arial" charset="0"/>
                </a:rPr>
                <a:t>Checker</a:t>
              </a:r>
            </a:p>
          </p:txBody>
        </p:sp>
      </p:grpSp>
      <p:pic>
        <p:nvPicPr>
          <p:cNvPr id="36889" name="Picture 25" descr="trashc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0041" y="4000500"/>
            <a:ext cx="514350" cy="628650"/>
          </a:xfrm>
          <a:prstGeom prst="rect">
            <a:avLst/>
          </a:prstGeom>
          <a:noFill/>
          <a:extLst>
            <a:ext uri="{909E8E84-426E-40DD-AFC4-6F175D3DCCD1}">
              <a14:hiddenFill xmlns:a14="http://schemas.microsoft.com/office/drawing/2010/main">
                <a:solidFill>
                  <a:srgbClr val="FFFFFF"/>
                </a:solidFill>
              </a14:hiddenFill>
            </a:ext>
          </a:extLst>
        </p:spPr>
      </p:pic>
      <p:grpSp>
        <p:nvGrpSpPr>
          <p:cNvPr id="36890" name="Group 26"/>
          <p:cNvGrpSpPr>
            <a:grpSpLocks/>
          </p:cNvGrpSpPr>
          <p:nvPr/>
        </p:nvGrpSpPr>
        <p:grpSpPr bwMode="auto">
          <a:xfrm>
            <a:off x="3302791" y="3429000"/>
            <a:ext cx="1085850" cy="514350"/>
            <a:chOff x="2832" y="2448"/>
            <a:chExt cx="480" cy="816"/>
          </a:xfrm>
        </p:grpSpPr>
        <p:sp>
          <p:nvSpPr>
            <p:cNvPr id="36891" name="Line 27"/>
            <p:cNvSpPr>
              <a:spLocks noChangeShapeType="1"/>
            </p:cNvSpPr>
            <p:nvPr/>
          </p:nvSpPr>
          <p:spPr bwMode="auto">
            <a:xfrm>
              <a:off x="2832" y="2448"/>
              <a:ext cx="48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36892" name="Line 28"/>
            <p:cNvSpPr>
              <a:spLocks noChangeShapeType="1"/>
            </p:cNvSpPr>
            <p:nvPr/>
          </p:nvSpPr>
          <p:spPr bwMode="auto">
            <a:xfrm>
              <a:off x="3312" y="2448"/>
              <a:ext cx="0" cy="81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grpSp>
      <p:sp>
        <p:nvSpPr>
          <p:cNvPr id="36893" name="Text Box 29"/>
          <p:cNvSpPr txBox="1">
            <a:spLocks noChangeArrowheads="1"/>
          </p:cNvSpPr>
          <p:nvPr/>
        </p:nvSpPr>
        <p:spPr bwMode="auto">
          <a:xfrm>
            <a:off x="3389768" y="3086101"/>
            <a:ext cx="1021434"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en-US" sz="1350">
                <a:latin typeface="Arial" charset="0"/>
              </a:rPr>
              <a:t>Comments</a:t>
            </a:r>
          </a:p>
        </p:txBody>
      </p:sp>
    </p:spTree>
    <p:extLst>
      <p:ext uri="{BB962C8B-B14F-4D97-AF65-F5344CB8AC3E}">
        <p14:creationId xmlns:p14="http://schemas.microsoft.com/office/powerpoint/2010/main" val="430208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93"/>
                                        </p:tgtEl>
                                        <p:attrNameLst>
                                          <p:attrName>style.visibility</p:attrName>
                                        </p:attrNameLst>
                                      </p:cBhvr>
                                      <p:to>
                                        <p:strVal val="visible"/>
                                      </p:to>
                                    </p:set>
                                    <p:animEffect transition="in" filter="wipe(left)">
                                      <p:cBhvr>
                                        <p:cTn id="7" dur="500"/>
                                        <p:tgtEl>
                                          <p:spTgt spid="36893"/>
                                        </p:tgtEl>
                                      </p:cBhvr>
                                    </p:animEffect>
                                  </p:childTnLst>
                                </p:cTn>
                              </p:par>
                              <p:par>
                                <p:cTn id="8" presetID="22" presetClass="entr" presetSubtype="8" fill="hold" nodeType="withEffect">
                                  <p:stCondLst>
                                    <p:cond delay="0"/>
                                  </p:stCondLst>
                                  <p:childTnLst>
                                    <p:set>
                                      <p:cBhvr>
                                        <p:cTn id="9" dur="1" fill="hold">
                                          <p:stCondLst>
                                            <p:cond delay="0"/>
                                          </p:stCondLst>
                                        </p:cTn>
                                        <p:tgtEl>
                                          <p:spTgt spid="36890"/>
                                        </p:tgtEl>
                                        <p:attrNameLst>
                                          <p:attrName>style.visibility</p:attrName>
                                        </p:attrNameLst>
                                      </p:cBhvr>
                                      <p:to>
                                        <p:strVal val="visible"/>
                                      </p:to>
                                    </p:set>
                                    <p:animEffect transition="in" filter="wipe(left)">
                                      <p:cBhvr>
                                        <p:cTn id="10" dur="500"/>
                                        <p:tgtEl>
                                          <p:spTgt spid="36890"/>
                                        </p:tgtEl>
                                      </p:cBhvr>
                                    </p:animEffect>
                                  </p:childTnLst>
                                </p:cTn>
                              </p:par>
                            </p:childTnLst>
                          </p:cTn>
                        </p:par>
                        <p:par>
                          <p:cTn id="11" fill="hold" nodeType="afterGroup">
                            <p:stCondLst>
                              <p:cond delay="500"/>
                            </p:stCondLst>
                            <p:childTnLst>
                              <p:par>
                                <p:cTn id="12" presetID="1" presetClass="entr" presetSubtype="0" fill="hold" nodeType="afterEffect">
                                  <p:stCondLst>
                                    <p:cond delay="0"/>
                                  </p:stCondLst>
                                  <p:childTnLst>
                                    <p:set>
                                      <p:cBhvr>
                                        <p:cTn id="13" dur="1" fill="hold">
                                          <p:stCondLst>
                                            <p:cond delay="0"/>
                                          </p:stCondLst>
                                        </p:cTn>
                                        <p:tgtEl>
                                          <p:spTgt spid="36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9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475051" y="1316810"/>
            <a:ext cx="1314450"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750" dirty="0">
                <a:latin typeface="Courier New" charset="0"/>
              </a:rPr>
              <a:t>class C {</a:t>
            </a:r>
          </a:p>
          <a:p>
            <a:r>
              <a:rPr lang="en-US" altLang="en-US" sz="750" b="1" dirty="0">
                <a:solidFill>
                  <a:srgbClr val="008000"/>
                </a:solidFill>
                <a:latin typeface="Courier New" charset="0"/>
              </a:rPr>
              <a:t>  </a:t>
            </a:r>
            <a:r>
              <a:rPr lang="en-US" altLang="en-US" sz="750" b="1" dirty="0">
                <a:solidFill>
                  <a:srgbClr val="D60093"/>
                </a:solidFill>
                <a:latin typeface="Courier New" charset="0"/>
              </a:rPr>
              <a:t>@</a:t>
            </a:r>
            <a:r>
              <a:rPr lang="en-US" altLang="en-US" sz="750" b="1" dirty="0" err="1">
                <a:solidFill>
                  <a:srgbClr val="D60093"/>
                </a:solidFill>
                <a:latin typeface="Courier New" charset="0"/>
              </a:rPr>
              <a:t>NonNull</a:t>
            </a:r>
            <a:endParaRPr lang="en-US" altLang="en-US" sz="750" b="1" dirty="0">
              <a:solidFill>
                <a:srgbClr val="D60093"/>
              </a:solidFill>
              <a:latin typeface="Courier New" charset="0"/>
            </a:endParaRPr>
          </a:p>
          <a:p>
            <a:r>
              <a:rPr lang="en-US" altLang="en-US" sz="750" dirty="0">
                <a:latin typeface="Courier New" charset="0"/>
              </a:rPr>
              <a:t>  Object field;</a:t>
            </a:r>
          </a:p>
          <a:p>
            <a:endParaRPr lang="en-US" altLang="en-US" sz="750" b="1" dirty="0">
              <a:solidFill>
                <a:srgbClr val="008000"/>
              </a:solidFill>
              <a:latin typeface="Courier New" charset="0"/>
            </a:endParaRPr>
          </a:p>
          <a:p>
            <a:r>
              <a:rPr lang="en-US" altLang="en-US" sz="750" dirty="0">
                <a:latin typeface="Courier New" charset="0"/>
              </a:rPr>
              <a:t>  C(</a:t>
            </a:r>
            <a:r>
              <a:rPr lang="en-US" altLang="en-US" sz="750" b="1" dirty="0">
                <a:solidFill>
                  <a:srgbClr val="D60093"/>
                </a:solidFill>
                <a:latin typeface="Courier New" charset="0"/>
              </a:rPr>
              <a:t>@</a:t>
            </a:r>
            <a:r>
              <a:rPr lang="en-US" altLang="en-US" sz="750" b="1" dirty="0" err="1">
                <a:solidFill>
                  <a:srgbClr val="D60093"/>
                </a:solidFill>
                <a:latin typeface="Courier New" charset="0"/>
              </a:rPr>
              <a:t>NonNull</a:t>
            </a:r>
            <a:endParaRPr lang="en-US" altLang="en-US" sz="750" b="1" dirty="0">
              <a:solidFill>
                <a:srgbClr val="D60093"/>
              </a:solidFill>
              <a:latin typeface="Courier New" charset="0"/>
            </a:endParaRPr>
          </a:p>
          <a:p>
            <a:r>
              <a:rPr lang="en-US" altLang="en-US" sz="750" dirty="0">
                <a:latin typeface="Courier New" charset="0"/>
              </a:rPr>
              <a:t>    Object p) {</a:t>
            </a:r>
          </a:p>
          <a:p>
            <a:r>
              <a:rPr lang="en-US" altLang="en-US" sz="750" dirty="0">
                <a:latin typeface="Courier New" charset="0"/>
              </a:rPr>
              <a:t>    field = p;</a:t>
            </a:r>
          </a:p>
          <a:p>
            <a:r>
              <a:rPr lang="en-US" altLang="en-US" sz="750" dirty="0">
                <a:latin typeface="Courier New" charset="0"/>
              </a:rPr>
              <a:t>  }</a:t>
            </a:r>
          </a:p>
          <a:p>
            <a:endParaRPr lang="en-US" altLang="en-US" sz="750" dirty="0">
              <a:latin typeface="Courier New" charset="0"/>
            </a:endParaRPr>
          </a:p>
          <a:p>
            <a:r>
              <a:rPr lang="en-US" altLang="en-US" sz="750" b="1" dirty="0">
                <a:solidFill>
                  <a:srgbClr val="008000"/>
                </a:solidFill>
                <a:latin typeface="Courier New" charset="0"/>
              </a:rPr>
              <a:t>  </a:t>
            </a:r>
            <a:r>
              <a:rPr lang="en-US" altLang="en-US" sz="750" b="1" dirty="0">
                <a:solidFill>
                  <a:srgbClr val="D60093"/>
                </a:solidFill>
                <a:latin typeface="Courier New" charset="0"/>
              </a:rPr>
              <a:t>@</a:t>
            </a:r>
            <a:r>
              <a:rPr lang="en-US" altLang="en-US" sz="750" b="1" dirty="0" err="1">
                <a:solidFill>
                  <a:srgbClr val="D60093"/>
                </a:solidFill>
                <a:latin typeface="Courier New" charset="0"/>
              </a:rPr>
              <a:t>NonNull</a:t>
            </a:r>
            <a:endParaRPr lang="en-US" altLang="en-US" sz="750" b="1" dirty="0">
              <a:solidFill>
                <a:srgbClr val="D60093"/>
              </a:solidFill>
              <a:latin typeface="Courier New" charset="0"/>
            </a:endParaRPr>
          </a:p>
          <a:p>
            <a:r>
              <a:rPr lang="en-US" altLang="en-US" sz="750" dirty="0">
                <a:latin typeface="Courier New" charset="0"/>
              </a:rPr>
              <a:t>  Object get() {</a:t>
            </a:r>
          </a:p>
          <a:p>
            <a:r>
              <a:rPr lang="en-US" altLang="en-US" sz="750" dirty="0">
                <a:latin typeface="Courier New" charset="0"/>
              </a:rPr>
              <a:t>    return field;</a:t>
            </a:r>
          </a:p>
          <a:p>
            <a:r>
              <a:rPr lang="en-US" altLang="en-US" sz="750" dirty="0">
                <a:latin typeface="Courier New" charset="0"/>
              </a:rPr>
              <a:t>  }</a:t>
            </a:r>
          </a:p>
          <a:p>
            <a:r>
              <a:rPr lang="en-US" altLang="en-US" sz="750" dirty="0">
                <a:latin typeface="Courier New" charset="0"/>
              </a:rPr>
              <a:t>}</a:t>
            </a:r>
          </a:p>
        </p:txBody>
      </p:sp>
      <p:sp>
        <p:nvSpPr>
          <p:cNvPr id="37891" name="Rectangle 3"/>
          <p:cNvSpPr>
            <a:spLocks noGrp="1" noChangeArrowheads="1"/>
          </p:cNvSpPr>
          <p:nvPr>
            <p:ph type="title"/>
          </p:nvPr>
        </p:nvSpPr>
        <p:spPr>
          <a:noFill/>
          <a:ln/>
        </p:spPr>
        <p:txBody>
          <a:bodyPr anchor="ctr">
            <a:noAutofit/>
          </a:bodyPr>
          <a:lstStyle/>
          <a:p>
            <a:pPr algn="l"/>
            <a:r>
              <a:rPr lang="en-US" altLang="en-US" sz="3300" dirty="0">
                <a:solidFill>
                  <a:schemeClr val="bg1"/>
                </a:solidFill>
              </a:rPr>
              <a:t>Structure of Java5 Compiler</a:t>
            </a:r>
          </a:p>
        </p:txBody>
      </p:sp>
      <p:sp>
        <p:nvSpPr>
          <p:cNvPr id="37892" name="Rectangle 4"/>
          <p:cNvSpPr>
            <a:spLocks noChangeArrowheads="1"/>
          </p:cNvSpPr>
          <p:nvPr/>
        </p:nvSpPr>
        <p:spPr bwMode="auto">
          <a:xfrm>
            <a:off x="1491721" y="1259659"/>
            <a:ext cx="1069181" cy="1714500"/>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grpSp>
        <p:nvGrpSpPr>
          <p:cNvPr id="37893" name="Group 5"/>
          <p:cNvGrpSpPr>
            <a:grpSpLocks/>
          </p:cNvGrpSpPr>
          <p:nvPr/>
        </p:nvGrpSpPr>
        <p:grpSpPr bwMode="auto">
          <a:xfrm>
            <a:off x="2920473" y="688159"/>
            <a:ext cx="694136" cy="2743200"/>
            <a:chOff x="1946" y="768"/>
            <a:chExt cx="583" cy="2304"/>
          </a:xfrm>
        </p:grpSpPr>
        <p:sp>
          <p:nvSpPr>
            <p:cNvPr id="37894" name="Rectangle 6"/>
            <p:cNvSpPr>
              <a:spLocks noChangeArrowheads="1"/>
            </p:cNvSpPr>
            <p:nvPr/>
          </p:nvSpPr>
          <p:spPr bwMode="auto">
            <a:xfrm>
              <a:off x="2142" y="1152"/>
              <a:ext cx="192" cy="192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37895" name="Text Box 7"/>
            <p:cNvSpPr txBox="1">
              <a:spLocks noChangeArrowheads="1"/>
            </p:cNvSpPr>
            <p:nvPr/>
          </p:nvSpPr>
          <p:spPr bwMode="auto">
            <a:xfrm>
              <a:off x="1946" y="768"/>
              <a:ext cx="58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endParaRPr lang="en-US" altLang="en-US" sz="1350">
                <a:latin typeface="Arial" charset="0"/>
              </a:endParaRPr>
            </a:p>
            <a:p>
              <a:pPr algn="ctr"/>
              <a:r>
                <a:rPr lang="en-US" altLang="en-US" sz="1350">
                  <a:latin typeface="Arial" charset="0"/>
                </a:rPr>
                <a:t>Parser</a:t>
              </a:r>
            </a:p>
          </p:txBody>
        </p:sp>
      </p:grpSp>
      <p:sp>
        <p:nvSpPr>
          <p:cNvPr id="37896" name="Text Box 8"/>
          <p:cNvSpPr txBox="1">
            <a:spLocks noChangeArrowheads="1"/>
          </p:cNvSpPr>
          <p:nvPr/>
        </p:nvSpPr>
        <p:spPr bwMode="auto">
          <a:xfrm>
            <a:off x="3875351" y="4041382"/>
            <a:ext cx="5105400"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altLang="en-US" sz="1350" dirty="0">
                <a:latin typeface="Arial" charset="0"/>
              </a:rPr>
              <a:t>Annotation</a:t>
            </a:r>
          </a:p>
          <a:p>
            <a:pPr algn="ctr"/>
            <a:r>
              <a:rPr lang="en-US" altLang="en-US" sz="1350" dirty="0">
                <a:latin typeface="Arial" charset="0"/>
              </a:rPr>
              <a:t>Checker</a:t>
            </a:r>
          </a:p>
          <a:p>
            <a:pPr algn="ctr"/>
            <a:r>
              <a:rPr lang="en-US" altLang="en-US" sz="1350" dirty="0">
                <a:latin typeface="Arial" charset="0"/>
              </a:rPr>
              <a:t>Plugins</a:t>
            </a:r>
          </a:p>
        </p:txBody>
      </p:sp>
      <p:sp>
        <p:nvSpPr>
          <p:cNvPr id="37897" name="Line 9"/>
          <p:cNvSpPr>
            <a:spLocks noChangeShapeType="1"/>
          </p:cNvSpPr>
          <p:nvPr/>
        </p:nvSpPr>
        <p:spPr bwMode="auto">
          <a:xfrm>
            <a:off x="2560901" y="2002609"/>
            <a:ext cx="5715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37898" name="Line 10"/>
          <p:cNvSpPr>
            <a:spLocks noChangeShapeType="1"/>
          </p:cNvSpPr>
          <p:nvPr/>
        </p:nvSpPr>
        <p:spPr bwMode="auto">
          <a:xfrm flipV="1">
            <a:off x="3418151" y="2002609"/>
            <a:ext cx="165735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grpSp>
        <p:nvGrpSpPr>
          <p:cNvPr id="37899" name="Group 11"/>
          <p:cNvGrpSpPr>
            <a:grpSpLocks/>
          </p:cNvGrpSpPr>
          <p:nvPr/>
        </p:nvGrpSpPr>
        <p:grpSpPr bwMode="auto">
          <a:xfrm>
            <a:off x="5530319" y="688159"/>
            <a:ext cx="1012032" cy="2743200"/>
            <a:chOff x="3704" y="768"/>
            <a:chExt cx="850" cy="2304"/>
          </a:xfrm>
        </p:grpSpPr>
        <p:sp>
          <p:nvSpPr>
            <p:cNvPr id="37900" name="Rectangle 12"/>
            <p:cNvSpPr>
              <a:spLocks noChangeArrowheads="1"/>
            </p:cNvSpPr>
            <p:nvPr/>
          </p:nvSpPr>
          <p:spPr bwMode="auto">
            <a:xfrm>
              <a:off x="4032" y="1152"/>
              <a:ext cx="192" cy="1920"/>
            </a:xfrm>
            <a:prstGeom prst="rect">
              <a:avLst/>
            </a:prstGeom>
            <a:solidFill>
              <a:srgbClr val="D6009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37901" name="Text Box 13"/>
            <p:cNvSpPr txBox="1">
              <a:spLocks noChangeArrowheads="1"/>
            </p:cNvSpPr>
            <p:nvPr/>
          </p:nvSpPr>
          <p:spPr bwMode="auto">
            <a:xfrm>
              <a:off x="3704" y="768"/>
              <a:ext cx="850"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en-US" sz="1350">
                  <a:latin typeface="Arial" charset="0"/>
                </a:rPr>
                <a:t>Annotation</a:t>
              </a:r>
            </a:p>
            <a:p>
              <a:pPr algn="ctr"/>
              <a:r>
                <a:rPr lang="en-US" altLang="en-US" sz="1350">
                  <a:latin typeface="Arial" charset="0"/>
                </a:rPr>
                <a:t>Checker</a:t>
              </a:r>
            </a:p>
          </p:txBody>
        </p:sp>
      </p:grpSp>
      <p:grpSp>
        <p:nvGrpSpPr>
          <p:cNvPr id="37902" name="Group 14"/>
          <p:cNvGrpSpPr>
            <a:grpSpLocks/>
          </p:cNvGrpSpPr>
          <p:nvPr/>
        </p:nvGrpSpPr>
        <p:grpSpPr bwMode="auto">
          <a:xfrm>
            <a:off x="6430436" y="688159"/>
            <a:ext cx="944166" cy="2743200"/>
            <a:chOff x="4452" y="768"/>
            <a:chExt cx="793" cy="2304"/>
          </a:xfrm>
        </p:grpSpPr>
        <p:sp>
          <p:nvSpPr>
            <p:cNvPr id="37903" name="Rectangle 15"/>
            <p:cNvSpPr>
              <a:spLocks noChangeArrowheads="1"/>
            </p:cNvSpPr>
            <p:nvPr/>
          </p:nvSpPr>
          <p:spPr bwMode="auto">
            <a:xfrm>
              <a:off x="4752" y="1152"/>
              <a:ext cx="192" cy="192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37904" name="Text Box 16"/>
            <p:cNvSpPr txBox="1">
              <a:spLocks noChangeArrowheads="1"/>
            </p:cNvSpPr>
            <p:nvPr/>
          </p:nvSpPr>
          <p:spPr bwMode="auto">
            <a:xfrm>
              <a:off x="4452" y="768"/>
              <a:ext cx="79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en-US" sz="1350">
                  <a:latin typeface="Arial" charset="0"/>
                </a:rPr>
                <a:t>Class File</a:t>
              </a:r>
            </a:p>
            <a:p>
              <a:pPr algn="ctr"/>
              <a:r>
                <a:rPr lang="en-US" altLang="en-US" sz="1350">
                  <a:latin typeface="Arial" charset="0"/>
                </a:rPr>
                <a:t>Writer</a:t>
              </a:r>
            </a:p>
          </p:txBody>
        </p:sp>
      </p:grpSp>
      <p:pic>
        <p:nvPicPr>
          <p:cNvPr id="37905" name="Picture 17" descr="jav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8651" y="1716859"/>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37906" name="Line 18"/>
          <p:cNvSpPr>
            <a:spLocks noChangeShapeType="1"/>
          </p:cNvSpPr>
          <p:nvPr/>
        </p:nvSpPr>
        <p:spPr bwMode="auto">
          <a:xfrm>
            <a:off x="7018601" y="2002609"/>
            <a:ext cx="40005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37907" name="Text Box 19"/>
          <p:cNvSpPr txBox="1">
            <a:spLocks noChangeArrowheads="1"/>
          </p:cNvSpPr>
          <p:nvPr/>
        </p:nvSpPr>
        <p:spPr bwMode="auto">
          <a:xfrm>
            <a:off x="7450431" y="1259660"/>
            <a:ext cx="617478"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en-US" sz="1350">
                <a:latin typeface="Arial" charset="0"/>
              </a:rPr>
              <a:t>Class</a:t>
            </a:r>
          </a:p>
          <a:p>
            <a:pPr algn="ctr"/>
            <a:r>
              <a:rPr lang="en-US" altLang="en-US" sz="1350">
                <a:latin typeface="Arial" charset="0"/>
              </a:rPr>
              <a:t>File</a:t>
            </a:r>
          </a:p>
        </p:txBody>
      </p:sp>
      <p:grpSp>
        <p:nvGrpSpPr>
          <p:cNvPr id="37908" name="Group 20"/>
          <p:cNvGrpSpPr>
            <a:grpSpLocks/>
          </p:cNvGrpSpPr>
          <p:nvPr/>
        </p:nvGrpSpPr>
        <p:grpSpPr bwMode="auto">
          <a:xfrm>
            <a:off x="4763560" y="688159"/>
            <a:ext cx="828675" cy="2743200"/>
            <a:chOff x="3780" y="768"/>
            <a:chExt cx="696" cy="2304"/>
          </a:xfrm>
        </p:grpSpPr>
        <p:sp>
          <p:nvSpPr>
            <p:cNvPr id="37909" name="Rectangle 21"/>
            <p:cNvSpPr>
              <a:spLocks noChangeArrowheads="1"/>
            </p:cNvSpPr>
            <p:nvPr/>
          </p:nvSpPr>
          <p:spPr bwMode="auto">
            <a:xfrm>
              <a:off x="4032" y="1152"/>
              <a:ext cx="192" cy="192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37910" name="Text Box 22"/>
            <p:cNvSpPr txBox="1">
              <a:spLocks noChangeArrowheads="1"/>
            </p:cNvSpPr>
            <p:nvPr/>
          </p:nvSpPr>
          <p:spPr bwMode="auto">
            <a:xfrm>
              <a:off x="3780" y="768"/>
              <a:ext cx="696"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en-US" sz="1350">
                  <a:latin typeface="Arial" charset="0"/>
                </a:rPr>
                <a:t>Type</a:t>
              </a:r>
            </a:p>
            <a:p>
              <a:pPr algn="ctr"/>
              <a:r>
                <a:rPr lang="en-US" altLang="en-US" sz="1350">
                  <a:latin typeface="Arial" charset="0"/>
                </a:rPr>
                <a:t>Checker</a:t>
              </a:r>
            </a:p>
          </p:txBody>
        </p:sp>
      </p:grpSp>
      <p:sp>
        <p:nvSpPr>
          <p:cNvPr id="37911" name="Line 23"/>
          <p:cNvSpPr>
            <a:spLocks noChangeShapeType="1"/>
          </p:cNvSpPr>
          <p:nvPr/>
        </p:nvSpPr>
        <p:spPr bwMode="auto">
          <a:xfrm flipV="1">
            <a:off x="6035145" y="3431359"/>
            <a:ext cx="0" cy="6858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37912" name="Line 24"/>
          <p:cNvSpPr>
            <a:spLocks noChangeShapeType="1"/>
          </p:cNvSpPr>
          <p:nvPr/>
        </p:nvSpPr>
        <p:spPr bwMode="auto">
          <a:xfrm>
            <a:off x="6161351" y="2002609"/>
            <a:ext cx="628650" cy="0"/>
          </a:xfrm>
          <a:prstGeom prst="line">
            <a:avLst/>
          </a:prstGeom>
          <a:noFill/>
          <a:ln w="254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37913" name="Line 25"/>
          <p:cNvSpPr>
            <a:spLocks noChangeShapeType="1"/>
          </p:cNvSpPr>
          <p:nvPr/>
        </p:nvSpPr>
        <p:spPr bwMode="auto">
          <a:xfrm>
            <a:off x="6504251" y="2974159"/>
            <a:ext cx="0" cy="5715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37914" name="Line 26"/>
          <p:cNvSpPr>
            <a:spLocks noChangeShapeType="1"/>
          </p:cNvSpPr>
          <p:nvPr/>
        </p:nvSpPr>
        <p:spPr bwMode="auto">
          <a:xfrm flipH="1">
            <a:off x="6161351" y="2974159"/>
            <a:ext cx="342900"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37915" name="Text Box 27"/>
          <p:cNvSpPr txBox="1">
            <a:spLocks noChangeArrowheads="1"/>
          </p:cNvSpPr>
          <p:nvPr/>
        </p:nvSpPr>
        <p:spPr bwMode="auto">
          <a:xfrm>
            <a:off x="6239933" y="3545660"/>
            <a:ext cx="569387"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1350">
                <a:latin typeface="Arial" charset="0"/>
              </a:rPr>
              <a:t>Error</a:t>
            </a:r>
          </a:p>
        </p:txBody>
      </p:sp>
      <p:sp>
        <p:nvSpPr>
          <p:cNvPr id="37916" name="Line 28"/>
          <p:cNvSpPr>
            <a:spLocks noChangeShapeType="1"/>
          </p:cNvSpPr>
          <p:nvPr/>
        </p:nvSpPr>
        <p:spPr bwMode="auto">
          <a:xfrm>
            <a:off x="5304101" y="2002609"/>
            <a:ext cx="628650" cy="0"/>
          </a:xfrm>
          <a:prstGeom prst="line">
            <a:avLst/>
          </a:prstGeom>
          <a:noFill/>
          <a:ln w="254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37917" name="Line 29"/>
          <p:cNvSpPr>
            <a:spLocks noChangeShapeType="1"/>
          </p:cNvSpPr>
          <p:nvPr/>
        </p:nvSpPr>
        <p:spPr bwMode="auto">
          <a:xfrm>
            <a:off x="5647001" y="2974159"/>
            <a:ext cx="0" cy="5715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37918" name="Line 30"/>
          <p:cNvSpPr>
            <a:spLocks noChangeShapeType="1"/>
          </p:cNvSpPr>
          <p:nvPr/>
        </p:nvSpPr>
        <p:spPr bwMode="auto">
          <a:xfrm flipH="1">
            <a:off x="5304101" y="2974159"/>
            <a:ext cx="342900"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37919" name="Text Box 31"/>
          <p:cNvSpPr txBox="1">
            <a:spLocks noChangeArrowheads="1"/>
          </p:cNvSpPr>
          <p:nvPr/>
        </p:nvSpPr>
        <p:spPr bwMode="auto">
          <a:xfrm>
            <a:off x="5382683" y="3545660"/>
            <a:ext cx="569387"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1350">
                <a:latin typeface="Arial" charset="0"/>
              </a:rPr>
              <a:t>Error</a:t>
            </a:r>
          </a:p>
        </p:txBody>
      </p:sp>
      <p:sp>
        <p:nvSpPr>
          <p:cNvPr id="37920" name="Text Box 32"/>
          <p:cNvSpPr txBox="1">
            <a:spLocks noChangeArrowheads="1"/>
          </p:cNvSpPr>
          <p:nvPr/>
        </p:nvSpPr>
        <p:spPr bwMode="auto">
          <a:xfrm>
            <a:off x="1532201" y="973910"/>
            <a:ext cx="105990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1350">
                <a:latin typeface="Arial" charset="0"/>
              </a:rPr>
              <a:t>Source File</a:t>
            </a:r>
          </a:p>
        </p:txBody>
      </p:sp>
      <p:sp>
        <p:nvSpPr>
          <p:cNvPr id="37921" name="Line 33"/>
          <p:cNvSpPr>
            <a:spLocks noChangeShapeType="1"/>
          </p:cNvSpPr>
          <p:nvPr/>
        </p:nvSpPr>
        <p:spPr bwMode="auto">
          <a:xfrm flipV="1">
            <a:off x="3418151" y="3031309"/>
            <a:ext cx="165735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37922" name="Text Box 34"/>
          <p:cNvSpPr txBox="1">
            <a:spLocks noChangeArrowheads="1"/>
          </p:cNvSpPr>
          <p:nvPr/>
        </p:nvSpPr>
        <p:spPr bwMode="auto">
          <a:xfrm>
            <a:off x="3475301" y="3145609"/>
            <a:ext cx="1428750"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tLang="en-US" sz="1350">
                <a:latin typeface="Arial" charset="0"/>
              </a:rPr>
              <a:t>Program</a:t>
            </a:r>
          </a:p>
          <a:p>
            <a:pPr algn="ctr"/>
            <a:r>
              <a:rPr lang="en-US" altLang="en-US" sz="1350">
                <a:latin typeface="Arial" charset="0"/>
              </a:rPr>
              <a:t>with</a:t>
            </a:r>
          </a:p>
          <a:p>
            <a:pPr algn="ctr"/>
            <a:r>
              <a:rPr lang="en-US" altLang="en-US" sz="1350">
                <a:latin typeface="Arial" charset="0"/>
              </a:rPr>
              <a:t>annotations</a:t>
            </a:r>
          </a:p>
        </p:txBody>
      </p:sp>
    </p:spTree>
    <p:extLst>
      <p:ext uri="{BB962C8B-B14F-4D97-AF65-F5344CB8AC3E}">
        <p14:creationId xmlns:p14="http://schemas.microsoft.com/office/powerpoint/2010/main" val="34879192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922"/>
                                        </p:tgtEl>
                                        <p:attrNameLst>
                                          <p:attrName>style.visibility</p:attrName>
                                        </p:attrNameLst>
                                      </p:cBhvr>
                                      <p:to>
                                        <p:strVal val="visible"/>
                                      </p:to>
                                    </p:set>
                                    <p:animEffect transition="in" filter="wipe(left)">
                                      <p:cBhvr>
                                        <p:cTn id="7" dur="500"/>
                                        <p:tgtEl>
                                          <p:spTgt spid="379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7921"/>
                                        </p:tgtEl>
                                        <p:attrNameLst>
                                          <p:attrName>style.visibility</p:attrName>
                                        </p:attrNameLst>
                                      </p:cBhvr>
                                      <p:to>
                                        <p:strVal val="visible"/>
                                      </p:to>
                                    </p:set>
                                    <p:animEffect transition="in" filter="wipe(left)">
                                      <p:cBhvr>
                                        <p:cTn id="10" dur="500"/>
                                        <p:tgtEl>
                                          <p:spTgt spid="37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21" grpId="0" animBg="1"/>
      <p:bldP spid="379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fontScale="90000"/>
          </a:bodyPr>
          <a:lstStyle/>
          <a:p>
            <a:pPr algn="l"/>
            <a:r>
              <a:rPr lang="en-US" altLang="en-US" sz="3600" dirty="0">
                <a:solidFill>
                  <a:schemeClr val="bg1"/>
                </a:solidFill>
              </a:rPr>
              <a:t>Annotation Types</a:t>
            </a:r>
          </a:p>
        </p:txBody>
      </p:sp>
      <p:sp>
        <p:nvSpPr>
          <p:cNvPr id="17411" name="Rectangle 3"/>
          <p:cNvSpPr>
            <a:spLocks noGrp="1" noChangeArrowheads="1"/>
          </p:cNvSpPr>
          <p:nvPr>
            <p:ph type="body" idx="4294967295"/>
          </p:nvPr>
        </p:nvSpPr>
        <p:spPr>
          <a:xfrm>
            <a:off x="395536" y="699542"/>
            <a:ext cx="6686550" cy="2833688"/>
          </a:xfrm>
        </p:spPr>
        <p:txBody>
          <a:bodyPr>
            <a:normAutofit/>
          </a:bodyPr>
          <a:lstStyle/>
          <a:p>
            <a:r>
              <a:rPr lang="en-US" altLang="en-US" sz="1800" b="1" dirty="0">
                <a:cs typeface="Arial" panose="020B0604020202020204" pitchFamily="34" charset="0"/>
              </a:rPr>
              <a:t>Marker</a:t>
            </a:r>
            <a:r>
              <a:rPr lang="en-US" altLang="en-US" sz="1800" dirty="0">
                <a:cs typeface="Arial" panose="020B0604020202020204" pitchFamily="34" charset="0"/>
              </a:rPr>
              <a:t> </a:t>
            </a:r>
          </a:p>
          <a:p>
            <a:r>
              <a:rPr lang="en-US" altLang="en-US" sz="1800" b="1" dirty="0">
                <a:cs typeface="Arial" panose="020B0604020202020204" pitchFamily="34" charset="0"/>
              </a:rPr>
              <a:t>Single-Element</a:t>
            </a:r>
          </a:p>
          <a:p>
            <a:r>
              <a:rPr lang="en-US" altLang="en-US" sz="1800" b="1" dirty="0">
                <a:cs typeface="Arial" panose="020B0604020202020204" pitchFamily="34" charset="0"/>
              </a:rPr>
              <a:t>Full-value or multi-value</a:t>
            </a:r>
            <a:r>
              <a:rPr lang="en-US" altLang="en-US" sz="1800" dirty="0">
                <a:cs typeface="Arial" panose="020B0604020202020204" pitchFamily="34" charset="0"/>
              </a:rPr>
              <a:t> </a:t>
            </a:r>
          </a:p>
        </p:txBody>
      </p:sp>
    </p:spTree>
    <p:extLst>
      <p:ext uri="{BB962C8B-B14F-4D97-AF65-F5344CB8AC3E}">
        <p14:creationId xmlns:p14="http://schemas.microsoft.com/office/powerpoint/2010/main" val="2822811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fontScale="90000"/>
          </a:bodyPr>
          <a:lstStyle/>
          <a:p>
            <a:pPr algn="l"/>
            <a:r>
              <a:rPr lang="en-US" altLang="en-US" sz="3600" dirty="0">
                <a:solidFill>
                  <a:schemeClr val="bg1"/>
                </a:solidFill>
              </a:rPr>
              <a:t>Marker</a:t>
            </a:r>
          </a:p>
        </p:txBody>
      </p:sp>
      <p:sp>
        <p:nvSpPr>
          <p:cNvPr id="18435" name="Rectangle 3"/>
          <p:cNvSpPr>
            <a:spLocks noGrp="1" noChangeArrowheads="1"/>
          </p:cNvSpPr>
          <p:nvPr>
            <p:ph type="body" idx="4294967295"/>
          </p:nvPr>
        </p:nvSpPr>
        <p:spPr>
          <a:xfrm>
            <a:off x="467544" y="771550"/>
            <a:ext cx="6858000" cy="2833688"/>
          </a:xfrm>
        </p:spPr>
        <p:txBody>
          <a:bodyPr>
            <a:noAutofit/>
          </a:bodyPr>
          <a:lstStyle/>
          <a:p>
            <a:pPr marL="0" indent="0">
              <a:lnSpc>
                <a:spcPct val="110000"/>
              </a:lnSpc>
              <a:buNone/>
            </a:pPr>
            <a:r>
              <a:rPr lang="en-US" altLang="en-US" sz="1800" dirty="0">
                <a:cs typeface="Arial" panose="020B0604020202020204" pitchFamily="34" charset="0"/>
              </a:rPr>
              <a:t>Marker annotations take no parameters. They are used to mark a Java element to be processed in a particular way. </a:t>
            </a:r>
          </a:p>
          <a:p>
            <a:pPr marL="0" indent="0">
              <a:lnSpc>
                <a:spcPct val="110000"/>
              </a:lnSpc>
              <a:buNone/>
            </a:pPr>
            <a:endParaRPr lang="en-US" altLang="en-US" sz="1800" dirty="0">
              <a:cs typeface="Arial" panose="020B0604020202020204" pitchFamily="34" charset="0"/>
            </a:endParaRPr>
          </a:p>
          <a:p>
            <a:pPr>
              <a:lnSpc>
                <a:spcPct val="80000"/>
              </a:lnSpc>
            </a:pPr>
            <a:r>
              <a:rPr lang="en-US" altLang="en-US" sz="1800" b="1" dirty="0">
                <a:cs typeface="Arial" panose="020B0604020202020204" pitchFamily="34" charset="0"/>
              </a:rPr>
              <a:t>Example:</a:t>
            </a:r>
          </a:p>
          <a:p>
            <a:pPr>
              <a:lnSpc>
                <a:spcPct val="80000"/>
              </a:lnSpc>
              <a:buFont typeface="Wingdings" charset="2"/>
              <a:buNone/>
            </a:pPr>
            <a:r>
              <a:rPr lang="en-US" altLang="en-US" sz="1800" dirty="0">
                <a:cs typeface="Arial" panose="020B0604020202020204" pitchFamily="34" charset="0"/>
              </a:rPr>
              <a:t>	 public @interface </a:t>
            </a:r>
            <a:r>
              <a:rPr lang="en-US" altLang="en-US" sz="1800" dirty="0" err="1">
                <a:cs typeface="Arial" panose="020B0604020202020204" pitchFamily="34" charset="0"/>
              </a:rPr>
              <a:t>MyAnnotation</a:t>
            </a:r>
            <a:r>
              <a:rPr lang="en-US" altLang="en-US" sz="1800" dirty="0">
                <a:cs typeface="Arial" panose="020B0604020202020204" pitchFamily="34" charset="0"/>
              </a:rPr>
              <a:t> {</a:t>
            </a:r>
          </a:p>
          <a:p>
            <a:pPr>
              <a:lnSpc>
                <a:spcPct val="80000"/>
              </a:lnSpc>
              <a:buFont typeface="Wingdings" charset="2"/>
              <a:buNone/>
            </a:pPr>
            <a:r>
              <a:rPr lang="en-US" altLang="en-US" sz="1800" dirty="0">
                <a:cs typeface="Arial" panose="020B0604020202020204" pitchFamily="34" charset="0"/>
              </a:rPr>
              <a:t>	 }</a:t>
            </a:r>
          </a:p>
          <a:p>
            <a:pPr>
              <a:lnSpc>
                <a:spcPct val="80000"/>
              </a:lnSpc>
              <a:buFont typeface="Wingdings" charset="2"/>
              <a:buNone/>
            </a:pPr>
            <a:endParaRPr lang="en-US" altLang="en-US" sz="1800" dirty="0">
              <a:cs typeface="Arial" panose="020B0604020202020204" pitchFamily="34" charset="0"/>
            </a:endParaRPr>
          </a:p>
          <a:p>
            <a:pPr>
              <a:lnSpc>
                <a:spcPct val="80000"/>
              </a:lnSpc>
            </a:pPr>
            <a:r>
              <a:rPr lang="en-US" altLang="en-US" sz="1800" dirty="0">
                <a:cs typeface="Arial" panose="020B0604020202020204" pitchFamily="34" charset="0"/>
              </a:rPr>
              <a:t> </a:t>
            </a:r>
            <a:r>
              <a:rPr lang="en-US" altLang="en-US" sz="1800" b="1" dirty="0">
                <a:cs typeface="Arial" panose="020B0604020202020204" pitchFamily="34" charset="0"/>
              </a:rPr>
              <a:t>Usage:</a:t>
            </a:r>
          </a:p>
          <a:p>
            <a:pPr lvl="1">
              <a:lnSpc>
                <a:spcPct val="80000"/>
              </a:lnSpc>
              <a:buFont typeface="Wingdings" charset="2"/>
              <a:buNone/>
            </a:pPr>
            <a:r>
              <a:rPr lang="en-US" altLang="en-US" sz="1800" dirty="0">
                <a:cs typeface="Arial" panose="020B0604020202020204" pitchFamily="34" charset="0"/>
              </a:rPr>
              <a:t> @</a:t>
            </a:r>
            <a:r>
              <a:rPr lang="en-US" altLang="en-US" sz="1800" dirty="0" err="1">
                <a:cs typeface="Arial" panose="020B0604020202020204" pitchFamily="34" charset="0"/>
              </a:rPr>
              <a:t>MyAnnotation</a:t>
            </a:r>
            <a:r>
              <a:rPr lang="en-US" altLang="en-US" sz="1800" dirty="0">
                <a:cs typeface="Arial" panose="020B0604020202020204" pitchFamily="34" charset="0"/>
              </a:rPr>
              <a:t> </a:t>
            </a:r>
          </a:p>
          <a:p>
            <a:pPr lvl="1">
              <a:lnSpc>
                <a:spcPct val="80000"/>
              </a:lnSpc>
              <a:buFont typeface="Wingdings" charset="2"/>
              <a:buNone/>
            </a:pPr>
            <a:r>
              <a:rPr lang="en-US" altLang="en-US" sz="1800" dirty="0">
                <a:cs typeface="Arial" panose="020B0604020202020204" pitchFamily="34" charset="0"/>
              </a:rPr>
              <a:t>	public void </a:t>
            </a:r>
            <a:r>
              <a:rPr lang="en-US" altLang="en-US" sz="1800" dirty="0" err="1">
                <a:cs typeface="Arial" panose="020B0604020202020204" pitchFamily="34" charset="0"/>
              </a:rPr>
              <a:t>mymethod</a:t>
            </a:r>
            <a:r>
              <a:rPr lang="en-US" altLang="en-US" sz="1800" dirty="0">
                <a:cs typeface="Arial" panose="020B0604020202020204" pitchFamily="34" charset="0"/>
              </a:rPr>
              <a:t>() { </a:t>
            </a:r>
          </a:p>
          <a:p>
            <a:pPr lvl="1">
              <a:lnSpc>
                <a:spcPct val="80000"/>
              </a:lnSpc>
              <a:buFont typeface="Wingdings" charset="2"/>
              <a:buNone/>
            </a:pPr>
            <a:r>
              <a:rPr lang="en-US" altLang="en-US" sz="1800" dirty="0">
                <a:cs typeface="Arial" panose="020B0604020202020204" pitchFamily="34" charset="0"/>
              </a:rPr>
              <a:t>			.... </a:t>
            </a:r>
          </a:p>
          <a:p>
            <a:pPr lvl="1">
              <a:lnSpc>
                <a:spcPct val="80000"/>
              </a:lnSpc>
              <a:buFont typeface="Wingdings" charset="2"/>
              <a:buNone/>
            </a:pPr>
            <a:r>
              <a:rPr lang="en-US" altLang="en-US" sz="1800" dirty="0">
                <a:cs typeface="Arial" panose="020B0604020202020204" pitchFamily="34" charset="0"/>
              </a:rPr>
              <a:t>	} </a:t>
            </a:r>
          </a:p>
        </p:txBody>
      </p:sp>
    </p:spTree>
    <p:extLst>
      <p:ext uri="{BB962C8B-B14F-4D97-AF65-F5344CB8AC3E}">
        <p14:creationId xmlns:p14="http://schemas.microsoft.com/office/powerpoint/2010/main" val="1925804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normAutofit fontScale="90000"/>
          </a:bodyPr>
          <a:lstStyle/>
          <a:p>
            <a:pPr eaLnBrk="1" hangingPunct="1"/>
            <a:r>
              <a:rPr lang="en-US" altLang="en-US" sz="3600" dirty="0">
                <a:solidFill>
                  <a:schemeClr val="bg1"/>
                </a:solidFill>
              </a:rPr>
              <a:t>Saving Objects</a:t>
            </a:r>
          </a:p>
        </p:txBody>
      </p:sp>
      <p:grpSp>
        <p:nvGrpSpPr>
          <p:cNvPr id="2" name="Group 4"/>
          <p:cNvGrpSpPr>
            <a:grpSpLocks/>
          </p:cNvGrpSpPr>
          <p:nvPr/>
        </p:nvGrpSpPr>
        <p:grpSpPr bwMode="auto">
          <a:xfrm>
            <a:off x="827584" y="915566"/>
            <a:ext cx="5969794" cy="1359695"/>
            <a:chOff x="415" y="738"/>
            <a:chExt cx="5014" cy="1142"/>
          </a:xfrm>
        </p:grpSpPr>
        <p:sp>
          <p:nvSpPr>
            <p:cNvPr id="89093" name="Rectangle 5"/>
            <p:cNvSpPr>
              <a:spLocks noChangeArrowheads="1"/>
            </p:cNvSpPr>
            <p:nvPr/>
          </p:nvSpPr>
          <p:spPr bwMode="auto">
            <a:xfrm>
              <a:off x="415" y="738"/>
              <a:ext cx="5014" cy="1069"/>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1350">
                <a:latin typeface="Times New Roman" pitchFamily="18" charset="0"/>
              </a:endParaRPr>
            </a:p>
          </p:txBody>
        </p:sp>
        <p:sp>
          <p:nvSpPr>
            <p:cNvPr id="26638" name="Rectangle 6"/>
            <p:cNvSpPr>
              <a:spLocks noChangeArrowheads="1"/>
            </p:cNvSpPr>
            <p:nvPr/>
          </p:nvSpPr>
          <p:spPr bwMode="auto">
            <a:xfrm>
              <a:off x="426" y="763"/>
              <a:ext cx="4932"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398463" algn="l"/>
                  <a:tab pos="627063" algn="l"/>
                  <a:tab pos="914400" algn="l"/>
                  <a:tab pos="1143000" algn="l"/>
                  <a:tab pos="1371600" algn="l"/>
                  <a:tab pos="2344738" algn="l"/>
                </a:tabLst>
                <a:defRPr sz="2400">
                  <a:solidFill>
                    <a:schemeClr val="tx1"/>
                  </a:solidFill>
                  <a:latin typeface="Times New Roman" charset="0"/>
                </a:defRPr>
              </a:lvl1pPr>
              <a:lvl2pPr marL="742950" indent="-285750" eaLnBrk="0" hangingPunct="0">
                <a:tabLst>
                  <a:tab pos="398463" algn="l"/>
                  <a:tab pos="627063" algn="l"/>
                  <a:tab pos="914400" algn="l"/>
                  <a:tab pos="1143000" algn="l"/>
                  <a:tab pos="1371600" algn="l"/>
                  <a:tab pos="2344738" algn="l"/>
                </a:tabLst>
                <a:defRPr sz="2400">
                  <a:solidFill>
                    <a:schemeClr val="tx1"/>
                  </a:solidFill>
                  <a:latin typeface="Times New Roman" charset="0"/>
                </a:defRPr>
              </a:lvl2pPr>
              <a:lvl3pPr marL="1143000" indent="-228600" eaLnBrk="0" hangingPunct="0">
                <a:tabLst>
                  <a:tab pos="398463" algn="l"/>
                  <a:tab pos="627063" algn="l"/>
                  <a:tab pos="914400" algn="l"/>
                  <a:tab pos="1143000" algn="l"/>
                  <a:tab pos="1371600" algn="l"/>
                  <a:tab pos="2344738" algn="l"/>
                </a:tabLst>
                <a:defRPr sz="2400">
                  <a:solidFill>
                    <a:schemeClr val="tx1"/>
                  </a:solidFill>
                  <a:latin typeface="Times New Roman" charset="0"/>
                </a:defRPr>
              </a:lvl3pPr>
              <a:lvl4pPr marL="1600200" indent="-228600" eaLnBrk="0" hangingPunct="0">
                <a:tabLst>
                  <a:tab pos="398463" algn="l"/>
                  <a:tab pos="627063" algn="l"/>
                  <a:tab pos="914400" algn="l"/>
                  <a:tab pos="1143000" algn="l"/>
                  <a:tab pos="1371600" algn="l"/>
                  <a:tab pos="2344738" algn="l"/>
                </a:tabLst>
                <a:defRPr sz="2400">
                  <a:solidFill>
                    <a:schemeClr val="tx1"/>
                  </a:solidFill>
                  <a:latin typeface="Times New Roman" charset="0"/>
                </a:defRPr>
              </a:lvl4pPr>
              <a:lvl5pPr marL="2057400" indent="-228600" eaLnBrk="0" hangingPunct="0">
                <a:tabLst>
                  <a:tab pos="398463" algn="l"/>
                  <a:tab pos="627063" algn="l"/>
                  <a:tab pos="914400" algn="l"/>
                  <a:tab pos="1143000" algn="l"/>
                  <a:tab pos="1371600" algn="l"/>
                  <a:tab pos="2344738" algn="l"/>
                </a:tabLst>
                <a:defRPr sz="2400">
                  <a:solidFill>
                    <a:schemeClr val="tx1"/>
                  </a:solidFill>
                  <a:latin typeface="Times New Roman" charset="0"/>
                </a:defRPr>
              </a:lvl5pPr>
              <a:lvl6pPr marL="25146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6pPr>
              <a:lvl7pPr marL="29718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7pPr>
              <a:lvl8pPr marL="34290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8pPr>
              <a:lvl9pPr marL="38862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9pPr>
            </a:lstStyle>
            <a:p>
              <a:pPr eaLnBrk="1" hangingPunct="1">
                <a:lnSpc>
                  <a:spcPct val="50000"/>
                </a:lnSpc>
                <a:spcBef>
                  <a:spcPct val="30000"/>
                </a:spcBef>
              </a:pPr>
              <a:r>
                <a:rPr kumimoji="1" lang="en-US" altLang="en-US" sz="1200" dirty="0">
                  <a:latin typeface="Courier New" charset="0"/>
                  <a:ea typeface="MS PMincho" charset="-128"/>
                </a:rPr>
                <a:t>File					</a:t>
              </a:r>
              <a:r>
                <a:rPr kumimoji="1" lang="en-US" altLang="en-US" sz="1200" dirty="0" err="1">
                  <a:latin typeface="Courier New" charset="0"/>
                  <a:ea typeface="MS PMincho" charset="-128"/>
                </a:rPr>
                <a:t>outFile</a:t>
              </a:r>
              <a:r>
                <a:rPr kumimoji="1" lang="en-US" altLang="en-US" sz="1200" dirty="0">
                  <a:latin typeface="Courier New" charset="0"/>
                  <a:ea typeface="MS PMincho" charset="-128"/>
                </a:rPr>
                <a:t> 				</a:t>
              </a:r>
            </a:p>
            <a:p>
              <a:pPr eaLnBrk="1" hangingPunct="1">
                <a:lnSpc>
                  <a:spcPct val="50000"/>
                </a:lnSpc>
                <a:spcBef>
                  <a:spcPct val="30000"/>
                </a:spcBef>
              </a:pPr>
              <a:r>
                <a:rPr kumimoji="1" lang="en-US" altLang="en-US" sz="1200" dirty="0">
                  <a:latin typeface="Courier New" charset="0"/>
                  <a:ea typeface="MS PMincho" charset="-128"/>
                </a:rPr>
                <a:t>							= </a:t>
              </a:r>
              <a:r>
                <a:rPr kumimoji="1" lang="en-US" altLang="en-US" sz="1200" dirty="0">
                  <a:solidFill>
                    <a:schemeClr val="accent2"/>
                  </a:solidFill>
                  <a:latin typeface="Courier New" charset="0"/>
                  <a:ea typeface="MS PMincho" charset="-128"/>
                </a:rPr>
                <a:t>new</a:t>
              </a:r>
              <a:r>
                <a:rPr kumimoji="1" lang="en-US" altLang="en-US" sz="1200" dirty="0">
                  <a:latin typeface="Courier New" charset="0"/>
                  <a:ea typeface="MS PMincho" charset="-128"/>
                </a:rPr>
                <a:t> File</a:t>
              </a:r>
              <a:r>
                <a:rPr kumimoji="1" lang="en-US" altLang="en-US" sz="1200" dirty="0">
                  <a:solidFill>
                    <a:srgbClr val="FF0000"/>
                  </a:solidFill>
                  <a:latin typeface="Courier New" charset="0"/>
                  <a:ea typeface="MS PMincho" charset="-128"/>
                </a:rPr>
                <a:t>(</a:t>
              </a:r>
              <a:r>
                <a:rPr kumimoji="1" lang="en-US" altLang="en-US" sz="1200" dirty="0">
                  <a:solidFill>
                    <a:srgbClr val="6666FF"/>
                  </a:solidFill>
                  <a:latin typeface="Courier New" charset="0"/>
                  <a:ea typeface="MS PMincho" charset="-128"/>
                </a:rPr>
                <a:t>"</a:t>
              </a:r>
              <a:r>
                <a:rPr kumimoji="1" lang="en-US" altLang="en-US" sz="1200" dirty="0" err="1">
                  <a:solidFill>
                    <a:srgbClr val="6666FF"/>
                  </a:solidFill>
                  <a:latin typeface="Courier New" charset="0"/>
                  <a:ea typeface="MS PMincho" charset="-128"/>
                </a:rPr>
                <a:t>objects.data</a:t>
              </a:r>
              <a:r>
                <a:rPr kumimoji="1" lang="en-US" altLang="en-US" sz="1200" dirty="0">
                  <a:solidFill>
                    <a:srgbClr val="6666FF"/>
                  </a:solidFill>
                  <a:latin typeface="Courier New" charset="0"/>
                  <a:ea typeface="MS PMincho" charset="-128"/>
                </a:rPr>
                <a:t>"</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a:t>
              </a:r>
            </a:p>
            <a:p>
              <a:pPr eaLnBrk="1" hangingPunct="1">
                <a:lnSpc>
                  <a:spcPct val="50000"/>
                </a:lnSpc>
                <a:spcBef>
                  <a:spcPct val="70000"/>
                </a:spcBef>
              </a:pPr>
              <a:r>
                <a:rPr kumimoji="1" lang="en-US" altLang="en-US" sz="1200" dirty="0" err="1">
                  <a:latin typeface="Courier New" charset="0"/>
                  <a:ea typeface="MS PMincho" charset="-128"/>
                </a:rPr>
                <a:t>FileOutputStream</a:t>
              </a:r>
              <a:r>
                <a:rPr kumimoji="1" lang="en-US" altLang="en-US" sz="1200" dirty="0">
                  <a:latin typeface="Courier New" charset="0"/>
                  <a:ea typeface="MS PMincho" charset="-128"/>
                </a:rPr>
                <a:t>   </a:t>
              </a:r>
              <a:r>
                <a:rPr kumimoji="1" lang="en-US" altLang="en-US" sz="1200" dirty="0" err="1">
                  <a:latin typeface="Courier New" charset="0"/>
                  <a:ea typeface="MS PMincho" charset="-128"/>
                </a:rPr>
                <a:t>outFileStream</a:t>
              </a:r>
              <a:r>
                <a:rPr kumimoji="1" lang="en-US" altLang="en-US" sz="1200" dirty="0">
                  <a:latin typeface="Courier New" charset="0"/>
                  <a:ea typeface="MS PMincho" charset="-128"/>
                </a:rPr>
                <a:t> </a:t>
              </a:r>
            </a:p>
            <a:p>
              <a:pPr eaLnBrk="1" hangingPunct="1">
                <a:lnSpc>
                  <a:spcPct val="50000"/>
                </a:lnSpc>
                <a:spcBef>
                  <a:spcPct val="30000"/>
                </a:spcBef>
              </a:pPr>
              <a:r>
                <a:rPr kumimoji="1" lang="en-US" altLang="en-US" sz="1200" dirty="0">
                  <a:latin typeface="Courier New" charset="0"/>
                  <a:ea typeface="MS PMincho" charset="-128"/>
                </a:rPr>
                <a:t>							= </a:t>
              </a:r>
              <a:r>
                <a:rPr kumimoji="1" lang="en-US" altLang="en-US" sz="1200" dirty="0">
                  <a:solidFill>
                    <a:schemeClr val="accent2"/>
                  </a:solidFill>
                  <a:latin typeface="Courier New" charset="0"/>
                  <a:ea typeface="MS PMincho" charset="-128"/>
                </a:rPr>
                <a:t>new</a:t>
              </a:r>
              <a:r>
                <a:rPr kumimoji="1" lang="en-US" altLang="en-US" sz="1200" dirty="0">
                  <a:latin typeface="Courier New" charset="0"/>
                  <a:ea typeface="MS PMincho" charset="-128"/>
                </a:rPr>
                <a:t> </a:t>
              </a:r>
              <a:r>
                <a:rPr kumimoji="1" lang="en-US" altLang="en-US" sz="1200" dirty="0" err="1">
                  <a:latin typeface="Courier New" charset="0"/>
                  <a:ea typeface="MS PMincho" charset="-128"/>
                </a:rPr>
                <a:t>FileOutputStream</a:t>
              </a:r>
              <a:r>
                <a:rPr kumimoji="1" lang="en-US" altLang="en-US" sz="1200" dirty="0">
                  <a:solidFill>
                    <a:srgbClr val="FF0000"/>
                  </a:solidFill>
                  <a:latin typeface="Courier New" charset="0"/>
                  <a:ea typeface="MS PMincho" charset="-128"/>
                </a:rPr>
                <a:t>(</a:t>
              </a:r>
              <a:r>
                <a:rPr kumimoji="1" lang="en-US" altLang="en-US" sz="1200" dirty="0" err="1">
                  <a:latin typeface="Courier New" charset="0"/>
                  <a:ea typeface="MS PMincho" charset="-128"/>
                </a:rPr>
                <a:t>outFile</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a:t>
              </a:r>
            </a:p>
            <a:p>
              <a:pPr eaLnBrk="1" hangingPunct="1">
                <a:lnSpc>
                  <a:spcPct val="50000"/>
                </a:lnSpc>
                <a:spcBef>
                  <a:spcPct val="70000"/>
                </a:spcBef>
              </a:pPr>
              <a:r>
                <a:rPr kumimoji="1" lang="en-US" altLang="en-US" sz="1200" dirty="0" err="1">
                  <a:latin typeface="Courier New" charset="0"/>
                  <a:ea typeface="MS PMincho" charset="-128"/>
                </a:rPr>
                <a:t>ObjectOutputStream</a:t>
              </a:r>
              <a:r>
                <a:rPr kumimoji="1" lang="en-US" altLang="en-US" sz="1200" dirty="0">
                  <a:latin typeface="Courier New" charset="0"/>
                  <a:ea typeface="MS PMincho" charset="-128"/>
                </a:rPr>
                <a:t> </a:t>
              </a:r>
              <a:r>
                <a:rPr kumimoji="1" lang="en-US" altLang="en-US" sz="1200" dirty="0" err="1">
                  <a:latin typeface="Courier New" charset="0"/>
                  <a:ea typeface="MS PMincho" charset="-128"/>
                </a:rPr>
                <a:t>outObjectStream</a:t>
              </a:r>
              <a:endParaRPr kumimoji="1" lang="en-US" altLang="en-US" sz="1200" dirty="0">
                <a:latin typeface="Courier New" charset="0"/>
                <a:ea typeface="MS PMincho" charset="-128"/>
              </a:endParaRPr>
            </a:p>
            <a:p>
              <a:pPr eaLnBrk="1" hangingPunct="1">
                <a:lnSpc>
                  <a:spcPct val="50000"/>
                </a:lnSpc>
                <a:spcBef>
                  <a:spcPct val="30000"/>
                </a:spcBef>
              </a:pPr>
              <a:r>
                <a:rPr kumimoji="1" lang="en-US" altLang="en-US" sz="1200" dirty="0">
                  <a:latin typeface="Courier New" charset="0"/>
                  <a:ea typeface="MS PMincho" charset="-128"/>
                </a:rPr>
                <a:t>							= </a:t>
              </a:r>
              <a:r>
                <a:rPr kumimoji="1" lang="en-US" altLang="en-US" sz="1200" dirty="0">
                  <a:solidFill>
                    <a:schemeClr val="accent2"/>
                  </a:solidFill>
                  <a:latin typeface="Courier New" charset="0"/>
                  <a:ea typeface="MS PMincho" charset="-128"/>
                </a:rPr>
                <a:t>new</a:t>
              </a:r>
              <a:r>
                <a:rPr kumimoji="1" lang="en-US" altLang="en-US" sz="1200" dirty="0">
                  <a:latin typeface="Courier New" charset="0"/>
                  <a:ea typeface="MS PMincho" charset="-128"/>
                </a:rPr>
                <a:t> </a:t>
              </a:r>
              <a:r>
                <a:rPr kumimoji="1" lang="en-US" altLang="en-US" sz="1200" dirty="0" err="1">
                  <a:latin typeface="Courier New" charset="0"/>
                  <a:ea typeface="MS PMincho" charset="-128"/>
                </a:rPr>
                <a:t>ObjectOutputStream</a:t>
              </a:r>
              <a:r>
                <a:rPr kumimoji="1" lang="en-US" altLang="en-US" sz="1200" dirty="0">
                  <a:solidFill>
                    <a:srgbClr val="FF0000"/>
                  </a:solidFill>
                  <a:latin typeface="Courier New" charset="0"/>
                  <a:ea typeface="MS PMincho" charset="-128"/>
                </a:rPr>
                <a:t>(</a:t>
              </a:r>
              <a:r>
                <a:rPr kumimoji="1" lang="en-US" altLang="en-US" sz="1200" dirty="0" err="1">
                  <a:latin typeface="Courier New" charset="0"/>
                  <a:ea typeface="MS PMincho" charset="-128"/>
                </a:rPr>
                <a:t>outFileStream</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a:t>
              </a:r>
            </a:p>
            <a:p>
              <a:pPr eaLnBrk="1" hangingPunct="1">
                <a:lnSpc>
                  <a:spcPct val="50000"/>
                </a:lnSpc>
                <a:spcBef>
                  <a:spcPct val="30000"/>
                </a:spcBef>
              </a:pPr>
              <a:r>
                <a:rPr kumimoji="1" lang="en-US" altLang="en-US" sz="600" dirty="0">
                  <a:latin typeface="Courier New" charset="0"/>
                  <a:ea typeface="MS PMincho" charset="-128"/>
                </a:rPr>
                <a:t>	</a:t>
              </a:r>
            </a:p>
          </p:txBody>
        </p:sp>
      </p:grpSp>
      <p:grpSp>
        <p:nvGrpSpPr>
          <p:cNvPr id="3" name="Group 7"/>
          <p:cNvGrpSpPr>
            <a:grpSpLocks/>
          </p:cNvGrpSpPr>
          <p:nvPr/>
        </p:nvGrpSpPr>
        <p:grpSpPr bwMode="auto">
          <a:xfrm>
            <a:off x="820811" y="2531371"/>
            <a:ext cx="5969794" cy="589581"/>
            <a:chOff x="415" y="738"/>
            <a:chExt cx="5014" cy="1183"/>
          </a:xfrm>
        </p:grpSpPr>
        <p:sp>
          <p:nvSpPr>
            <p:cNvPr id="89096" name="Rectangle 8"/>
            <p:cNvSpPr>
              <a:spLocks noChangeArrowheads="1"/>
            </p:cNvSpPr>
            <p:nvPr/>
          </p:nvSpPr>
          <p:spPr bwMode="auto">
            <a:xfrm>
              <a:off x="415" y="738"/>
              <a:ext cx="5014" cy="1068"/>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1350">
                <a:latin typeface="Times New Roman" pitchFamily="18" charset="0"/>
              </a:endParaRPr>
            </a:p>
          </p:txBody>
        </p:sp>
        <p:sp>
          <p:nvSpPr>
            <p:cNvPr id="26636" name="Rectangle 9"/>
            <p:cNvSpPr>
              <a:spLocks noChangeArrowheads="1"/>
            </p:cNvSpPr>
            <p:nvPr/>
          </p:nvSpPr>
          <p:spPr bwMode="auto">
            <a:xfrm>
              <a:off x="431" y="809"/>
              <a:ext cx="4932" cy="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398463" algn="l"/>
                  <a:tab pos="627063" algn="l"/>
                  <a:tab pos="914400" algn="l"/>
                  <a:tab pos="1143000" algn="l"/>
                  <a:tab pos="1371600" algn="l"/>
                  <a:tab pos="2344738" algn="l"/>
                </a:tabLst>
                <a:defRPr sz="2400">
                  <a:solidFill>
                    <a:schemeClr val="tx1"/>
                  </a:solidFill>
                  <a:latin typeface="Times New Roman" charset="0"/>
                </a:defRPr>
              </a:lvl1pPr>
              <a:lvl2pPr marL="742950" indent="-285750" eaLnBrk="0" hangingPunct="0">
                <a:tabLst>
                  <a:tab pos="398463" algn="l"/>
                  <a:tab pos="627063" algn="l"/>
                  <a:tab pos="914400" algn="l"/>
                  <a:tab pos="1143000" algn="l"/>
                  <a:tab pos="1371600" algn="l"/>
                  <a:tab pos="2344738" algn="l"/>
                </a:tabLst>
                <a:defRPr sz="2400">
                  <a:solidFill>
                    <a:schemeClr val="tx1"/>
                  </a:solidFill>
                  <a:latin typeface="Times New Roman" charset="0"/>
                </a:defRPr>
              </a:lvl2pPr>
              <a:lvl3pPr marL="1143000" indent="-228600" eaLnBrk="0" hangingPunct="0">
                <a:tabLst>
                  <a:tab pos="398463" algn="l"/>
                  <a:tab pos="627063" algn="l"/>
                  <a:tab pos="914400" algn="l"/>
                  <a:tab pos="1143000" algn="l"/>
                  <a:tab pos="1371600" algn="l"/>
                  <a:tab pos="2344738" algn="l"/>
                </a:tabLst>
                <a:defRPr sz="2400">
                  <a:solidFill>
                    <a:schemeClr val="tx1"/>
                  </a:solidFill>
                  <a:latin typeface="Times New Roman" charset="0"/>
                </a:defRPr>
              </a:lvl3pPr>
              <a:lvl4pPr marL="1600200" indent="-228600" eaLnBrk="0" hangingPunct="0">
                <a:tabLst>
                  <a:tab pos="398463" algn="l"/>
                  <a:tab pos="627063" algn="l"/>
                  <a:tab pos="914400" algn="l"/>
                  <a:tab pos="1143000" algn="l"/>
                  <a:tab pos="1371600" algn="l"/>
                  <a:tab pos="2344738" algn="l"/>
                </a:tabLst>
                <a:defRPr sz="2400">
                  <a:solidFill>
                    <a:schemeClr val="tx1"/>
                  </a:solidFill>
                  <a:latin typeface="Times New Roman" charset="0"/>
                </a:defRPr>
              </a:lvl4pPr>
              <a:lvl5pPr marL="2057400" indent="-228600" eaLnBrk="0" hangingPunct="0">
                <a:tabLst>
                  <a:tab pos="398463" algn="l"/>
                  <a:tab pos="627063" algn="l"/>
                  <a:tab pos="914400" algn="l"/>
                  <a:tab pos="1143000" algn="l"/>
                  <a:tab pos="1371600" algn="l"/>
                  <a:tab pos="2344738" algn="l"/>
                </a:tabLst>
                <a:defRPr sz="2400">
                  <a:solidFill>
                    <a:schemeClr val="tx1"/>
                  </a:solidFill>
                  <a:latin typeface="Times New Roman" charset="0"/>
                </a:defRPr>
              </a:lvl5pPr>
              <a:lvl6pPr marL="25146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6pPr>
              <a:lvl7pPr marL="29718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7pPr>
              <a:lvl8pPr marL="34290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8pPr>
              <a:lvl9pPr marL="38862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9pPr>
            </a:lstStyle>
            <a:p>
              <a:pPr eaLnBrk="1" hangingPunct="1">
                <a:lnSpc>
                  <a:spcPct val="50000"/>
                </a:lnSpc>
                <a:spcBef>
                  <a:spcPct val="30000"/>
                </a:spcBef>
              </a:pPr>
              <a:r>
                <a:rPr kumimoji="1" lang="en-US" altLang="en-US" sz="1200" dirty="0">
                  <a:latin typeface="Courier New" charset="0"/>
                  <a:ea typeface="MS PMincho" charset="-128"/>
                </a:rPr>
                <a:t>Person </a:t>
              </a:r>
              <a:r>
                <a:rPr kumimoji="1" lang="en-US" altLang="en-US" sz="1200" dirty="0" err="1">
                  <a:latin typeface="Courier New" charset="0"/>
                  <a:ea typeface="MS PMincho" charset="-128"/>
                </a:rPr>
                <a:t>person</a:t>
              </a:r>
              <a:r>
                <a:rPr kumimoji="1" lang="en-US" altLang="en-US" sz="1200" dirty="0">
                  <a:latin typeface="Courier New" charset="0"/>
                  <a:ea typeface="MS PMincho" charset="-128"/>
                </a:rPr>
                <a:t> = </a:t>
              </a:r>
              <a:r>
                <a:rPr kumimoji="1" lang="en-US" altLang="en-US" sz="1200" dirty="0">
                  <a:solidFill>
                    <a:schemeClr val="accent2"/>
                  </a:solidFill>
                  <a:latin typeface="Courier New" charset="0"/>
                  <a:ea typeface="MS PMincho" charset="-128"/>
                </a:rPr>
                <a:t>new</a:t>
              </a:r>
              <a:r>
                <a:rPr kumimoji="1" lang="en-US" altLang="en-US" sz="1200" dirty="0">
                  <a:latin typeface="Courier New" charset="0"/>
                  <a:ea typeface="MS PMincho" charset="-128"/>
                </a:rPr>
                <a:t> Person</a:t>
              </a:r>
              <a:r>
                <a:rPr kumimoji="1" lang="en-US" altLang="en-US" sz="1200" dirty="0">
                  <a:solidFill>
                    <a:srgbClr val="FF0000"/>
                  </a:solidFill>
                  <a:latin typeface="Courier New" charset="0"/>
                  <a:ea typeface="MS PMincho" charset="-128"/>
                </a:rPr>
                <a:t>(</a:t>
              </a:r>
              <a:r>
                <a:rPr kumimoji="1" lang="en-US" altLang="en-US" sz="1200" dirty="0">
                  <a:solidFill>
                    <a:srgbClr val="6666FF"/>
                  </a:solidFill>
                  <a:latin typeface="Courier New" charset="0"/>
                  <a:ea typeface="MS PMincho" charset="-128"/>
                </a:rPr>
                <a:t>"Mr. Espresso"</a:t>
              </a:r>
              <a:r>
                <a:rPr kumimoji="1" lang="en-US" altLang="en-US" sz="1200" dirty="0">
                  <a:latin typeface="Courier New" charset="0"/>
                  <a:ea typeface="MS PMincho" charset="-128"/>
                </a:rPr>
                <a:t>, 20, </a:t>
              </a:r>
              <a:r>
                <a:rPr kumimoji="1" lang="en-US" altLang="en-US" sz="1200" dirty="0">
                  <a:solidFill>
                    <a:srgbClr val="6666FF"/>
                  </a:solidFill>
                  <a:latin typeface="Courier New" charset="0"/>
                  <a:ea typeface="MS PMincho" charset="-128"/>
                </a:rPr>
                <a:t>'M'</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a:t>
              </a:r>
            </a:p>
            <a:p>
              <a:pPr eaLnBrk="1" hangingPunct="1">
                <a:lnSpc>
                  <a:spcPct val="50000"/>
                </a:lnSpc>
                <a:spcBef>
                  <a:spcPct val="30000"/>
                </a:spcBef>
              </a:pPr>
              <a:endParaRPr kumimoji="1" lang="en-US" altLang="en-US" sz="1200" dirty="0">
                <a:latin typeface="Courier New" charset="0"/>
                <a:ea typeface="MS PMincho" charset="-128"/>
              </a:endParaRPr>
            </a:p>
            <a:p>
              <a:pPr eaLnBrk="1" hangingPunct="1">
                <a:lnSpc>
                  <a:spcPct val="50000"/>
                </a:lnSpc>
                <a:spcBef>
                  <a:spcPct val="30000"/>
                </a:spcBef>
              </a:pPr>
              <a:r>
                <a:rPr kumimoji="1" lang="en-US" altLang="en-US" sz="1200" dirty="0" err="1">
                  <a:latin typeface="Courier New" charset="0"/>
                  <a:ea typeface="MS PMincho" charset="-128"/>
                </a:rPr>
                <a:t>outObjectStream.writeObject</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 person </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a:t>
              </a:r>
            </a:p>
            <a:p>
              <a:pPr eaLnBrk="1" hangingPunct="1">
                <a:lnSpc>
                  <a:spcPct val="50000"/>
                </a:lnSpc>
                <a:spcBef>
                  <a:spcPct val="30000"/>
                </a:spcBef>
              </a:pPr>
              <a:r>
                <a:rPr kumimoji="1" lang="en-US" altLang="en-US" sz="600" dirty="0">
                  <a:latin typeface="Courier New" charset="0"/>
                  <a:ea typeface="MS PMincho" charset="-128"/>
                </a:rPr>
                <a:t>	</a:t>
              </a:r>
            </a:p>
          </p:txBody>
        </p:sp>
      </p:grpSp>
      <p:grpSp>
        <p:nvGrpSpPr>
          <p:cNvPr id="4" name="Group 10"/>
          <p:cNvGrpSpPr>
            <a:grpSpLocks/>
          </p:cNvGrpSpPr>
          <p:nvPr/>
        </p:nvGrpSpPr>
        <p:grpSpPr bwMode="auto">
          <a:xfrm>
            <a:off x="820811" y="3406665"/>
            <a:ext cx="5969794" cy="916781"/>
            <a:chOff x="453" y="2642"/>
            <a:chExt cx="5014" cy="770"/>
          </a:xfrm>
        </p:grpSpPr>
        <p:sp>
          <p:nvSpPr>
            <p:cNvPr id="89099" name="Rectangle 11"/>
            <p:cNvSpPr>
              <a:spLocks noChangeArrowheads="1"/>
            </p:cNvSpPr>
            <p:nvPr/>
          </p:nvSpPr>
          <p:spPr bwMode="auto">
            <a:xfrm>
              <a:off x="453" y="2642"/>
              <a:ext cx="5014" cy="77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1350">
                <a:latin typeface="Times New Roman" pitchFamily="18" charset="0"/>
              </a:endParaRPr>
            </a:p>
          </p:txBody>
        </p:sp>
        <p:sp>
          <p:nvSpPr>
            <p:cNvPr id="26634" name="Rectangle 12"/>
            <p:cNvSpPr>
              <a:spLocks noChangeArrowheads="1"/>
            </p:cNvSpPr>
            <p:nvPr/>
          </p:nvSpPr>
          <p:spPr bwMode="auto">
            <a:xfrm>
              <a:off x="493" y="2715"/>
              <a:ext cx="4932"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398463" algn="l"/>
                  <a:tab pos="627063" algn="l"/>
                  <a:tab pos="914400" algn="l"/>
                  <a:tab pos="1143000" algn="l"/>
                  <a:tab pos="1371600" algn="l"/>
                  <a:tab pos="2344738" algn="l"/>
                </a:tabLst>
                <a:defRPr sz="2400">
                  <a:solidFill>
                    <a:schemeClr val="tx1"/>
                  </a:solidFill>
                  <a:latin typeface="Times New Roman" charset="0"/>
                </a:defRPr>
              </a:lvl1pPr>
              <a:lvl2pPr marL="742950" indent="-285750" eaLnBrk="0" hangingPunct="0">
                <a:tabLst>
                  <a:tab pos="398463" algn="l"/>
                  <a:tab pos="627063" algn="l"/>
                  <a:tab pos="914400" algn="l"/>
                  <a:tab pos="1143000" algn="l"/>
                  <a:tab pos="1371600" algn="l"/>
                  <a:tab pos="2344738" algn="l"/>
                </a:tabLst>
                <a:defRPr sz="2400">
                  <a:solidFill>
                    <a:schemeClr val="tx1"/>
                  </a:solidFill>
                  <a:latin typeface="Times New Roman" charset="0"/>
                </a:defRPr>
              </a:lvl2pPr>
              <a:lvl3pPr marL="1143000" indent="-228600" eaLnBrk="0" hangingPunct="0">
                <a:tabLst>
                  <a:tab pos="398463" algn="l"/>
                  <a:tab pos="627063" algn="l"/>
                  <a:tab pos="914400" algn="l"/>
                  <a:tab pos="1143000" algn="l"/>
                  <a:tab pos="1371600" algn="l"/>
                  <a:tab pos="2344738" algn="l"/>
                </a:tabLst>
                <a:defRPr sz="2400">
                  <a:solidFill>
                    <a:schemeClr val="tx1"/>
                  </a:solidFill>
                  <a:latin typeface="Times New Roman" charset="0"/>
                </a:defRPr>
              </a:lvl3pPr>
              <a:lvl4pPr marL="1600200" indent="-228600" eaLnBrk="0" hangingPunct="0">
                <a:tabLst>
                  <a:tab pos="398463" algn="l"/>
                  <a:tab pos="627063" algn="l"/>
                  <a:tab pos="914400" algn="l"/>
                  <a:tab pos="1143000" algn="l"/>
                  <a:tab pos="1371600" algn="l"/>
                  <a:tab pos="2344738" algn="l"/>
                </a:tabLst>
                <a:defRPr sz="2400">
                  <a:solidFill>
                    <a:schemeClr val="tx1"/>
                  </a:solidFill>
                  <a:latin typeface="Times New Roman" charset="0"/>
                </a:defRPr>
              </a:lvl4pPr>
              <a:lvl5pPr marL="2057400" indent="-228600" eaLnBrk="0" hangingPunct="0">
                <a:tabLst>
                  <a:tab pos="398463" algn="l"/>
                  <a:tab pos="627063" algn="l"/>
                  <a:tab pos="914400" algn="l"/>
                  <a:tab pos="1143000" algn="l"/>
                  <a:tab pos="1371600" algn="l"/>
                  <a:tab pos="2344738" algn="l"/>
                </a:tabLst>
                <a:defRPr sz="2400">
                  <a:solidFill>
                    <a:schemeClr val="tx1"/>
                  </a:solidFill>
                  <a:latin typeface="Times New Roman" charset="0"/>
                </a:defRPr>
              </a:lvl5pPr>
              <a:lvl6pPr marL="25146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6pPr>
              <a:lvl7pPr marL="29718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7pPr>
              <a:lvl8pPr marL="34290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8pPr>
              <a:lvl9pPr marL="38862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9pPr>
            </a:lstStyle>
            <a:p>
              <a:pPr eaLnBrk="1" hangingPunct="1">
                <a:lnSpc>
                  <a:spcPct val="50000"/>
                </a:lnSpc>
                <a:spcBef>
                  <a:spcPct val="30000"/>
                </a:spcBef>
              </a:pPr>
              <a:r>
                <a:rPr kumimoji="1" lang="en-US" altLang="en-US" sz="1200" dirty="0">
                  <a:latin typeface="Courier New" charset="0"/>
                  <a:ea typeface="MS PMincho" charset="-128"/>
                </a:rPr>
                <a:t>account1		= new Account</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				</a:t>
              </a:r>
            </a:p>
            <a:p>
              <a:pPr eaLnBrk="1" hangingPunct="1">
                <a:lnSpc>
                  <a:spcPct val="50000"/>
                </a:lnSpc>
                <a:spcBef>
                  <a:spcPct val="30000"/>
                </a:spcBef>
              </a:pPr>
              <a:r>
                <a:rPr kumimoji="1" lang="en-US" altLang="en-US" sz="1200" dirty="0">
                  <a:latin typeface="Courier New" charset="0"/>
                  <a:ea typeface="MS PMincho" charset="-128"/>
                </a:rPr>
                <a:t>bank1			  = new Bank</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a:t>
              </a:r>
            </a:p>
            <a:p>
              <a:pPr eaLnBrk="1" hangingPunct="1">
                <a:lnSpc>
                  <a:spcPct val="50000"/>
                </a:lnSpc>
                <a:spcBef>
                  <a:spcPct val="30000"/>
                </a:spcBef>
              </a:pPr>
              <a:endParaRPr kumimoji="1" lang="en-US" altLang="en-US" sz="1200" dirty="0">
                <a:latin typeface="Courier New" charset="0"/>
                <a:ea typeface="MS PMincho" charset="-128"/>
              </a:endParaRPr>
            </a:p>
            <a:p>
              <a:pPr eaLnBrk="1" hangingPunct="1">
                <a:lnSpc>
                  <a:spcPct val="50000"/>
                </a:lnSpc>
                <a:spcBef>
                  <a:spcPct val="30000"/>
                </a:spcBef>
              </a:pPr>
              <a:r>
                <a:rPr kumimoji="1" lang="en-US" altLang="en-US" sz="1200" dirty="0" err="1">
                  <a:latin typeface="Courier New" charset="0"/>
                  <a:ea typeface="MS PMincho" charset="-128"/>
                </a:rPr>
                <a:t>outObjectStream.writeObject</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 account1 </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a:t>
              </a:r>
            </a:p>
            <a:p>
              <a:pPr eaLnBrk="1" hangingPunct="1">
                <a:lnSpc>
                  <a:spcPct val="50000"/>
                </a:lnSpc>
                <a:spcBef>
                  <a:spcPct val="30000"/>
                </a:spcBef>
              </a:pPr>
              <a:r>
                <a:rPr kumimoji="1" lang="en-US" altLang="en-US" sz="1200" dirty="0" err="1">
                  <a:latin typeface="Courier New" charset="0"/>
                  <a:ea typeface="MS PMincho" charset="-128"/>
                </a:rPr>
                <a:t>outObjectStream.writeObject</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 bank1    </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a:t>
              </a:r>
              <a:endParaRPr kumimoji="1" lang="en-US" altLang="en-US" sz="600" dirty="0">
                <a:latin typeface="Courier New" charset="0"/>
                <a:ea typeface="MS PMincho" charset="-128"/>
              </a:endParaRPr>
            </a:p>
          </p:txBody>
        </p:sp>
      </p:grpSp>
      <p:sp>
        <p:nvSpPr>
          <p:cNvPr id="89101" name="AutoShape 13"/>
          <p:cNvSpPr>
            <a:spLocks noChangeArrowheads="1"/>
          </p:cNvSpPr>
          <p:nvPr/>
        </p:nvSpPr>
        <p:spPr bwMode="auto">
          <a:xfrm>
            <a:off x="5231704" y="3628284"/>
            <a:ext cx="1395413" cy="583406"/>
          </a:xfrm>
          <a:prstGeom prst="roundRect">
            <a:avLst>
              <a:gd name="adj" fmla="val 16667"/>
            </a:avLst>
          </a:prstGeom>
          <a:solidFill>
            <a:srgbClr val="FFFF99"/>
          </a:solidFill>
          <a:ln w="9525">
            <a:solidFill>
              <a:srgbClr val="CCECFF"/>
            </a:solidFill>
            <a:miter lim="800000"/>
            <a:headEnd/>
            <a:tailEnd/>
          </a:ln>
          <a:effectLst>
            <a:outerShdw blurRad="63500" dist="89803" dir="2700000" algn="ctr" rotWithShape="0">
              <a:schemeClr val="bg2">
                <a:alpha val="74998"/>
              </a:schemeClr>
            </a:outerShdw>
          </a:effectLst>
        </p:spPr>
        <p:txBody>
          <a:bodyPr anchor="ctr"/>
          <a:lstStyle/>
          <a:p>
            <a:pPr>
              <a:defRPr/>
            </a:pPr>
            <a:r>
              <a:rPr lang="en-US" altLang="ja-JP" sz="1050">
                <a:solidFill>
                  <a:srgbClr val="000000"/>
                </a:solidFill>
                <a:latin typeface="Arial" pitchFamily="34" charset="0"/>
                <a:ea typeface="ＭＳ Ｐゴシック" pitchFamily="34" charset="-128"/>
              </a:rPr>
              <a:t>Could save objects from the different classes.</a:t>
            </a:r>
          </a:p>
        </p:txBody>
      </p:sp>
    </p:spTree>
    <p:extLst>
      <p:ext uri="{BB962C8B-B14F-4D97-AF65-F5344CB8AC3E}">
        <p14:creationId xmlns:p14="http://schemas.microsoft.com/office/powerpoint/2010/main" val="3694496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par>
                          <p:cTn id="18" fill="hold" nodeType="afterGroup">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89101"/>
                                        </p:tgtEl>
                                        <p:attrNameLst>
                                          <p:attrName>style.visibility</p:attrName>
                                        </p:attrNameLst>
                                      </p:cBhvr>
                                      <p:to>
                                        <p:strVal val="visible"/>
                                      </p:to>
                                    </p:set>
                                    <p:animEffect transition="in" filter="dissolve">
                                      <p:cBhvr>
                                        <p:cTn id="21" dur="500"/>
                                        <p:tgtEl>
                                          <p:spTgt spid="89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01" grpId="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fontScale="90000"/>
          </a:bodyPr>
          <a:lstStyle/>
          <a:p>
            <a:pPr algn="l"/>
            <a:r>
              <a:rPr lang="en-US" altLang="en-US" sz="3600" dirty="0">
                <a:solidFill>
                  <a:schemeClr val="bg1"/>
                </a:solidFill>
              </a:rPr>
              <a:t>Single-Element</a:t>
            </a:r>
          </a:p>
        </p:txBody>
      </p:sp>
      <p:sp>
        <p:nvSpPr>
          <p:cNvPr id="19459" name="Rectangle 3"/>
          <p:cNvSpPr>
            <a:spLocks noGrp="1" noChangeArrowheads="1"/>
          </p:cNvSpPr>
          <p:nvPr>
            <p:ph type="body" idx="4294967295"/>
          </p:nvPr>
        </p:nvSpPr>
        <p:spPr>
          <a:xfrm>
            <a:off x="467544" y="648486"/>
            <a:ext cx="8568952" cy="3389313"/>
          </a:xfrm>
        </p:spPr>
        <p:txBody>
          <a:bodyPr>
            <a:noAutofit/>
          </a:bodyPr>
          <a:lstStyle/>
          <a:p>
            <a:pPr marL="371475" indent="-371475">
              <a:lnSpc>
                <a:spcPct val="120000"/>
              </a:lnSpc>
            </a:pPr>
            <a:r>
              <a:rPr lang="en-US" altLang="en-US" sz="1800" dirty="0"/>
              <a:t>Single-element, or single-value type, annotations provide a single piece of data only. This can be represented with a data=value pair or, simply with the value (a shortcut syntax) only, within parenthesis.</a:t>
            </a:r>
          </a:p>
          <a:p>
            <a:pPr marL="371475" indent="-371475">
              <a:lnSpc>
                <a:spcPct val="120000"/>
              </a:lnSpc>
            </a:pPr>
            <a:endParaRPr lang="en-US" altLang="en-US" sz="1800" dirty="0"/>
          </a:p>
          <a:p>
            <a:pPr marL="371475" indent="-371475">
              <a:lnSpc>
                <a:spcPct val="80000"/>
              </a:lnSpc>
            </a:pPr>
            <a:r>
              <a:rPr lang="en-US" altLang="en-US" sz="1800" b="1" dirty="0"/>
              <a:t>Example:</a:t>
            </a:r>
            <a:r>
              <a:rPr lang="en-US" altLang="en-US" sz="1800" dirty="0"/>
              <a:t> </a:t>
            </a:r>
          </a:p>
          <a:p>
            <a:pPr marL="982266" lvl="2" indent="-300038">
              <a:lnSpc>
                <a:spcPct val="80000"/>
              </a:lnSpc>
              <a:buNone/>
            </a:pPr>
            <a:r>
              <a:rPr lang="en-US" altLang="en-US" sz="1800" dirty="0"/>
              <a:t>	public @interface </a:t>
            </a:r>
            <a:r>
              <a:rPr lang="en-US" altLang="en-US" sz="1800" dirty="0" err="1"/>
              <a:t>MyAnnotation</a:t>
            </a:r>
            <a:r>
              <a:rPr lang="en-US" altLang="en-US" sz="1800" dirty="0"/>
              <a:t> { </a:t>
            </a:r>
          </a:p>
          <a:p>
            <a:pPr marL="982266" lvl="2" indent="-300038">
              <a:lnSpc>
                <a:spcPct val="80000"/>
              </a:lnSpc>
              <a:buNone/>
            </a:pPr>
            <a:r>
              <a:rPr lang="en-US" altLang="en-US" sz="1800" dirty="0"/>
              <a:t>		String </a:t>
            </a:r>
            <a:r>
              <a:rPr lang="en-US" altLang="en-US" sz="1800" dirty="0" err="1"/>
              <a:t>doSomething</a:t>
            </a:r>
            <a:r>
              <a:rPr lang="en-US" altLang="en-US" sz="1800" dirty="0"/>
              <a:t>();</a:t>
            </a:r>
          </a:p>
          <a:p>
            <a:pPr marL="982266" lvl="2" indent="-300038">
              <a:lnSpc>
                <a:spcPct val="80000"/>
              </a:lnSpc>
              <a:buNone/>
            </a:pPr>
            <a:r>
              <a:rPr lang="en-US" altLang="en-US" sz="1800" dirty="0"/>
              <a:t>	 } </a:t>
            </a:r>
          </a:p>
          <a:p>
            <a:pPr marL="371475" indent="-371475">
              <a:lnSpc>
                <a:spcPct val="80000"/>
              </a:lnSpc>
            </a:pPr>
            <a:r>
              <a:rPr lang="en-US" altLang="en-US" sz="1800" b="1" dirty="0"/>
              <a:t>Usage:</a:t>
            </a:r>
          </a:p>
          <a:p>
            <a:pPr marL="982266" lvl="2" indent="-300038">
              <a:lnSpc>
                <a:spcPct val="80000"/>
              </a:lnSpc>
              <a:buNone/>
            </a:pPr>
            <a:r>
              <a:rPr lang="en-US" altLang="en-US" sz="1800" dirty="0"/>
              <a:t>	@</a:t>
            </a:r>
            <a:r>
              <a:rPr lang="en-US" altLang="en-US" sz="1800" dirty="0" err="1"/>
              <a:t>MyAnnotation</a:t>
            </a:r>
            <a:r>
              <a:rPr lang="en-US" altLang="en-US" sz="1800" dirty="0"/>
              <a:t> ("What to do")</a:t>
            </a:r>
          </a:p>
          <a:p>
            <a:pPr marL="982266" lvl="2" indent="-300038">
              <a:lnSpc>
                <a:spcPct val="80000"/>
              </a:lnSpc>
              <a:buNone/>
            </a:pPr>
            <a:r>
              <a:rPr lang="en-US" altLang="en-US" sz="1800" dirty="0"/>
              <a:t>	 public void </a:t>
            </a:r>
            <a:r>
              <a:rPr lang="en-US" altLang="en-US" sz="1800" dirty="0" err="1"/>
              <a:t>mymethod</a:t>
            </a:r>
            <a:r>
              <a:rPr lang="en-US" altLang="en-US" sz="1800" dirty="0"/>
              <a:t>() { </a:t>
            </a:r>
          </a:p>
          <a:p>
            <a:pPr marL="982266" lvl="2" indent="-300038">
              <a:lnSpc>
                <a:spcPct val="80000"/>
              </a:lnSpc>
              <a:buNone/>
            </a:pPr>
            <a:r>
              <a:rPr lang="en-US" altLang="en-US" sz="1800" dirty="0"/>
              <a:t>		....</a:t>
            </a:r>
          </a:p>
          <a:p>
            <a:pPr marL="982266" lvl="2" indent="-300038">
              <a:lnSpc>
                <a:spcPct val="80000"/>
              </a:lnSpc>
              <a:buNone/>
            </a:pPr>
            <a:r>
              <a:rPr lang="en-US" altLang="en-US" sz="1800" dirty="0"/>
              <a:t>	 } </a:t>
            </a:r>
          </a:p>
          <a:p>
            <a:pPr lvl="1">
              <a:lnSpc>
                <a:spcPct val="80000"/>
              </a:lnSpc>
              <a:buFont typeface="Wingdings" charset="2"/>
              <a:buNone/>
            </a:pPr>
            <a:r>
              <a:rPr lang="en-US" altLang="en-US" sz="1800" dirty="0"/>
              <a:t>   </a:t>
            </a:r>
          </a:p>
        </p:txBody>
      </p:sp>
    </p:spTree>
    <p:extLst>
      <p:ext uri="{BB962C8B-B14F-4D97-AF65-F5344CB8AC3E}">
        <p14:creationId xmlns:p14="http://schemas.microsoft.com/office/powerpoint/2010/main" val="836559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fontScale="90000"/>
          </a:bodyPr>
          <a:lstStyle/>
          <a:p>
            <a:pPr algn="l"/>
            <a:r>
              <a:rPr lang="en-US" altLang="en-US" sz="3600" dirty="0">
                <a:solidFill>
                  <a:schemeClr val="bg1"/>
                </a:solidFill>
              </a:rPr>
              <a:t>Full-value or multi-value</a:t>
            </a:r>
          </a:p>
        </p:txBody>
      </p:sp>
      <p:sp>
        <p:nvSpPr>
          <p:cNvPr id="20483" name="Rectangle 3"/>
          <p:cNvSpPr>
            <a:spLocks noGrp="1" noChangeArrowheads="1"/>
          </p:cNvSpPr>
          <p:nvPr>
            <p:ph type="body" idx="4294967295"/>
          </p:nvPr>
        </p:nvSpPr>
        <p:spPr>
          <a:xfrm>
            <a:off x="395536" y="629539"/>
            <a:ext cx="8280920" cy="4264025"/>
          </a:xfrm>
        </p:spPr>
        <p:txBody>
          <a:bodyPr>
            <a:noAutofit/>
          </a:bodyPr>
          <a:lstStyle/>
          <a:p>
            <a:pPr>
              <a:lnSpc>
                <a:spcPct val="80000"/>
              </a:lnSpc>
            </a:pPr>
            <a:r>
              <a:rPr lang="en-US" altLang="en-US" sz="1800" dirty="0">
                <a:cs typeface="Arial" panose="020B0604020202020204" pitchFamily="34" charset="0"/>
              </a:rPr>
              <a:t>Full-value type annotations have multiple data members. </a:t>
            </a:r>
          </a:p>
          <a:p>
            <a:pPr>
              <a:lnSpc>
                <a:spcPct val="80000"/>
              </a:lnSpc>
            </a:pPr>
            <a:endParaRPr lang="en-US" altLang="en-US" sz="1800" dirty="0">
              <a:cs typeface="Arial" panose="020B0604020202020204" pitchFamily="34" charset="0"/>
            </a:endParaRPr>
          </a:p>
          <a:p>
            <a:pPr>
              <a:lnSpc>
                <a:spcPct val="80000"/>
              </a:lnSpc>
            </a:pPr>
            <a:r>
              <a:rPr lang="en-US" altLang="en-US" sz="1800" b="1" dirty="0">
                <a:cs typeface="Arial" panose="020B0604020202020204" pitchFamily="34" charset="0"/>
              </a:rPr>
              <a:t>Example:</a:t>
            </a:r>
            <a:r>
              <a:rPr lang="en-US" altLang="en-US" sz="1800" dirty="0">
                <a:cs typeface="Arial" panose="020B0604020202020204" pitchFamily="34" charset="0"/>
              </a:rPr>
              <a:t> </a:t>
            </a:r>
          </a:p>
          <a:p>
            <a:pPr lvl="1">
              <a:lnSpc>
                <a:spcPct val="80000"/>
              </a:lnSpc>
              <a:buFont typeface="Wingdings" charset="2"/>
              <a:buNone/>
            </a:pPr>
            <a:r>
              <a:rPr lang="en-US" altLang="en-US" sz="1600" dirty="0">
                <a:cs typeface="Arial" panose="020B0604020202020204" pitchFamily="34" charset="0"/>
              </a:rPr>
              <a:t> public @interface </a:t>
            </a:r>
            <a:r>
              <a:rPr lang="en-US" altLang="en-US" sz="1600" dirty="0" err="1">
                <a:cs typeface="Arial" panose="020B0604020202020204" pitchFamily="34" charset="0"/>
              </a:rPr>
              <a:t>MyAnnotation</a:t>
            </a:r>
            <a:r>
              <a:rPr lang="en-US" altLang="en-US" sz="1600" dirty="0">
                <a:cs typeface="Arial" panose="020B0604020202020204" pitchFamily="34" charset="0"/>
              </a:rPr>
              <a:t> { </a:t>
            </a:r>
          </a:p>
          <a:p>
            <a:pPr lvl="1">
              <a:lnSpc>
                <a:spcPct val="80000"/>
              </a:lnSpc>
              <a:buFont typeface="Wingdings" charset="2"/>
              <a:buNone/>
            </a:pPr>
            <a:r>
              <a:rPr lang="en-US" altLang="en-US" sz="1600" dirty="0">
                <a:cs typeface="Arial" panose="020B0604020202020204" pitchFamily="34" charset="0"/>
              </a:rPr>
              <a:t>	String </a:t>
            </a:r>
            <a:r>
              <a:rPr lang="en-US" altLang="en-US" sz="1600" dirty="0" err="1">
                <a:cs typeface="Arial" panose="020B0604020202020204" pitchFamily="34" charset="0"/>
              </a:rPr>
              <a:t>doSomething</a:t>
            </a:r>
            <a:r>
              <a:rPr lang="en-US" altLang="en-US" sz="1600" dirty="0">
                <a:cs typeface="Arial" panose="020B0604020202020204" pitchFamily="34" charset="0"/>
              </a:rPr>
              <a:t>();</a:t>
            </a:r>
          </a:p>
          <a:p>
            <a:pPr lvl="1">
              <a:lnSpc>
                <a:spcPct val="80000"/>
              </a:lnSpc>
              <a:buFont typeface="Wingdings" charset="2"/>
              <a:buNone/>
            </a:pPr>
            <a:r>
              <a:rPr lang="en-US" altLang="en-US" sz="1600" dirty="0">
                <a:cs typeface="Arial" panose="020B0604020202020204" pitchFamily="34" charset="0"/>
              </a:rPr>
              <a:t>	 </a:t>
            </a:r>
            <a:r>
              <a:rPr lang="en-US" altLang="en-US" sz="1600" dirty="0" err="1">
                <a:cs typeface="Arial" panose="020B0604020202020204" pitchFamily="34" charset="0"/>
              </a:rPr>
              <a:t>int</a:t>
            </a:r>
            <a:r>
              <a:rPr lang="en-US" altLang="en-US" sz="1600" dirty="0">
                <a:cs typeface="Arial" panose="020B0604020202020204" pitchFamily="34" charset="0"/>
              </a:rPr>
              <a:t> count;</a:t>
            </a:r>
          </a:p>
          <a:p>
            <a:pPr lvl="1">
              <a:lnSpc>
                <a:spcPct val="80000"/>
              </a:lnSpc>
              <a:buFont typeface="Wingdings" charset="2"/>
              <a:buNone/>
            </a:pPr>
            <a:r>
              <a:rPr lang="en-US" altLang="en-US" sz="1600" dirty="0">
                <a:cs typeface="Arial" panose="020B0604020202020204" pitchFamily="34" charset="0"/>
              </a:rPr>
              <a:t>	 String date();</a:t>
            </a:r>
          </a:p>
          <a:p>
            <a:pPr lvl="1">
              <a:lnSpc>
                <a:spcPct val="80000"/>
              </a:lnSpc>
              <a:buFont typeface="Wingdings" charset="2"/>
              <a:buNone/>
            </a:pPr>
            <a:r>
              <a:rPr lang="en-US" altLang="en-US" sz="1600" dirty="0">
                <a:cs typeface="Arial" panose="020B0604020202020204" pitchFamily="34" charset="0"/>
              </a:rPr>
              <a:t>  } </a:t>
            </a:r>
          </a:p>
          <a:p>
            <a:pPr>
              <a:lnSpc>
                <a:spcPct val="80000"/>
              </a:lnSpc>
            </a:pPr>
            <a:r>
              <a:rPr lang="en-US" altLang="en-US" sz="1800" b="1" dirty="0">
                <a:cs typeface="Arial" panose="020B0604020202020204" pitchFamily="34" charset="0"/>
              </a:rPr>
              <a:t>Usage:</a:t>
            </a:r>
            <a:r>
              <a:rPr lang="en-US" altLang="en-US" sz="1800" dirty="0">
                <a:cs typeface="Arial" panose="020B0604020202020204" pitchFamily="34" charset="0"/>
              </a:rPr>
              <a:t> </a:t>
            </a:r>
          </a:p>
          <a:p>
            <a:pPr>
              <a:lnSpc>
                <a:spcPct val="80000"/>
              </a:lnSpc>
              <a:buFont typeface="Wingdings" charset="2"/>
              <a:buNone/>
            </a:pPr>
            <a:r>
              <a:rPr lang="en-US" altLang="en-US" sz="1800" dirty="0">
                <a:cs typeface="Arial" panose="020B0604020202020204" pitchFamily="34" charset="0"/>
              </a:rPr>
              <a:t>	</a:t>
            </a:r>
            <a:r>
              <a:rPr lang="en-US" altLang="en-US" sz="1600" dirty="0">
                <a:cs typeface="Arial" panose="020B0604020202020204" pitchFamily="34" charset="0"/>
              </a:rPr>
              <a:t>@</a:t>
            </a:r>
            <a:r>
              <a:rPr lang="en-US" altLang="en-US" sz="1600" dirty="0" err="1">
                <a:cs typeface="Arial" panose="020B0604020202020204" pitchFamily="34" charset="0"/>
              </a:rPr>
              <a:t>MyAnnotation</a:t>
            </a:r>
            <a:r>
              <a:rPr lang="en-US" altLang="en-US" sz="1600" dirty="0">
                <a:cs typeface="Arial" panose="020B0604020202020204" pitchFamily="34" charset="0"/>
              </a:rPr>
              <a:t> (</a:t>
            </a:r>
            <a:r>
              <a:rPr lang="en-US" altLang="en-US" sz="1600" dirty="0" err="1">
                <a:cs typeface="Arial" panose="020B0604020202020204" pitchFamily="34" charset="0"/>
              </a:rPr>
              <a:t>doSomething</a:t>
            </a:r>
            <a:r>
              <a:rPr lang="en-US" altLang="en-US" sz="1600" dirty="0">
                <a:cs typeface="Arial" panose="020B0604020202020204" pitchFamily="34" charset="0"/>
              </a:rPr>
              <a:t>=</a:t>
            </a:r>
          </a:p>
          <a:p>
            <a:pPr>
              <a:lnSpc>
                <a:spcPct val="80000"/>
              </a:lnSpc>
              <a:buFont typeface="Wingdings" charset="2"/>
              <a:buNone/>
            </a:pPr>
            <a:r>
              <a:rPr lang="en-US" altLang="en-US" sz="1600" dirty="0">
                <a:cs typeface="Arial" panose="020B0604020202020204" pitchFamily="34" charset="0"/>
              </a:rPr>
              <a:t>		"What to do",</a:t>
            </a:r>
          </a:p>
          <a:p>
            <a:pPr>
              <a:lnSpc>
                <a:spcPct val="80000"/>
              </a:lnSpc>
              <a:buFont typeface="Wingdings" charset="2"/>
              <a:buNone/>
            </a:pPr>
            <a:r>
              <a:rPr lang="en-US" altLang="en-US" sz="1600" dirty="0">
                <a:cs typeface="Arial" panose="020B0604020202020204" pitchFamily="34" charset="0"/>
              </a:rPr>
              <a:t>		  count=1,</a:t>
            </a:r>
          </a:p>
          <a:p>
            <a:pPr>
              <a:lnSpc>
                <a:spcPct val="80000"/>
              </a:lnSpc>
              <a:buFont typeface="Wingdings" charset="2"/>
              <a:buNone/>
            </a:pPr>
            <a:r>
              <a:rPr lang="en-US" altLang="en-US" sz="1600" dirty="0">
                <a:cs typeface="Arial" panose="020B0604020202020204" pitchFamily="34" charset="0"/>
              </a:rPr>
              <a:t>             date="09-09-2005")</a:t>
            </a:r>
          </a:p>
          <a:p>
            <a:pPr>
              <a:lnSpc>
                <a:spcPct val="80000"/>
              </a:lnSpc>
              <a:buFont typeface="Wingdings" charset="2"/>
              <a:buNone/>
            </a:pPr>
            <a:r>
              <a:rPr lang="en-US" altLang="en-US" sz="1600" dirty="0">
                <a:cs typeface="Arial" panose="020B0604020202020204" pitchFamily="34" charset="0"/>
              </a:rPr>
              <a:t>	 public void </a:t>
            </a:r>
            <a:r>
              <a:rPr lang="en-US" altLang="en-US" sz="1600" dirty="0" err="1">
                <a:cs typeface="Arial" panose="020B0604020202020204" pitchFamily="34" charset="0"/>
              </a:rPr>
              <a:t>mymethod</a:t>
            </a:r>
            <a:r>
              <a:rPr lang="en-US" altLang="en-US" sz="1600" dirty="0">
                <a:cs typeface="Arial" panose="020B0604020202020204" pitchFamily="34" charset="0"/>
              </a:rPr>
              <a:t>() { </a:t>
            </a:r>
          </a:p>
          <a:p>
            <a:pPr>
              <a:lnSpc>
                <a:spcPct val="80000"/>
              </a:lnSpc>
              <a:buFont typeface="Wingdings" charset="2"/>
              <a:buNone/>
            </a:pPr>
            <a:r>
              <a:rPr lang="en-US" altLang="en-US" sz="1600" dirty="0">
                <a:cs typeface="Arial" panose="020B0604020202020204" pitchFamily="34" charset="0"/>
              </a:rPr>
              <a:t>		....</a:t>
            </a:r>
          </a:p>
          <a:p>
            <a:pPr>
              <a:lnSpc>
                <a:spcPct val="80000"/>
              </a:lnSpc>
              <a:buFont typeface="Wingdings" charset="2"/>
              <a:buNone/>
            </a:pPr>
            <a:r>
              <a:rPr lang="en-US" altLang="en-US" sz="1600" dirty="0">
                <a:cs typeface="Arial" panose="020B0604020202020204" pitchFamily="34" charset="0"/>
              </a:rPr>
              <a:t>	 } </a:t>
            </a:r>
          </a:p>
        </p:txBody>
      </p:sp>
    </p:spTree>
    <p:extLst>
      <p:ext uri="{BB962C8B-B14F-4D97-AF65-F5344CB8AC3E}">
        <p14:creationId xmlns:p14="http://schemas.microsoft.com/office/powerpoint/2010/main" val="1067276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solidFill>
                  <a:schemeClr val="bg1"/>
                </a:solidFill>
              </a:rPr>
              <a:t>Example</a:t>
            </a:r>
          </a:p>
        </p:txBody>
      </p:sp>
      <p:sp>
        <p:nvSpPr>
          <p:cNvPr id="5" name="TextBox 4"/>
          <p:cNvSpPr txBox="1"/>
          <p:nvPr/>
        </p:nvSpPr>
        <p:spPr>
          <a:xfrm>
            <a:off x="393576" y="1232942"/>
            <a:ext cx="7421512" cy="34163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350" dirty="0">
                <a:solidFill>
                  <a:srgbClr val="931A68"/>
                </a:solidFill>
                <a:latin typeface="Monaco" charset="0"/>
              </a:rPr>
              <a:t>public</a:t>
            </a:r>
            <a:r>
              <a:rPr lang="en-US" sz="1350" dirty="0">
                <a:latin typeface="Monaco" charset="0"/>
              </a:rPr>
              <a:t> </a:t>
            </a:r>
            <a:r>
              <a:rPr lang="en-US" sz="1350" dirty="0">
                <a:solidFill>
                  <a:srgbClr val="931A68"/>
                </a:solidFill>
                <a:latin typeface="Monaco" charset="0"/>
              </a:rPr>
              <a:t>class</a:t>
            </a:r>
            <a:r>
              <a:rPr lang="en-US" sz="1350" dirty="0">
                <a:latin typeface="Monaco" charset="0"/>
              </a:rPr>
              <a:t> </a:t>
            </a:r>
            <a:r>
              <a:rPr lang="en-US" sz="1350" dirty="0" err="1">
                <a:latin typeface="Monaco" charset="0"/>
              </a:rPr>
              <a:t>HelloAnnotation</a:t>
            </a:r>
            <a:r>
              <a:rPr lang="en-US" sz="1350" dirty="0">
                <a:latin typeface="Monaco" charset="0"/>
              </a:rPr>
              <a:t> {</a:t>
            </a:r>
          </a:p>
          <a:p>
            <a:br>
              <a:rPr lang="en-US" sz="1350" dirty="0">
                <a:latin typeface="Monaco" charset="0"/>
              </a:rPr>
            </a:br>
            <a:endParaRPr lang="en-US" sz="1350" dirty="0">
              <a:latin typeface="Monaco" charset="0"/>
            </a:endParaRPr>
          </a:p>
          <a:p>
            <a:r>
              <a:rPr lang="en-US" sz="1350" dirty="0">
                <a:solidFill>
                  <a:srgbClr val="777777"/>
                </a:solidFill>
                <a:latin typeface="Monaco" charset="0"/>
              </a:rPr>
              <a:t>@</a:t>
            </a:r>
            <a:r>
              <a:rPr lang="en-US" sz="1350" dirty="0" err="1">
                <a:solidFill>
                  <a:srgbClr val="777777"/>
                </a:solidFill>
                <a:latin typeface="Monaco" charset="0"/>
              </a:rPr>
              <a:t>MyAnnotation</a:t>
            </a:r>
            <a:r>
              <a:rPr lang="en-US" sz="1350" dirty="0">
                <a:solidFill>
                  <a:srgbClr val="000000"/>
                </a:solidFill>
                <a:latin typeface="Monaco" charset="0"/>
              </a:rPr>
              <a:t>(value=</a:t>
            </a:r>
            <a:r>
              <a:rPr lang="en-US" sz="1350" dirty="0">
                <a:solidFill>
                  <a:srgbClr val="3933FF"/>
                </a:solidFill>
                <a:latin typeface="Monaco" charset="0"/>
              </a:rPr>
              <a:t>"Hello"</a:t>
            </a:r>
            <a:r>
              <a:rPr lang="en-US" sz="1350" dirty="0">
                <a:solidFill>
                  <a:srgbClr val="000000"/>
                </a:solidFill>
                <a:latin typeface="Monaco" charset="0"/>
              </a:rPr>
              <a:t>)</a:t>
            </a:r>
            <a:endParaRPr lang="en-US" sz="1350" dirty="0">
              <a:solidFill>
                <a:srgbClr val="777777"/>
              </a:solidFill>
              <a:latin typeface="Monaco" charset="0"/>
            </a:endParaRPr>
          </a:p>
          <a:p>
            <a:r>
              <a:rPr lang="en-US" sz="1350" dirty="0">
                <a:solidFill>
                  <a:srgbClr val="931A68"/>
                </a:solidFill>
                <a:latin typeface="Monaco" charset="0"/>
              </a:rPr>
              <a:t>public</a:t>
            </a:r>
            <a:r>
              <a:rPr lang="en-US" sz="1350" dirty="0">
                <a:latin typeface="Monaco" charset="0"/>
              </a:rPr>
              <a:t> </a:t>
            </a:r>
            <a:r>
              <a:rPr lang="en-US" sz="1350" dirty="0">
                <a:solidFill>
                  <a:srgbClr val="931A68"/>
                </a:solidFill>
                <a:latin typeface="Monaco" charset="0"/>
              </a:rPr>
              <a:t>void</a:t>
            </a:r>
            <a:r>
              <a:rPr lang="en-US" sz="1350" dirty="0">
                <a:latin typeface="Monaco" charset="0"/>
              </a:rPr>
              <a:t> </a:t>
            </a:r>
            <a:r>
              <a:rPr lang="en-US" sz="1350" dirty="0" err="1">
                <a:latin typeface="Monaco" charset="0"/>
              </a:rPr>
              <a:t>sayHello</a:t>
            </a:r>
            <a:r>
              <a:rPr lang="en-US" sz="1350" dirty="0">
                <a:latin typeface="Monaco" charset="0"/>
              </a:rPr>
              <a:t>() {</a:t>
            </a:r>
          </a:p>
          <a:p>
            <a:r>
              <a:rPr lang="en-US" sz="1350" dirty="0" err="1">
                <a:latin typeface="Monaco" charset="0"/>
              </a:rPr>
              <a:t>System.</a:t>
            </a:r>
            <a:r>
              <a:rPr lang="en-US" sz="1350" dirty="0" err="1">
                <a:solidFill>
                  <a:srgbClr val="0326CC"/>
                </a:solidFill>
                <a:latin typeface="Monaco" charset="0"/>
              </a:rPr>
              <a:t>out</a:t>
            </a:r>
            <a:r>
              <a:rPr lang="en-US" sz="1350" dirty="0" err="1">
                <a:latin typeface="Monaco" charset="0"/>
              </a:rPr>
              <a:t>.println</a:t>
            </a:r>
            <a:r>
              <a:rPr lang="en-US" sz="1350" dirty="0">
                <a:latin typeface="Monaco" charset="0"/>
              </a:rPr>
              <a:t>(</a:t>
            </a:r>
            <a:r>
              <a:rPr lang="en-US" sz="1350" dirty="0">
                <a:solidFill>
                  <a:srgbClr val="3933FF"/>
                </a:solidFill>
                <a:latin typeface="Monaco" charset="0"/>
              </a:rPr>
              <a:t>"Say Hello!"</a:t>
            </a:r>
            <a:r>
              <a:rPr lang="en-US" sz="1350" dirty="0">
                <a:latin typeface="Monaco" charset="0"/>
              </a:rPr>
              <a:t>);</a:t>
            </a:r>
          </a:p>
          <a:p>
            <a:r>
              <a:rPr lang="en-US" sz="1350" dirty="0">
                <a:latin typeface="Monaco" charset="0"/>
              </a:rPr>
              <a:t>}</a:t>
            </a:r>
          </a:p>
          <a:p>
            <a:r>
              <a:rPr lang="en-US" sz="1350" dirty="0">
                <a:solidFill>
                  <a:srgbClr val="931A68"/>
                </a:solidFill>
                <a:latin typeface="Monaco" charset="0"/>
              </a:rPr>
              <a:t>public</a:t>
            </a:r>
            <a:r>
              <a:rPr lang="en-US" sz="1350" dirty="0">
                <a:latin typeface="Monaco" charset="0"/>
              </a:rPr>
              <a:t> </a:t>
            </a:r>
            <a:r>
              <a:rPr lang="en-US" sz="1350" dirty="0">
                <a:solidFill>
                  <a:srgbClr val="931A68"/>
                </a:solidFill>
                <a:latin typeface="Monaco" charset="0"/>
              </a:rPr>
              <a:t>static</a:t>
            </a:r>
            <a:r>
              <a:rPr lang="en-US" sz="1350" dirty="0">
                <a:latin typeface="Monaco" charset="0"/>
              </a:rPr>
              <a:t> </a:t>
            </a:r>
            <a:r>
              <a:rPr lang="en-US" sz="1350" dirty="0">
                <a:solidFill>
                  <a:srgbClr val="931A68"/>
                </a:solidFill>
                <a:latin typeface="Monaco" charset="0"/>
              </a:rPr>
              <a:t>void</a:t>
            </a:r>
            <a:r>
              <a:rPr lang="en-US" sz="1350" dirty="0">
                <a:latin typeface="Monaco" charset="0"/>
              </a:rPr>
              <a:t> main(String[] </a:t>
            </a:r>
            <a:r>
              <a:rPr lang="en-US" sz="1350" dirty="0" err="1">
                <a:solidFill>
                  <a:srgbClr val="7E504F"/>
                </a:solidFill>
                <a:latin typeface="Monaco" charset="0"/>
              </a:rPr>
              <a:t>args</a:t>
            </a:r>
            <a:r>
              <a:rPr lang="en-US" sz="1350" dirty="0">
                <a:latin typeface="Monaco" charset="0"/>
              </a:rPr>
              <a:t>) </a:t>
            </a:r>
            <a:r>
              <a:rPr lang="en-US" sz="1350" dirty="0">
                <a:solidFill>
                  <a:srgbClr val="931A68"/>
                </a:solidFill>
                <a:latin typeface="Monaco" charset="0"/>
              </a:rPr>
              <a:t>throws</a:t>
            </a:r>
            <a:r>
              <a:rPr lang="en-US" sz="1350" dirty="0">
                <a:latin typeface="Monaco" charset="0"/>
              </a:rPr>
              <a:t> </a:t>
            </a:r>
          </a:p>
          <a:p>
            <a:r>
              <a:rPr lang="en-US" sz="1350" dirty="0" err="1">
                <a:latin typeface="Monaco" charset="0"/>
              </a:rPr>
              <a:t>NoSuchMethodException</a:t>
            </a:r>
            <a:r>
              <a:rPr lang="en-US" sz="1350" dirty="0">
                <a:latin typeface="Monaco" charset="0"/>
              </a:rPr>
              <a:t>, </a:t>
            </a:r>
            <a:r>
              <a:rPr lang="en-US" sz="1350" dirty="0" err="1">
                <a:latin typeface="Monaco" charset="0"/>
              </a:rPr>
              <a:t>SecurityException</a:t>
            </a:r>
            <a:r>
              <a:rPr lang="en-US" sz="1350" dirty="0">
                <a:latin typeface="Monaco" charset="0"/>
              </a:rPr>
              <a:t> {</a:t>
            </a:r>
          </a:p>
          <a:p>
            <a:r>
              <a:rPr lang="en-US" sz="1350" dirty="0" err="1">
                <a:latin typeface="Monaco" charset="0"/>
              </a:rPr>
              <a:t>HelloAnnotation</a:t>
            </a:r>
            <a:r>
              <a:rPr lang="en-US" sz="1350" dirty="0">
                <a:latin typeface="Monaco" charset="0"/>
              </a:rPr>
              <a:t> </a:t>
            </a:r>
            <a:r>
              <a:rPr lang="en-US" sz="1350" dirty="0" err="1">
                <a:solidFill>
                  <a:srgbClr val="7E504F"/>
                </a:solidFill>
                <a:latin typeface="Monaco" charset="0"/>
              </a:rPr>
              <a:t>helloAnnotation</a:t>
            </a:r>
            <a:r>
              <a:rPr lang="en-US" sz="1350" dirty="0">
                <a:latin typeface="Monaco" charset="0"/>
              </a:rPr>
              <a:t> = </a:t>
            </a:r>
            <a:r>
              <a:rPr lang="en-US" sz="1350" dirty="0">
                <a:solidFill>
                  <a:srgbClr val="931A68"/>
                </a:solidFill>
                <a:latin typeface="Monaco" charset="0"/>
              </a:rPr>
              <a:t>new</a:t>
            </a:r>
            <a:r>
              <a:rPr lang="en-US" sz="1350" dirty="0">
                <a:latin typeface="Monaco" charset="0"/>
              </a:rPr>
              <a:t> </a:t>
            </a:r>
            <a:r>
              <a:rPr lang="en-US" sz="1350" dirty="0" err="1">
                <a:latin typeface="Monaco" charset="0"/>
              </a:rPr>
              <a:t>HelloAnnotation</a:t>
            </a:r>
            <a:r>
              <a:rPr lang="en-US" sz="1350" dirty="0">
                <a:latin typeface="Monaco" charset="0"/>
              </a:rPr>
              <a:t>();</a:t>
            </a:r>
          </a:p>
          <a:p>
            <a:r>
              <a:rPr lang="en-US" sz="1350" dirty="0">
                <a:latin typeface="Monaco" charset="0"/>
              </a:rPr>
              <a:t>Method </a:t>
            </a:r>
            <a:r>
              <a:rPr lang="en-US" sz="1350" dirty="0">
                <a:solidFill>
                  <a:srgbClr val="7E504F"/>
                </a:solidFill>
                <a:latin typeface="Monaco" charset="0"/>
              </a:rPr>
              <a:t>method</a:t>
            </a:r>
            <a:r>
              <a:rPr lang="en-US" sz="1350" dirty="0">
                <a:latin typeface="Monaco" charset="0"/>
              </a:rPr>
              <a:t> = </a:t>
            </a:r>
            <a:r>
              <a:rPr lang="en-US" sz="1350" dirty="0" err="1">
                <a:solidFill>
                  <a:srgbClr val="7E504F"/>
                </a:solidFill>
                <a:latin typeface="Monaco" charset="0"/>
              </a:rPr>
              <a:t>helloAnnotation</a:t>
            </a:r>
            <a:r>
              <a:rPr lang="en-US" sz="1350" dirty="0" err="1">
                <a:latin typeface="Monaco" charset="0"/>
              </a:rPr>
              <a:t>.getClass</a:t>
            </a:r>
            <a:r>
              <a:rPr lang="en-US" sz="1350" dirty="0">
                <a:latin typeface="Monaco" charset="0"/>
              </a:rPr>
              <a:t>().</a:t>
            </a:r>
            <a:r>
              <a:rPr lang="en-US" sz="1350" dirty="0" err="1">
                <a:latin typeface="Monaco" charset="0"/>
              </a:rPr>
              <a:t>getMethod</a:t>
            </a:r>
            <a:r>
              <a:rPr lang="en-US" sz="1350" dirty="0">
                <a:latin typeface="Monaco" charset="0"/>
              </a:rPr>
              <a:t>(</a:t>
            </a:r>
            <a:r>
              <a:rPr lang="en-US" sz="1350" dirty="0">
                <a:solidFill>
                  <a:srgbClr val="3933FF"/>
                </a:solidFill>
                <a:latin typeface="Monaco" charset="0"/>
              </a:rPr>
              <a:t>"</a:t>
            </a:r>
            <a:r>
              <a:rPr lang="en-US" sz="1350" dirty="0" err="1">
                <a:solidFill>
                  <a:srgbClr val="3933FF"/>
                </a:solidFill>
                <a:latin typeface="Monaco" charset="0"/>
              </a:rPr>
              <a:t>sayHello</a:t>
            </a:r>
            <a:r>
              <a:rPr lang="en-US" sz="1350" dirty="0">
                <a:solidFill>
                  <a:srgbClr val="3933FF"/>
                </a:solidFill>
                <a:latin typeface="Monaco" charset="0"/>
              </a:rPr>
              <a:t>"</a:t>
            </a:r>
            <a:r>
              <a:rPr lang="en-US" sz="1350" dirty="0">
                <a:latin typeface="Monaco" charset="0"/>
              </a:rPr>
              <a:t>);</a:t>
            </a:r>
          </a:p>
          <a:p>
            <a:r>
              <a:rPr lang="en-US" sz="1350" dirty="0" err="1">
                <a:latin typeface="Monaco" charset="0"/>
              </a:rPr>
              <a:t>System.</a:t>
            </a:r>
            <a:r>
              <a:rPr lang="en-US" sz="1350" dirty="0" err="1">
                <a:solidFill>
                  <a:srgbClr val="0326CC"/>
                </a:solidFill>
                <a:latin typeface="Monaco" charset="0"/>
              </a:rPr>
              <a:t>out</a:t>
            </a:r>
            <a:r>
              <a:rPr lang="en-US" sz="1350" dirty="0" err="1">
                <a:latin typeface="Monaco" charset="0"/>
              </a:rPr>
              <a:t>.println</a:t>
            </a:r>
            <a:r>
              <a:rPr lang="en-US" sz="1350" dirty="0">
                <a:latin typeface="Monaco" charset="0"/>
              </a:rPr>
              <a:t>(</a:t>
            </a:r>
            <a:r>
              <a:rPr lang="en-US" sz="1350" dirty="0">
                <a:solidFill>
                  <a:srgbClr val="7E504F"/>
                </a:solidFill>
                <a:latin typeface="Monaco" charset="0"/>
              </a:rPr>
              <a:t>method</a:t>
            </a:r>
            <a:r>
              <a:rPr lang="en-US" sz="1350" dirty="0">
                <a:latin typeface="Monaco" charset="0"/>
              </a:rPr>
              <a:t>);</a:t>
            </a:r>
          </a:p>
          <a:p>
            <a:r>
              <a:rPr lang="en-US" sz="1350" dirty="0" err="1">
                <a:solidFill>
                  <a:srgbClr val="777777"/>
                </a:solidFill>
                <a:latin typeface="Monaco" charset="0"/>
              </a:rPr>
              <a:t>MyAnnotation</a:t>
            </a:r>
            <a:r>
              <a:rPr lang="en-US" sz="1350" dirty="0">
                <a:latin typeface="Monaco" charset="0"/>
              </a:rPr>
              <a:t> </a:t>
            </a:r>
            <a:r>
              <a:rPr lang="en-US" sz="1350" dirty="0" err="1">
                <a:solidFill>
                  <a:srgbClr val="7E504F"/>
                </a:solidFill>
                <a:latin typeface="Monaco" charset="0"/>
              </a:rPr>
              <a:t>myAnnotation</a:t>
            </a:r>
            <a:r>
              <a:rPr lang="en-US" sz="1350" dirty="0">
                <a:latin typeface="Monaco" charset="0"/>
              </a:rPr>
              <a:t> = </a:t>
            </a:r>
            <a:r>
              <a:rPr lang="en-US" sz="1350" dirty="0" err="1">
                <a:solidFill>
                  <a:srgbClr val="7E504F"/>
                </a:solidFill>
                <a:latin typeface="Monaco" charset="0"/>
              </a:rPr>
              <a:t>method</a:t>
            </a:r>
            <a:r>
              <a:rPr lang="en-US" sz="1350" dirty="0" err="1">
                <a:latin typeface="Monaco" charset="0"/>
              </a:rPr>
              <a:t>.getAnnotation</a:t>
            </a:r>
            <a:r>
              <a:rPr lang="en-US" sz="1350" dirty="0">
                <a:latin typeface="Monaco" charset="0"/>
              </a:rPr>
              <a:t>(</a:t>
            </a:r>
            <a:r>
              <a:rPr lang="en-US" sz="1350" dirty="0" err="1">
                <a:solidFill>
                  <a:srgbClr val="777777"/>
                </a:solidFill>
                <a:latin typeface="Monaco" charset="0"/>
              </a:rPr>
              <a:t>MyAnnotation</a:t>
            </a:r>
            <a:r>
              <a:rPr lang="en-US" sz="1350" dirty="0" err="1">
                <a:latin typeface="Monaco" charset="0"/>
              </a:rPr>
              <a:t>.</a:t>
            </a:r>
            <a:r>
              <a:rPr lang="en-US" sz="1350" dirty="0" err="1">
                <a:solidFill>
                  <a:srgbClr val="931A68"/>
                </a:solidFill>
                <a:latin typeface="Monaco" charset="0"/>
              </a:rPr>
              <a:t>class</a:t>
            </a:r>
            <a:r>
              <a:rPr lang="en-US" sz="1350" dirty="0">
                <a:latin typeface="Monaco" charset="0"/>
              </a:rPr>
              <a:t>);</a:t>
            </a:r>
          </a:p>
          <a:p>
            <a:r>
              <a:rPr lang="en-US" sz="1350" dirty="0" err="1">
                <a:latin typeface="Monaco" charset="0"/>
              </a:rPr>
              <a:t>System.</a:t>
            </a:r>
            <a:r>
              <a:rPr lang="en-US" sz="1350" dirty="0" err="1">
                <a:solidFill>
                  <a:srgbClr val="0326CC"/>
                </a:solidFill>
                <a:latin typeface="Monaco" charset="0"/>
              </a:rPr>
              <a:t>out</a:t>
            </a:r>
            <a:r>
              <a:rPr lang="en-US" sz="1350" dirty="0" err="1">
                <a:latin typeface="Monaco" charset="0"/>
              </a:rPr>
              <a:t>.println</a:t>
            </a:r>
            <a:r>
              <a:rPr lang="en-US" sz="1350" dirty="0">
                <a:latin typeface="Monaco" charset="0"/>
              </a:rPr>
              <a:t>(</a:t>
            </a:r>
            <a:r>
              <a:rPr lang="en-US" sz="1350" dirty="0">
                <a:solidFill>
                  <a:srgbClr val="3933FF"/>
                </a:solidFill>
                <a:latin typeface="Monaco" charset="0"/>
              </a:rPr>
              <a:t>"Printing Value:"</a:t>
            </a:r>
            <a:r>
              <a:rPr lang="en-US" sz="1350" dirty="0">
                <a:latin typeface="Monaco" charset="0"/>
              </a:rPr>
              <a:t>+ </a:t>
            </a:r>
            <a:r>
              <a:rPr lang="en-US" sz="1350" dirty="0" err="1">
                <a:solidFill>
                  <a:srgbClr val="7E504F"/>
                </a:solidFill>
                <a:latin typeface="Monaco" charset="0"/>
              </a:rPr>
              <a:t>myAnnotation</a:t>
            </a:r>
            <a:r>
              <a:rPr lang="en-US" sz="1350" dirty="0" err="1">
                <a:latin typeface="Monaco" charset="0"/>
              </a:rPr>
              <a:t>.value</a:t>
            </a:r>
            <a:r>
              <a:rPr lang="en-US" sz="1350" dirty="0">
                <a:latin typeface="Monaco" charset="0"/>
              </a:rPr>
              <a:t>());</a:t>
            </a:r>
          </a:p>
          <a:p>
            <a:r>
              <a:rPr lang="en-US" sz="1350" dirty="0">
                <a:latin typeface="Monaco" charset="0"/>
              </a:rPr>
              <a:t>}</a:t>
            </a:r>
          </a:p>
          <a:p>
            <a:r>
              <a:rPr lang="en-US" sz="1350" dirty="0">
                <a:latin typeface="Monaco" charset="0"/>
              </a:rPr>
              <a:t>}</a:t>
            </a:r>
          </a:p>
        </p:txBody>
      </p:sp>
      <p:sp>
        <p:nvSpPr>
          <p:cNvPr id="4" name="TextBox 3"/>
          <p:cNvSpPr txBox="1"/>
          <p:nvPr/>
        </p:nvSpPr>
        <p:spPr>
          <a:xfrm>
            <a:off x="5580112" y="771550"/>
            <a:ext cx="3438762" cy="138499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200" dirty="0">
                <a:solidFill>
                  <a:srgbClr val="777777"/>
                </a:solidFill>
                <a:latin typeface="Monaco" charset="0"/>
              </a:rPr>
              <a:t>@Retention</a:t>
            </a:r>
            <a:r>
              <a:rPr lang="en-US" sz="1200" dirty="0">
                <a:latin typeface="Monaco" charset="0"/>
              </a:rPr>
              <a:t>(</a:t>
            </a:r>
            <a:r>
              <a:rPr lang="en-US" sz="1200" dirty="0" err="1">
                <a:latin typeface="Monaco" charset="0"/>
              </a:rPr>
              <a:t>RetentionPolicy.</a:t>
            </a:r>
            <a:r>
              <a:rPr lang="en-US" sz="1200" dirty="0" err="1">
                <a:solidFill>
                  <a:srgbClr val="0326CC"/>
                </a:solidFill>
                <a:latin typeface="Monaco" charset="0"/>
              </a:rPr>
              <a:t>RUNTIME</a:t>
            </a:r>
            <a:r>
              <a:rPr lang="en-US" sz="1200" dirty="0">
                <a:latin typeface="Monaco" charset="0"/>
              </a:rPr>
              <a:t>)</a:t>
            </a:r>
          </a:p>
          <a:p>
            <a:r>
              <a:rPr lang="en-US" sz="1200" dirty="0">
                <a:solidFill>
                  <a:srgbClr val="777777"/>
                </a:solidFill>
                <a:latin typeface="Monaco" charset="0"/>
              </a:rPr>
              <a:t>@Target</a:t>
            </a:r>
            <a:r>
              <a:rPr lang="en-US" sz="1200" dirty="0">
                <a:solidFill>
                  <a:srgbClr val="000000"/>
                </a:solidFill>
                <a:latin typeface="Monaco" charset="0"/>
              </a:rPr>
              <a:t>(</a:t>
            </a:r>
            <a:r>
              <a:rPr lang="en-US" sz="1200" dirty="0">
                <a:solidFill>
                  <a:srgbClr val="0326CC"/>
                </a:solidFill>
                <a:latin typeface="Monaco" charset="0"/>
              </a:rPr>
              <a:t>METHOD</a:t>
            </a:r>
            <a:r>
              <a:rPr lang="en-US" sz="1200" dirty="0">
                <a:solidFill>
                  <a:srgbClr val="000000"/>
                </a:solidFill>
                <a:latin typeface="Monaco" charset="0"/>
              </a:rPr>
              <a:t>)</a:t>
            </a:r>
            <a:endParaRPr lang="en-US" sz="1200" dirty="0">
              <a:solidFill>
                <a:srgbClr val="777777"/>
              </a:solidFill>
              <a:latin typeface="Monaco" charset="0"/>
            </a:endParaRPr>
          </a:p>
          <a:p>
            <a:r>
              <a:rPr lang="en-US" sz="1200" dirty="0">
                <a:solidFill>
                  <a:srgbClr val="931A68"/>
                </a:solidFill>
                <a:latin typeface="Monaco" charset="0"/>
              </a:rPr>
              <a:t>public</a:t>
            </a:r>
            <a:r>
              <a:rPr lang="en-US" sz="1200" dirty="0">
                <a:solidFill>
                  <a:srgbClr val="000000"/>
                </a:solidFill>
                <a:latin typeface="Monaco" charset="0"/>
              </a:rPr>
              <a:t> </a:t>
            </a:r>
            <a:r>
              <a:rPr lang="en-US" sz="1200" dirty="0">
                <a:solidFill>
                  <a:srgbClr val="931A68"/>
                </a:solidFill>
                <a:latin typeface="Monaco" charset="0"/>
              </a:rPr>
              <a:t>@interface</a:t>
            </a:r>
            <a:r>
              <a:rPr lang="en-US" sz="1200" dirty="0">
                <a:solidFill>
                  <a:srgbClr val="000000"/>
                </a:solidFill>
                <a:latin typeface="Monaco" charset="0"/>
              </a:rPr>
              <a:t> </a:t>
            </a:r>
            <a:r>
              <a:rPr lang="en-US" sz="1200" dirty="0" err="1">
                <a:solidFill>
                  <a:srgbClr val="777777"/>
                </a:solidFill>
                <a:latin typeface="Monaco" charset="0"/>
              </a:rPr>
              <a:t>MyAnnotation</a:t>
            </a:r>
            <a:r>
              <a:rPr lang="en-US" sz="1200" dirty="0">
                <a:solidFill>
                  <a:srgbClr val="000000"/>
                </a:solidFill>
                <a:latin typeface="Monaco" charset="0"/>
              </a:rPr>
              <a:t> {</a:t>
            </a:r>
            <a:endParaRPr lang="en-US" sz="1200" dirty="0">
              <a:solidFill>
                <a:srgbClr val="931A68"/>
              </a:solidFill>
              <a:latin typeface="Monaco" charset="0"/>
            </a:endParaRPr>
          </a:p>
          <a:p>
            <a:endParaRPr lang="en-US" sz="1200" dirty="0">
              <a:latin typeface="Monaco" charset="0"/>
            </a:endParaRPr>
          </a:p>
          <a:p>
            <a:r>
              <a:rPr lang="en-US" sz="1200" dirty="0">
                <a:latin typeface="Monaco" charset="0"/>
              </a:rPr>
              <a:t>String value();</a:t>
            </a:r>
          </a:p>
          <a:p>
            <a:r>
              <a:rPr lang="en-US" sz="1200" dirty="0">
                <a:latin typeface="Monaco" charset="0"/>
              </a:rPr>
              <a:t>}</a:t>
            </a:r>
          </a:p>
          <a:p>
            <a:endParaRPr lang="en-US" sz="1200" dirty="0"/>
          </a:p>
        </p:txBody>
      </p:sp>
    </p:spTree>
    <p:extLst>
      <p:ext uri="{BB962C8B-B14F-4D97-AF65-F5344CB8AC3E}">
        <p14:creationId xmlns:p14="http://schemas.microsoft.com/office/powerpoint/2010/main" val="2185996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fontScale="90000"/>
          </a:bodyPr>
          <a:lstStyle/>
          <a:p>
            <a:r>
              <a:rPr lang="en-US" altLang="en-US" sz="3600" dirty="0">
                <a:solidFill>
                  <a:schemeClr val="bg1"/>
                </a:solidFill>
              </a:rPr>
              <a:t>The Built-In Annotations </a:t>
            </a:r>
          </a:p>
        </p:txBody>
      </p:sp>
      <p:sp>
        <p:nvSpPr>
          <p:cNvPr id="35843" name="Rectangle 3"/>
          <p:cNvSpPr>
            <a:spLocks noGrp="1" noChangeArrowheads="1"/>
          </p:cNvSpPr>
          <p:nvPr>
            <p:ph type="body" idx="4294967295"/>
          </p:nvPr>
        </p:nvSpPr>
        <p:spPr>
          <a:xfrm>
            <a:off x="395536" y="771550"/>
            <a:ext cx="7488832" cy="2833688"/>
          </a:xfrm>
        </p:spPr>
        <p:txBody>
          <a:bodyPr>
            <a:noAutofit/>
          </a:bodyPr>
          <a:lstStyle/>
          <a:p>
            <a:pPr>
              <a:lnSpc>
                <a:spcPct val="90000"/>
              </a:lnSpc>
            </a:pPr>
            <a:r>
              <a:rPr lang="en-US" altLang="en-US" sz="1800" dirty="0">
                <a:cs typeface="Arial" panose="020B0604020202020204" pitchFamily="34" charset="0"/>
              </a:rPr>
              <a:t>Java defines seven built-in annotations. </a:t>
            </a:r>
          </a:p>
          <a:p>
            <a:pPr>
              <a:lnSpc>
                <a:spcPct val="90000"/>
              </a:lnSpc>
            </a:pPr>
            <a:r>
              <a:rPr lang="en-US" altLang="en-US" sz="1800" dirty="0">
                <a:cs typeface="Arial" panose="020B0604020202020204" pitchFamily="34" charset="0"/>
              </a:rPr>
              <a:t>Four are imported from </a:t>
            </a:r>
            <a:r>
              <a:rPr lang="en-US" altLang="en-US" sz="1800" dirty="0" err="1">
                <a:cs typeface="Arial" panose="020B0604020202020204" pitchFamily="34" charset="0"/>
              </a:rPr>
              <a:t>java.lang.annotation</a:t>
            </a:r>
            <a:r>
              <a:rPr lang="en-US" altLang="en-US" sz="1800" dirty="0">
                <a:cs typeface="Arial" panose="020B0604020202020204" pitchFamily="34" charset="0"/>
              </a:rPr>
              <a:t> </a:t>
            </a:r>
          </a:p>
          <a:p>
            <a:pPr lvl="2">
              <a:lnSpc>
                <a:spcPct val="90000"/>
              </a:lnSpc>
            </a:pPr>
            <a:r>
              <a:rPr lang="en-US" altLang="en-US" sz="1800" dirty="0">
                <a:cs typeface="Arial" panose="020B0604020202020204" pitchFamily="34" charset="0"/>
              </a:rPr>
              <a:t>@Retention,</a:t>
            </a:r>
          </a:p>
          <a:p>
            <a:pPr lvl="2">
              <a:lnSpc>
                <a:spcPct val="90000"/>
              </a:lnSpc>
            </a:pPr>
            <a:r>
              <a:rPr lang="en-US" altLang="en-US" sz="1800" dirty="0">
                <a:cs typeface="Arial" panose="020B0604020202020204" pitchFamily="34" charset="0"/>
              </a:rPr>
              <a:t>@Documented,</a:t>
            </a:r>
          </a:p>
          <a:p>
            <a:pPr lvl="2">
              <a:lnSpc>
                <a:spcPct val="90000"/>
              </a:lnSpc>
            </a:pPr>
            <a:r>
              <a:rPr lang="en-US" altLang="en-US" sz="1800" dirty="0">
                <a:cs typeface="Arial" panose="020B0604020202020204" pitchFamily="34" charset="0"/>
              </a:rPr>
              <a:t>@Target, </a:t>
            </a:r>
          </a:p>
          <a:p>
            <a:pPr lvl="2">
              <a:lnSpc>
                <a:spcPct val="90000"/>
              </a:lnSpc>
            </a:pPr>
            <a:r>
              <a:rPr lang="en-US" altLang="en-US" sz="1800" dirty="0">
                <a:cs typeface="Arial" panose="020B0604020202020204" pitchFamily="34" charset="0"/>
              </a:rPr>
              <a:t>and @Inherited. </a:t>
            </a:r>
          </a:p>
          <a:p>
            <a:pPr>
              <a:lnSpc>
                <a:spcPct val="90000"/>
              </a:lnSpc>
            </a:pPr>
            <a:r>
              <a:rPr lang="en-US" altLang="en-US" sz="1800" dirty="0">
                <a:cs typeface="Arial" panose="020B0604020202020204" pitchFamily="34" charset="0"/>
              </a:rPr>
              <a:t>Three are included in </a:t>
            </a:r>
            <a:r>
              <a:rPr lang="en-US" altLang="en-US" sz="1800" dirty="0" err="1">
                <a:cs typeface="Arial" panose="020B0604020202020204" pitchFamily="34" charset="0"/>
              </a:rPr>
              <a:t>java.lang</a:t>
            </a:r>
            <a:r>
              <a:rPr lang="en-US" altLang="en-US" sz="1800" dirty="0">
                <a:cs typeface="Arial" panose="020B0604020202020204" pitchFamily="34" charset="0"/>
              </a:rPr>
              <a:t>. </a:t>
            </a:r>
          </a:p>
          <a:p>
            <a:pPr lvl="1">
              <a:lnSpc>
                <a:spcPct val="90000"/>
              </a:lnSpc>
            </a:pPr>
            <a:r>
              <a:rPr lang="en-US" altLang="en-US" sz="1800" dirty="0">
                <a:cs typeface="Arial" panose="020B0604020202020204" pitchFamily="34" charset="0"/>
              </a:rPr>
              <a:t>@Override,</a:t>
            </a:r>
          </a:p>
          <a:p>
            <a:pPr lvl="1">
              <a:lnSpc>
                <a:spcPct val="90000"/>
              </a:lnSpc>
            </a:pPr>
            <a:r>
              <a:rPr lang="en-US" altLang="en-US" sz="1800" dirty="0">
                <a:cs typeface="Arial" panose="020B0604020202020204" pitchFamily="34" charset="0"/>
              </a:rPr>
              <a:t>@Deprecated, </a:t>
            </a:r>
          </a:p>
          <a:p>
            <a:pPr lvl="1">
              <a:lnSpc>
                <a:spcPct val="90000"/>
              </a:lnSpc>
            </a:pPr>
            <a:r>
              <a:rPr lang="en-US" altLang="en-US" sz="1800" dirty="0">
                <a:cs typeface="Arial" panose="020B0604020202020204" pitchFamily="34" charset="0"/>
              </a:rPr>
              <a:t>and @</a:t>
            </a:r>
            <a:r>
              <a:rPr lang="en-US" altLang="en-US" sz="1800" dirty="0" err="1">
                <a:cs typeface="Arial" panose="020B0604020202020204" pitchFamily="34" charset="0"/>
              </a:rPr>
              <a:t>SuppressWarnings</a:t>
            </a:r>
            <a:r>
              <a:rPr lang="en-US" altLang="en-US" sz="1800" dirty="0">
                <a:cs typeface="Arial" panose="020B0604020202020204" pitchFamily="34" charset="0"/>
              </a:rPr>
              <a:t>.</a:t>
            </a:r>
          </a:p>
        </p:txBody>
      </p:sp>
    </p:spTree>
    <p:extLst>
      <p:ext uri="{BB962C8B-B14F-4D97-AF65-F5344CB8AC3E}">
        <p14:creationId xmlns:p14="http://schemas.microsoft.com/office/powerpoint/2010/main" val="4069918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123478"/>
            <a:ext cx="6588224" cy="504056"/>
          </a:xfrm>
        </p:spPr>
        <p:txBody>
          <a:bodyPr>
            <a:normAutofit/>
          </a:bodyPr>
          <a:lstStyle/>
          <a:p>
            <a:r>
              <a:rPr lang="en-US" altLang="en-US" sz="2400" dirty="0">
                <a:solidFill>
                  <a:schemeClr val="bg1"/>
                </a:solidFill>
              </a:rPr>
              <a:t>Simple Annotations (or) Standard Annotations </a:t>
            </a:r>
          </a:p>
        </p:txBody>
      </p:sp>
      <p:sp>
        <p:nvSpPr>
          <p:cNvPr id="22531" name="Rectangle 3"/>
          <p:cNvSpPr>
            <a:spLocks noGrp="1" noChangeArrowheads="1"/>
          </p:cNvSpPr>
          <p:nvPr>
            <p:ph type="body" idx="4294967295"/>
          </p:nvPr>
        </p:nvSpPr>
        <p:spPr>
          <a:xfrm>
            <a:off x="395536" y="915566"/>
            <a:ext cx="7128792" cy="2833688"/>
          </a:xfrm>
        </p:spPr>
        <p:txBody>
          <a:bodyPr>
            <a:normAutofit/>
          </a:bodyPr>
          <a:lstStyle/>
          <a:p>
            <a:r>
              <a:rPr lang="en-US" altLang="en-US" sz="1800" dirty="0">
                <a:cs typeface="Arial" panose="020B0604020202020204" pitchFamily="34" charset="0"/>
              </a:rPr>
              <a:t>There are three types of simple annotations provided by JDK5. </a:t>
            </a:r>
          </a:p>
          <a:p>
            <a:r>
              <a:rPr lang="en-US" altLang="en-US" sz="1800" dirty="0">
                <a:cs typeface="Arial" panose="020B0604020202020204" pitchFamily="34" charset="0"/>
              </a:rPr>
              <a:t>They are: </a:t>
            </a:r>
          </a:p>
          <a:p>
            <a:pPr lvl="1"/>
            <a:r>
              <a:rPr lang="en-US" altLang="en-US" sz="1800" dirty="0">
                <a:cs typeface="Arial" panose="020B0604020202020204" pitchFamily="34" charset="0"/>
              </a:rPr>
              <a:t>Override </a:t>
            </a:r>
          </a:p>
          <a:p>
            <a:pPr lvl="1"/>
            <a:r>
              <a:rPr lang="en-US" altLang="en-US" sz="1800" dirty="0">
                <a:cs typeface="Arial" panose="020B0604020202020204" pitchFamily="34" charset="0"/>
              </a:rPr>
              <a:t>Deprecated </a:t>
            </a:r>
          </a:p>
          <a:p>
            <a:pPr lvl="1"/>
            <a:r>
              <a:rPr lang="en-US" altLang="en-US" sz="1800" dirty="0" err="1">
                <a:cs typeface="Arial" panose="020B0604020202020204" pitchFamily="34" charset="0"/>
              </a:rPr>
              <a:t>Suppresswarnings</a:t>
            </a:r>
            <a:r>
              <a:rPr lang="en-US" altLang="en-US" sz="1800" dirty="0">
                <a:cs typeface="Arial" panose="020B0604020202020204" pitchFamily="34" charset="0"/>
              </a:rPr>
              <a:t> </a:t>
            </a:r>
          </a:p>
          <a:p>
            <a:pPr lvl="1">
              <a:buFont typeface="Wingdings" charset="2"/>
              <a:buNone/>
            </a:pPr>
            <a:endParaRPr lang="en-US" altLang="en-US" sz="1800" dirty="0">
              <a:cs typeface="Arial" panose="020B0604020202020204" pitchFamily="34" charset="0"/>
            </a:endParaRPr>
          </a:p>
        </p:txBody>
      </p:sp>
    </p:spTree>
    <p:extLst>
      <p:ext uri="{BB962C8B-B14F-4D97-AF65-F5344CB8AC3E}">
        <p14:creationId xmlns:p14="http://schemas.microsoft.com/office/powerpoint/2010/main" val="2877983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fontScale="90000"/>
          </a:bodyPr>
          <a:lstStyle/>
          <a:p>
            <a:r>
              <a:rPr lang="en-US" altLang="en-US" sz="3600" dirty="0">
                <a:solidFill>
                  <a:schemeClr val="bg1"/>
                </a:solidFill>
              </a:rPr>
              <a:t>Override</a:t>
            </a:r>
          </a:p>
        </p:txBody>
      </p:sp>
      <p:sp>
        <p:nvSpPr>
          <p:cNvPr id="23555" name="Rectangle 3"/>
          <p:cNvSpPr>
            <a:spLocks noGrp="1" noChangeArrowheads="1"/>
          </p:cNvSpPr>
          <p:nvPr>
            <p:ph type="body" idx="4294967295"/>
          </p:nvPr>
        </p:nvSpPr>
        <p:spPr>
          <a:xfrm>
            <a:off x="395536" y="699542"/>
            <a:ext cx="8568952" cy="3486150"/>
          </a:xfrm>
        </p:spPr>
        <p:txBody>
          <a:bodyPr>
            <a:noAutofit/>
          </a:bodyPr>
          <a:lstStyle/>
          <a:p>
            <a:pPr>
              <a:lnSpc>
                <a:spcPct val="80000"/>
              </a:lnSpc>
            </a:pPr>
            <a:r>
              <a:rPr lang="en-US" altLang="en-US" sz="1800" dirty="0">
                <a:cs typeface="Arial" panose="020B0604020202020204" pitchFamily="34" charset="0"/>
              </a:rPr>
              <a:t>Override is a Marker Annotation type that can be applied to a method to indicate to the Compiler that the method overrides a method in a Superclass. This Annotation type guards the programmer against making a mistake when overriding a method. For </a:t>
            </a:r>
            <a:r>
              <a:rPr lang="en-US" altLang="en-US" sz="1800" dirty="0" err="1">
                <a:cs typeface="Arial" panose="020B0604020202020204" pitchFamily="34" charset="0"/>
              </a:rPr>
              <a:t>eg</a:t>
            </a:r>
            <a:r>
              <a:rPr lang="en-US" altLang="en-US" sz="1800" dirty="0">
                <a:cs typeface="Arial" panose="020B0604020202020204" pitchFamily="34" charset="0"/>
              </a:rPr>
              <a:t> The syntax ---@Override </a:t>
            </a:r>
          </a:p>
          <a:p>
            <a:pPr>
              <a:lnSpc>
                <a:spcPct val="80000"/>
              </a:lnSpc>
            </a:pPr>
            <a:endParaRPr lang="en-US" altLang="en-US" sz="1800" dirty="0">
              <a:cs typeface="Arial" panose="020B0604020202020204" pitchFamily="34" charset="0"/>
            </a:endParaRPr>
          </a:p>
          <a:p>
            <a:pPr>
              <a:lnSpc>
                <a:spcPct val="80000"/>
              </a:lnSpc>
            </a:pPr>
            <a:r>
              <a:rPr lang="en-US" altLang="en-US" sz="1800" dirty="0">
                <a:cs typeface="Arial" panose="020B0604020202020204" pitchFamily="34" charset="0"/>
              </a:rPr>
              <a:t>Example Program:</a:t>
            </a:r>
          </a:p>
          <a:p>
            <a:pPr>
              <a:lnSpc>
                <a:spcPct val="80000"/>
              </a:lnSpc>
              <a:buFont typeface="Wingdings" charset="2"/>
              <a:buNone/>
            </a:pPr>
            <a:r>
              <a:rPr lang="en-US" altLang="en-US" sz="1800" dirty="0">
                <a:cs typeface="Arial" panose="020B0604020202020204" pitchFamily="34" charset="0"/>
              </a:rPr>
              <a:t>	</a:t>
            </a:r>
            <a:r>
              <a:rPr lang="en-US" altLang="en-US" sz="1400" b="1" dirty="0">
                <a:cs typeface="Arial" panose="020B0604020202020204" pitchFamily="34" charset="0"/>
              </a:rPr>
              <a:t>class </a:t>
            </a:r>
            <a:r>
              <a:rPr lang="en-US" altLang="en-US" sz="1400" dirty="0">
                <a:cs typeface="Arial" panose="020B0604020202020204" pitchFamily="34" charset="0"/>
              </a:rPr>
              <a:t>Parent {</a:t>
            </a:r>
            <a:br>
              <a:rPr lang="en-US" altLang="en-US" sz="1400" dirty="0">
                <a:cs typeface="Arial" panose="020B0604020202020204" pitchFamily="34" charset="0"/>
              </a:rPr>
            </a:br>
            <a:r>
              <a:rPr lang="en-US" altLang="en-US" sz="1400" dirty="0">
                <a:cs typeface="Arial" panose="020B0604020202020204" pitchFamily="34" charset="0"/>
              </a:rPr>
              <a:t>    </a:t>
            </a:r>
            <a:r>
              <a:rPr lang="en-US" altLang="en-US" sz="1400" b="1" dirty="0">
                <a:cs typeface="Arial" panose="020B0604020202020204" pitchFamily="34" charset="0"/>
              </a:rPr>
              <a:t>public float </a:t>
            </a:r>
            <a:r>
              <a:rPr lang="en-US" altLang="en-US" sz="1400" dirty="0">
                <a:cs typeface="Arial" panose="020B0604020202020204" pitchFamily="34" charset="0"/>
              </a:rPr>
              <a:t>calculate (</a:t>
            </a:r>
            <a:r>
              <a:rPr lang="en-US" altLang="en-US" sz="1400" b="1" dirty="0">
                <a:cs typeface="Arial" panose="020B0604020202020204" pitchFamily="34" charset="0"/>
              </a:rPr>
              <a:t>float </a:t>
            </a:r>
            <a:r>
              <a:rPr lang="en-US" altLang="en-US" sz="1400" dirty="0">
                <a:cs typeface="Arial" panose="020B0604020202020204" pitchFamily="34" charset="0"/>
              </a:rPr>
              <a:t>a, </a:t>
            </a:r>
            <a:r>
              <a:rPr lang="en-US" altLang="en-US" sz="1400" b="1" dirty="0">
                <a:cs typeface="Arial" panose="020B0604020202020204" pitchFamily="34" charset="0"/>
              </a:rPr>
              <a:t>float </a:t>
            </a:r>
            <a:r>
              <a:rPr lang="en-US" altLang="en-US" sz="1400" dirty="0">
                <a:cs typeface="Arial" panose="020B0604020202020204" pitchFamily="34" charset="0"/>
              </a:rPr>
              <a:t>b) {</a:t>
            </a:r>
            <a:br>
              <a:rPr lang="en-US" altLang="en-US" sz="1400" dirty="0">
                <a:cs typeface="Arial" panose="020B0604020202020204" pitchFamily="34" charset="0"/>
              </a:rPr>
            </a:br>
            <a:r>
              <a:rPr lang="en-US" altLang="en-US" sz="1400" dirty="0">
                <a:cs typeface="Arial" panose="020B0604020202020204" pitchFamily="34" charset="0"/>
              </a:rPr>
              <a:t>        </a:t>
            </a:r>
            <a:r>
              <a:rPr lang="en-US" altLang="en-US" sz="1400" b="1" dirty="0">
                <a:cs typeface="Arial" panose="020B0604020202020204" pitchFamily="34" charset="0"/>
              </a:rPr>
              <a:t>return </a:t>
            </a:r>
            <a:r>
              <a:rPr lang="en-US" altLang="en-US" sz="1400" dirty="0">
                <a:cs typeface="Arial" panose="020B0604020202020204" pitchFamily="34" charset="0"/>
              </a:rPr>
              <a:t>a * b;</a:t>
            </a:r>
            <a:br>
              <a:rPr lang="en-US" altLang="en-US" sz="1400" dirty="0">
                <a:cs typeface="Arial" panose="020B0604020202020204" pitchFamily="34" charset="0"/>
              </a:rPr>
            </a:br>
            <a:r>
              <a:rPr lang="en-US" altLang="en-US" sz="1400" dirty="0">
                <a:cs typeface="Arial" panose="020B0604020202020204" pitchFamily="34" charset="0"/>
              </a:rPr>
              <a:t>    }</a:t>
            </a:r>
            <a:br>
              <a:rPr lang="en-US" altLang="en-US" sz="1400" dirty="0">
                <a:cs typeface="Arial" panose="020B0604020202020204" pitchFamily="34" charset="0"/>
              </a:rPr>
            </a:br>
            <a:r>
              <a:rPr lang="en-US" altLang="en-US" sz="1400" dirty="0">
                <a:cs typeface="Arial" panose="020B0604020202020204" pitchFamily="34" charset="0"/>
              </a:rPr>
              <a:t>}</a:t>
            </a:r>
            <a:br>
              <a:rPr lang="en-US" altLang="en-US" sz="1800" dirty="0">
                <a:cs typeface="Arial" panose="020B0604020202020204" pitchFamily="34" charset="0"/>
              </a:rPr>
            </a:br>
            <a:r>
              <a:rPr lang="en-US" altLang="en-US" sz="1800" dirty="0">
                <a:cs typeface="Arial" panose="020B0604020202020204" pitchFamily="34" charset="0"/>
              </a:rPr>
              <a:t>Whenever you want to override a method, declare the Override annotation type before the method:</a:t>
            </a:r>
            <a:br>
              <a:rPr lang="en-US" altLang="en-US" sz="1800" dirty="0">
                <a:cs typeface="Arial" panose="020B0604020202020204" pitchFamily="34" charset="0"/>
              </a:rPr>
            </a:br>
            <a:br>
              <a:rPr lang="en-US" altLang="en-US" sz="1800" dirty="0">
                <a:cs typeface="Arial" panose="020B0604020202020204" pitchFamily="34" charset="0"/>
              </a:rPr>
            </a:br>
            <a:r>
              <a:rPr lang="en-US" altLang="en-US" sz="1400" b="1" dirty="0">
                <a:cs typeface="Arial" panose="020B0604020202020204" pitchFamily="34" charset="0"/>
              </a:rPr>
              <a:t>public class </a:t>
            </a:r>
            <a:r>
              <a:rPr lang="en-US" altLang="en-US" sz="1400" dirty="0">
                <a:cs typeface="Arial" panose="020B0604020202020204" pitchFamily="34" charset="0"/>
              </a:rPr>
              <a:t>Child </a:t>
            </a:r>
            <a:r>
              <a:rPr lang="en-US" altLang="en-US" sz="1400" b="1" dirty="0">
                <a:cs typeface="Arial" panose="020B0604020202020204" pitchFamily="34" charset="0"/>
              </a:rPr>
              <a:t>extends </a:t>
            </a:r>
            <a:r>
              <a:rPr lang="en-US" altLang="en-US" sz="1400" dirty="0">
                <a:cs typeface="Arial" panose="020B0604020202020204" pitchFamily="34" charset="0"/>
              </a:rPr>
              <a:t>Parent {</a:t>
            </a:r>
            <a:br>
              <a:rPr lang="en-US" altLang="en-US" sz="1400" dirty="0">
                <a:cs typeface="Arial" panose="020B0604020202020204" pitchFamily="34" charset="0"/>
              </a:rPr>
            </a:br>
            <a:r>
              <a:rPr lang="en-US" altLang="en-US" sz="1400" dirty="0">
                <a:cs typeface="Arial" panose="020B0604020202020204" pitchFamily="34" charset="0"/>
              </a:rPr>
              <a:t>    @Override</a:t>
            </a:r>
            <a:br>
              <a:rPr lang="en-US" altLang="en-US" sz="1400" dirty="0">
                <a:cs typeface="Arial" panose="020B0604020202020204" pitchFamily="34" charset="0"/>
              </a:rPr>
            </a:br>
            <a:r>
              <a:rPr lang="en-US" altLang="en-US" sz="1400" dirty="0">
                <a:cs typeface="Arial" panose="020B0604020202020204" pitchFamily="34" charset="0"/>
              </a:rPr>
              <a:t>    </a:t>
            </a:r>
            <a:r>
              <a:rPr lang="en-US" altLang="en-US" sz="1400" b="1" dirty="0">
                <a:cs typeface="Arial" panose="020B0604020202020204" pitchFamily="34" charset="0"/>
              </a:rPr>
              <a:t>public </a:t>
            </a:r>
            <a:r>
              <a:rPr lang="en-US" altLang="en-US" sz="1400" b="1" dirty="0" err="1">
                <a:cs typeface="Arial" panose="020B0604020202020204" pitchFamily="34" charset="0"/>
              </a:rPr>
              <a:t>int</a:t>
            </a:r>
            <a:r>
              <a:rPr lang="en-US" altLang="en-US" sz="1400" b="1" dirty="0">
                <a:cs typeface="Arial" panose="020B0604020202020204" pitchFamily="34" charset="0"/>
              </a:rPr>
              <a:t> </a:t>
            </a:r>
            <a:r>
              <a:rPr lang="en-US" altLang="en-US" sz="1400" dirty="0">
                <a:cs typeface="Arial" panose="020B0604020202020204" pitchFamily="34" charset="0"/>
              </a:rPr>
              <a:t>calculate (</a:t>
            </a:r>
            <a:r>
              <a:rPr lang="en-US" altLang="en-US" sz="1400" b="1" dirty="0" err="1">
                <a:cs typeface="Arial" panose="020B0604020202020204" pitchFamily="34" charset="0"/>
              </a:rPr>
              <a:t>int</a:t>
            </a:r>
            <a:r>
              <a:rPr lang="en-US" altLang="en-US" sz="1400" b="1" dirty="0">
                <a:cs typeface="Arial" panose="020B0604020202020204" pitchFamily="34" charset="0"/>
              </a:rPr>
              <a:t> </a:t>
            </a:r>
            <a:r>
              <a:rPr lang="en-US" altLang="en-US" sz="1400" dirty="0">
                <a:cs typeface="Arial" panose="020B0604020202020204" pitchFamily="34" charset="0"/>
              </a:rPr>
              <a:t>a, </a:t>
            </a:r>
            <a:r>
              <a:rPr lang="en-US" altLang="en-US" sz="1400" b="1" dirty="0" err="1">
                <a:cs typeface="Arial" panose="020B0604020202020204" pitchFamily="34" charset="0"/>
              </a:rPr>
              <a:t>int</a:t>
            </a:r>
            <a:r>
              <a:rPr lang="en-US" altLang="en-US" sz="1400" b="1" dirty="0">
                <a:cs typeface="Arial" panose="020B0604020202020204" pitchFamily="34" charset="0"/>
              </a:rPr>
              <a:t> </a:t>
            </a:r>
            <a:r>
              <a:rPr lang="en-US" altLang="en-US" sz="1400" dirty="0">
                <a:cs typeface="Arial" panose="020B0604020202020204" pitchFamily="34" charset="0"/>
              </a:rPr>
              <a:t>b) {</a:t>
            </a:r>
            <a:br>
              <a:rPr lang="en-US" altLang="en-US" sz="1400" dirty="0">
                <a:cs typeface="Arial" panose="020B0604020202020204" pitchFamily="34" charset="0"/>
              </a:rPr>
            </a:br>
            <a:r>
              <a:rPr lang="en-US" altLang="en-US" sz="1400" dirty="0">
                <a:cs typeface="Arial" panose="020B0604020202020204" pitchFamily="34" charset="0"/>
              </a:rPr>
              <a:t>        </a:t>
            </a:r>
            <a:r>
              <a:rPr lang="en-US" altLang="en-US" sz="1400" b="1" dirty="0">
                <a:cs typeface="Arial" panose="020B0604020202020204" pitchFamily="34" charset="0"/>
              </a:rPr>
              <a:t>return </a:t>
            </a:r>
            <a:r>
              <a:rPr lang="en-US" altLang="en-US" sz="1400" dirty="0">
                <a:cs typeface="Arial" panose="020B0604020202020204" pitchFamily="34" charset="0"/>
              </a:rPr>
              <a:t>(a + 1) * b;</a:t>
            </a:r>
            <a:br>
              <a:rPr lang="en-US" altLang="en-US" sz="1400" dirty="0">
                <a:cs typeface="Arial" panose="020B0604020202020204" pitchFamily="34" charset="0"/>
              </a:rPr>
            </a:br>
            <a:r>
              <a:rPr lang="en-US" altLang="en-US" sz="1400" dirty="0">
                <a:cs typeface="Arial" panose="020B0604020202020204" pitchFamily="34" charset="0"/>
              </a:rPr>
              <a:t>    }</a:t>
            </a:r>
            <a:br>
              <a:rPr lang="en-US" altLang="en-US" sz="1400" dirty="0">
                <a:cs typeface="Arial" panose="020B0604020202020204" pitchFamily="34" charset="0"/>
              </a:rPr>
            </a:br>
            <a:r>
              <a:rPr lang="en-US" altLang="en-US" sz="1400" dirty="0">
                <a:cs typeface="Arial" panose="020B0604020202020204" pitchFamily="34" charset="0"/>
              </a:rPr>
              <a:t>}</a:t>
            </a:r>
            <a:endParaRPr lang="en-US" altLang="en-US" sz="1800" dirty="0">
              <a:cs typeface="Arial" panose="020B0604020202020204" pitchFamily="34" charset="0"/>
            </a:endParaRPr>
          </a:p>
        </p:txBody>
      </p:sp>
    </p:spTree>
    <p:extLst>
      <p:ext uri="{BB962C8B-B14F-4D97-AF65-F5344CB8AC3E}">
        <p14:creationId xmlns:p14="http://schemas.microsoft.com/office/powerpoint/2010/main" val="1018410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Autofit/>
          </a:bodyPr>
          <a:lstStyle/>
          <a:p>
            <a:r>
              <a:rPr lang="en-US" altLang="en-US" sz="3300" dirty="0">
                <a:solidFill>
                  <a:schemeClr val="bg1"/>
                </a:solidFill>
              </a:rPr>
              <a:t>The Deprecated annotation</a:t>
            </a:r>
          </a:p>
        </p:txBody>
      </p:sp>
      <p:sp>
        <p:nvSpPr>
          <p:cNvPr id="26627" name="Rectangle 3"/>
          <p:cNvSpPr>
            <a:spLocks noGrp="1" noChangeArrowheads="1"/>
          </p:cNvSpPr>
          <p:nvPr>
            <p:ph type="body" idx="4294967295"/>
          </p:nvPr>
        </p:nvSpPr>
        <p:spPr>
          <a:xfrm>
            <a:off x="395536" y="656280"/>
            <a:ext cx="8064896" cy="3657600"/>
          </a:xfrm>
        </p:spPr>
        <p:txBody>
          <a:bodyPr>
            <a:noAutofit/>
          </a:bodyPr>
          <a:lstStyle/>
          <a:p>
            <a:pPr>
              <a:lnSpc>
                <a:spcPct val="80000"/>
              </a:lnSpc>
            </a:pPr>
            <a:r>
              <a:rPr lang="en-US" altLang="en-US" sz="1800" dirty="0">
                <a:cs typeface="Arial" panose="020B0604020202020204" pitchFamily="34" charset="0"/>
              </a:rPr>
              <a:t>This annotation indicates that when a deprecated program element is used, the compiler should warn you about it. Example 2 shows you the deprecated annotation. </a:t>
            </a:r>
          </a:p>
          <a:p>
            <a:pPr>
              <a:lnSpc>
                <a:spcPct val="80000"/>
              </a:lnSpc>
            </a:pPr>
            <a:r>
              <a:rPr lang="en-US" altLang="en-US" sz="1800" dirty="0">
                <a:cs typeface="Arial" panose="020B0604020202020204" pitchFamily="34" charset="0"/>
              </a:rPr>
              <a:t>The syntax --- @Deprecated </a:t>
            </a:r>
          </a:p>
          <a:p>
            <a:pPr>
              <a:lnSpc>
                <a:spcPct val="80000"/>
              </a:lnSpc>
            </a:pPr>
            <a:r>
              <a:rPr lang="en-US" altLang="en-US" sz="1800" dirty="0">
                <a:cs typeface="Arial" panose="020B0604020202020204" pitchFamily="34" charset="0"/>
              </a:rPr>
              <a:t>Example :</a:t>
            </a:r>
          </a:p>
          <a:p>
            <a:pPr>
              <a:lnSpc>
                <a:spcPct val="80000"/>
              </a:lnSpc>
              <a:buFont typeface="Wingdings" charset="2"/>
              <a:buNone/>
            </a:pPr>
            <a:r>
              <a:rPr lang="en-US" altLang="en-US" sz="1800" dirty="0">
                <a:cs typeface="Arial" panose="020B0604020202020204" pitchFamily="34" charset="0"/>
              </a:rPr>
              <a:t>	</a:t>
            </a:r>
            <a:r>
              <a:rPr lang="en-US" altLang="en-US" sz="1400" b="1" dirty="0">
                <a:cs typeface="Arial" panose="020B0604020202020204" pitchFamily="34" charset="0"/>
              </a:rPr>
              <a:t>public class </a:t>
            </a:r>
            <a:r>
              <a:rPr lang="en-US" altLang="en-US" sz="1400" dirty="0" err="1">
                <a:cs typeface="Arial" panose="020B0604020202020204" pitchFamily="34" charset="0"/>
              </a:rPr>
              <a:t>DeprecatedTest</a:t>
            </a:r>
            <a:r>
              <a:rPr lang="en-US" altLang="en-US" sz="1400" dirty="0">
                <a:cs typeface="Arial" panose="020B0604020202020204" pitchFamily="34" charset="0"/>
              </a:rPr>
              <a:t> {</a:t>
            </a:r>
            <a:br>
              <a:rPr lang="en-US" altLang="en-US" sz="1400" dirty="0">
                <a:cs typeface="Arial" panose="020B0604020202020204" pitchFamily="34" charset="0"/>
              </a:rPr>
            </a:br>
            <a:r>
              <a:rPr lang="en-US" altLang="en-US" sz="1400" dirty="0">
                <a:cs typeface="Arial" panose="020B0604020202020204" pitchFamily="34" charset="0"/>
              </a:rPr>
              <a:t>  @Deprecated</a:t>
            </a:r>
            <a:br>
              <a:rPr lang="en-US" altLang="en-US" sz="1400" dirty="0">
                <a:cs typeface="Arial" panose="020B0604020202020204" pitchFamily="34" charset="0"/>
              </a:rPr>
            </a:br>
            <a:r>
              <a:rPr lang="en-US" altLang="en-US" sz="1400" dirty="0">
                <a:cs typeface="Arial" panose="020B0604020202020204" pitchFamily="34" charset="0"/>
              </a:rPr>
              <a:t>  </a:t>
            </a:r>
            <a:r>
              <a:rPr lang="en-US" altLang="en-US" sz="1400" b="1" dirty="0">
                <a:cs typeface="Arial" panose="020B0604020202020204" pitchFamily="34" charset="0"/>
              </a:rPr>
              <a:t>public void </a:t>
            </a:r>
            <a:r>
              <a:rPr lang="en-US" altLang="en-US" sz="1400" dirty="0">
                <a:cs typeface="Arial" panose="020B0604020202020204" pitchFamily="34" charset="0"/>
              </a:rPr>
              <a:t>serve() {</a:t>
            </a:r>
            <a:br>
              <a:rPr lang="en-US" altLang="en-US" sz="1400" dirty="0">
                <a:cs typeface="Arial" panose="020B0604020202020204" pitchFamily="34" charset="0"/>
              </a:rPr>
            </a:br>
            <a:r>
              <a:rPr lang="en-US" altLang="en-US" sz="1400" dirty="0">
                <a:cs typeface="Arial" panose="020B0604020202020204" pitchFamily="34" charset="0"/>
              </a:rPr>
              <a:t>  }</a:t>
            </a:r>
            <a:br>
              <a:rPr lang="en-US" altLang="en-US" sz="1400" dirty="0">
                <a:cs typeface="Arial" panose="020B0604020202020204" pitchFamily="34" charset="0"/>
              </a:rPr>
            </a:br>
            <a:br>
              <a:rPr lang="en-US" altLang="en-US" sz="1400" dirty="0">
                <a:cs typeface="Arial" panose="020B0604020202020204" pitchFamily="34" charset="0"/>
              </a:rPr>
            </a:br>
            <a:r>
              <a:rPr lang="en-US" altLang="en-US" sz="1400" dirty="0">
                <a:cs typeface="Arial" panose="020B0604020202020204" pitchFamily="34" charset="0"/>
              </a:rPr>
              <a:t>}</a:t>
            </a:r>
          </a:p>
          <a:p>
            <a:pPr>
              <a:lnSpc>
                <a:spcPct val="80000"/>
              </a:lnSpc>
              <a:buFont typeface="Wingdings" charset="2"/>
              <a:buNone/>
            </a:pPr>
            <a:endParaRPr lang="en-US" altLang="en-US" sz="1800" dirty="0">
              <a:cs typeface="Arial" panose="020B0604020202020204" pitchFamily="34" charset="0"/>
            </a:endParaRPr>
          </a:p>
          <a:p>
            <a:pPr>
              <a:lnSpc>
                <a:spcPct val="80000"/>
              </a:lnSpc>
              <a:buFont typeface="Wingdings" charset="2"/>
              <a:buNone/>
            </a:pPr>
            <a:r>
              <a:rPr lang="en-US" altLang="en-US" sz="1800" dirty="0">
                <a:cs typeface="Arial" panose="020B0604020202020204" pitchFamily="34" charset="0"/>
              </a:rPr>
              <a:t>If you use or override a deprecated method, you will get a warning at compile time. </a:t>
            </a:r>
          </a:p>
          <a:p>
            <a:pPr>
              <a:lnSpc>
                <a:spcPct val="80000"/>
              </a:lnSpc>
              <a:buFont typeface="Wingdings" charset="2"/>
              <a:buNone/>
            </a:pPr>
            <a:r>
              <a:rPr lang="en-US" altLang="en-US" sz="1800" b="1" dirty="0">
                <a:cs typeface="Arial" panose="020B0604020202020204" pitchFamily="34" charset="0"/>
              </a:rPr>
              <a:t>	</a:t>
            </a:r>
            <a:r>
              <a:rPr lang="en-US" altLang="en-US" sz="1400" b="1" dirty="0">
                <a:cs typeface="Arial" panose="020B0604020202020204" pitchFamily="34" charset="0"/>
              </a:rPr>
              <a:t>public class </a:t>
            </a:r>
            <a:r>
              <a:rPr lang="en-US" altLang="en-US" sz="1400" dirty="0">
                <a:cs typeface="Arial" panose="020B0604020202020204" pitchFamily="34" charset="0"/>
              </a:rPr>
              <a:t>DeprecatedTest2 {</a:t>
            </a:r>
            <a:br>
              <a:rPr lang="en-US" altLang="en-US" sz="1400" dirty="0">
                <a:cs typeface="Arial" panose="020B0604020202020204" pitchFamily="34" charset="0"/>
              </a:rPr>
            </a:br>
            <a:r>
              <a:rPr lang="en-US" altLang="en-US" sz="1400" dirty="0">
                <a:cs typeface="Arial" panose="020B0604020202020204" pitchFamily="34" charset="0"/>
              </a:rPr>
              <a:t>  	</a:t>
            </a:r>
            <a:r>
              <a:rPr lang="en-US" altLang="en-US" sz="1400" b="1" dirty="0">
                <a:cs typeface="Arial" panose="020B0604020202020204" pitchFamily="34" charset="0"/>
              </a:rPr>
              <a:t>public static void </a:t>
            </a:r>
            <a:r>
              <a:rPr lang="en-US" altLang="en-US" sz="1400" dirty="0">
                <a:cs typeface="Arial" panose="020B0604020202020204" pitchFamily="34" charset="0"/>
              </a:rPr>
              <a:t>main(String[] </a:t>
            </a:r>
            <a:r>
              <a:rPr lang="en-US" altLang="en-US" sz="1400" dirty="0" err="1">
                <a:cs typeface="Arial" panose="020B0604020202020204" pitchFamily="34" charset="0"/>
              </a:rPr>
              <a:t>args</a:t>
            </a:r>
            <a:r>
              <a:rPr lang="en-US" altLang="en-US" sz="1400" dirty="0">
                <a:cs typeface="Arial" panose="020B0604020202020204" pitchFamily="34" charset="0"/>
              </a:rPr>
              <a:t>) {</a:t>
            </a:r>
            <a:br>
              <a:rPr lang="en-US" altLang="en-US" sz="1400" dirty="0">
                <a:cs typeface="Arial" panose="020B0604020202020204" pitchFamily="34" charset="0"/>
              </a:rPr>
            </a:br>
            <a:r>
              <a:rPr lang="en-US" altLang="en-US" sz="1400" dirty="0">
                <a:cs typeface="Arial" panose="020B0604020202020204" pitchFamily="34" charset="0"/>
              </a:rPr>
              <a:t>	    </a:t>
            </a:r>
            <a:r>
              <a:rPr lang="en-US" altLang="en-US" sz="1400" dirty="0" err="1">
                <a:cs typeface="Arial" panose="020B0604020202020204" pitchFamily="34" charset="0"/>
              </a:rPr>
              <a:t>DeprecatedTest</a:t>
            </a:r>
            <a:r>
              <a:rPr lang="en-US" altLang="en-US" sz="1400" dirty="0">
                <a:cs typeface="Arial" panose="020B0604020202020204" pitchFamily="34" charset="0"/>
              </a:rPr>
              <a:t> test = </a:t>
            </a:r>
            <a:r>
              <a:rPr lang="en-US" altLang="en-US" sz="1400" b="1" dirty="0">
                <a:cs typeface="Arial" panose="020B0604020202020204" pitchFamily="34" charset="0"/>
              </a:rPr>
              <a:t>new </a:t>
            </a:r>
            <a:r>
              <a:rPr lang="en-US" altLang="en-US" sz="1400" dirty="0" err="1">
                <a:cs typeface="Arial" panose="020B0604020202020204" pitchFamily="34" charset="0"/>
              </a:rPr>
              <a:t>DeprecatedTest</a:t>
            </a:r>
            <a:r>
              <a:rPr lang="en-US" altLang="en-US" sz="1400" dirty="0">
                <a:cs typeface="Arial" panose="020B0604020202020204" pitchFamily="34" charset="0"/>
              </a:rPr>
              <a:t>();</a:t>
            </a:r>
            <a:br>
              <a:rPr lang="en-US" altLang="en-US" sz="1400" dirty="0">
                <a:cs typeface="Arial" panose="020B0604020202020204" pitchFamily="34" charset="0"/>
              </a:rPr>
            </a:br>
            <a:r>
              <a:rPr lang="en-US" altLang="en-US" sz="1400" dirty="0">
                <a:cs typeface="Arial" panose="020B0604020202020204" pitchFamily="34" charset="0"/>
              </a:rPr>
              <a:t>	    </a:t>
            </a:r>
            <a:r>
              <a:rPr lang="en-US" altLang="en-US" sz="1400" dirty="0" err="1">
                <a:cs typeface="Arial" panose="020B0604020202020204" pitchFamily="34" charset="0"/>
              </a:rPr>
              <a:t>test.serve</a:t>
            </a:r>
            <a:r>
              <a:rPr lang="en-US" altLang="en-US" sz="1400" dirty="0">
                <a:cs typeface="Arial" panose="020B0604020202020204" pitchFamily="34" charset="0"/>
              </a:rPr>
              <a:t>();</a:t>
            </a:r>
            <a:br>
              <a:rPr lang="en-US" altLang="en-US" sz="1400" dirty="0">
                <a:cs typeface="Arial" panose="020B0604020202020204" pitchFamily="34" charset="0"/>
              </a:rPr>
            </a:br>
            <a:r>
              <a:rPr lang="en-US" altLang="en-US" sz="1400" dirty="0">
                <a:cs typeface="Arial" panose="020B0604020202020204" pitchFamily="34" charset="0"/>
              </a:rPr>
              <a:t>  	}	</a:t>
            </a:r>
            <a:br>
              <a:rPr lang="en-US" altLang="en-US" sz="1400" dirty="0">
                <a:cs typeface="Arial" panose="020B0604020202020204" pitchFamily="34" charset="0"/>
              </a:rPr>
            </a:br>
            <a:r>
              <a:rPr lang="en-US" altLang="en-US" sz="1400" dirty="0">
                <a:cs typeface="Arial" panose="020B0604020202020204" pitchFamily="34" charset="0"/>
              </a:rPr>
              <a:t>} </a:t>
            </a:r>
            <a:endParaRPr lang="en-US" altLang="en-US" sz="1800" dirty="0">
              <a:cs typeface="Arial" panose="020B0604020202020204" pitchFamily="34" charset="0"/>
            </a:endParaRPr>
          </a:p>
        </p:txBody>
      </p:sp>
    </p:spTree>
    <p:extLst>
      <p:ext uri="{BB962C8B-B14F-4D97-AF65-F5344CB8AC3E}">
        <p14:creationId xmlns:p14="http://schemas.microsoft.com/office/powerpoint/2010/main" val="113325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123478"/>
            <a:ext cx="6084168" cy="504056"/>
          </a:xfrm>
        </p:spPr>
        <p:txBody>
          <a:bodyPr>
            <a:normAutofit fontScale="90000"/>
          </a:bodyPr>
          <a:lstStyle/>
          <a:p>
            <a:r>
              <a:rPr lang="en-US" altLang="en-US" sz="3300" dirty="0">
                <a:solidFill>
                  <a:schemeClr val="bg1"/>
                </a:solidFill>
              </a:rPr>
              <a:t>The </a:t>
            </a:r>
            <a:r>
              <a:rPr lang="en-US" altLang="en-US" sz="3300" dirty="0" err="1">
                <a:solidFill>
                  <a:schemeClr val="bg1"/>
                </a:solidFill>
              </a:rPr>
              <a:t>Suppresswarnings</a:t>
            </a:r>
            <a:r>
              <a:rPr lang="en-US" altLang="en-US" sz="3300" dirty="0">
                <a:solidFill>
                  <a:schemeClr val="bg1"/>
                </a:solidFill>
              </a:rPr>
              <a:t> annotation</a:t>
            </a:r>
          </a:p>
        </p:txBody>
      </p:sp>
      <p:sp>
        <p:nvSpPr>
          <p:cNvPr id="28675" name="Rectangle 3"/>
          <p:cNvSpPr>
            <a:spLocks noGrp="1" noChangeArrowheads="1"/>
          </p:cNvSpPr>
          <p:nvPr>
            <p:ph type="body" idx="4294967295"/>
          </p:nvPr>
        </p:nvSpPr>
        <p:spPr>
          <a:xfrm>
            <a:off x="395536" y="627534"/>
            <a:ext cx="8424936" cy="3048000"/>
          </a:xfrm>
        </p:spPr>
        <p:txBody>
          <a:bodyPr>
            <a:normAutofit fontScale="25000" lnSpcReduction="20000"/>
          </a:bodyPr>
          <a:lstStyle/>
          <a:p>
            <a:pPr>
              <a:lnSpc>
                <a:spcPct val="120000"/>
              </a:lnSpc>
            </a:pPr>
            <a:r>
              <a:rPr lang="en-US" altLang="en-US" sz="6400" dirty="0" err="1">
                <a:cs typeface="Arial" panose="020B0604020202020204" pitchFamily="34" charset="0"/>
              </a:rPr>
              <a:t>SuppressWarnings</a:t>
            </a:r>
            <a:r>
              <a:rPr lang="en-US" altLang="en-US" sz="6400" dirty="0">
                <a:cs typeface="Arial" panose="020B0604020202020204" pitchFamily="34" charset="0"/>
              </a:rPr>
              <a:t> is used to suppress compiler warnings. You </a:t>
            </a:r>
          </a:p>
          <a:p>
            <a:pPr marL="0" indent="0">
              <a:lnSpc>
                <a:spcPct val="120000"/>
              </a:lnSpc>
              <a:buNone/>
            </a:pPr>
            <a:r>
              <a:rPr lang="en-US" altLang="en-US" sz="6400" dirty="0">
                <a:cs typeface="Arial" panose="020B0604020202020204" pitchFamily="34" charset="0"/>
              </a:rPr>
              <a:t>      can apply @</a:t>
            </a:r>
            <a:r>
              <a:rPr lang="en-US" altLang="en-US" sz="6400" dirty="0" err="1">
                <a:cs typeface="Arial" panose="020B0604020202020204" pitchFamily="34" charset="0"/>
              </a:rPr>
              <a:t>SuppressWarnings</a:t>
            </a:r>
            <a:r>
              <a:rPr lang="en-US" altLang="en-US" sz="6400" dirty="0">
                <a:cs typeface="Arial" panose="020B0604020202020204" pitchFamily="34" charset="0"/>
              </a:rPr>
              <a:t> to types, constructors, methods, </a:t>
            </a:r>
          </a:p>
          <a:p>
            <a:pPr marL="0" indent="0">
              <a:lnSpc>
                <a:spcPct val="120000"/>
              </a:lnSpc>
              <a:buNone/>
            </a:pPr>
            <a:r>
              <a:rPr lang="en-US" altLang="en-US" sz="6400" dirty="0">
                <a:cs typeface="Arial" panose="020B0604020202020204" pitchFamily="34" charset="0"/>
              </a:rPr>
              <a:t>      fields, </a:t>
            </a:r>
            <a:r>
              <a:rPr lang="en-US" altLang="en-US" sz="7200" dirty="0">
                <a:cs typeface="Arial" panose="020B0604020202020204" pitchFamily="34" charset="0"/>
              </a:rPr>
              <a:t>parameters</a:t>
            </a:r>
            <a:r>
              <a:rPr lang="en-US" altLang="en-US" sz="6400" dirty="0">
                <a:cs typeface="Arial" panose="020B0604020202020204" pitchFamily="34" charset="0"/>
              </a:rPr>
              <a:t>, and local variables. </a:t>
            </a:r>
          </a:p>
          <a:p>
            <a:pPr marL="0" indent="0">
              <a:lnSpc>
                <a:spcPct val="120000"/>
              </a:lnSpc>
              <a:buNone/>
            </a:pPr>
            <a:endParaRPr lang="en-US" altLang="en-US" sz="6400" dirty="0">
              <a:cs typeface="Arial" panose="020B0604020202020204" pitchFamily="34" charset="0"/>
            </a:endParaRPr>
          </a:p>
          <a:p>
            <a:pPr>
              <a:lnSpc>
                <a:spcPct val="120000"/>
              </a:lnSpc>
            </a:pPr>
            <a:r>
              <a:rPr lang="en-US" altLang="en-US" sz="6400" dirty="0">
                <a:cs typeface="Arial" panose="020B0604020202020204" pitchFamily="34" charset="0"/>
              </a:rPr>
              <a:t>The syntax --- @</a:t>
            </a:r>
            <a:r>
              <a:rPr lang="en-US" altLang="en-US" sz="6400" dirty="0" err="1">
                <a:cs typeface="Arial" panose="020B0604020202020204" pitchFamily="34" charset="0"/>
              </a:rPr>
              <a:t>SuppressWarnings</a:t>
            </a:r>
            <a:r>
              <a:rPr lang="en-US" altLang="en-US" sz="6400" dirty="0">
                <a:cs typeface="Arial" panose="020B0604020202020204" pitchFamily="34" charset="0"/>
              </a:rPr>
              <a:t> </a:t>
            </a:r>
          </a:p>
          <a:p>
            <a:pPr>
              <a:lnSpc>
                <a:spcPct val="120000"/>
              </a:lnSpc>
            </a:pPr>
            <a:r>
              <a:rPr lang="en-US" altLang="en-US" sz="6400" b="1" dirty="0" err="1">
                <a:cs typeface="Arial" panose="020B0604020202020204" pitchFamily="34" charset="0"/>
              </a:rPr>
              <a:t>Eg</a:t>
            </a:r>
            <a:r>
              <a:rPr lang="en-US" altLang="en-US" sz="6400" b="1" dirty="0">
                <a:cs typeface="Arial" panose="020B0604020202020204" pitchFamily="34" charset="0"/>
              </a:rPr>
              <a:t>:</a:t>
            </a:r>
          </a:p>
          <a:p>
            <a:pPr lvl="1">
              <a:lnSpc>
                <a:spcPct val="120000"/>
              </a:lnSpc>
              <a:buFont typeface="Wingdings" charset="2"/>
              <a:buNone/>
            </a:pPr>
            <a:r>
              <a:rPr lang="en-US" altLang="en-US" sz="6400" b="1" dirty="0">
                <a:cs typeface="Arial" panose="020B0604020202020204" pitchFamily="34" charset="0"/>
              </a:rPr>
              <a:t>	import </a:t>
            </a:r>
            <a:r>
              <a:rPr lang="en-US" altLang="en-US" sz="6400" dirty="0" err="1">
                <a:cs typeface="Arial" panose="020B0604020202020204" pitchFamily="34" charset="0"/>
              </a:rPr>
              <a:t>java.util.Date</a:t>
            </a:r>
            <a:r>
              <a:rPr lang="en-US" altLang="en-US" sz="6400" dirty="0">
                <a:cs typeface="Arial" panose="020B0604020202020204" pitchFamily="34" charset="0"/>
              </a:rPr>
              <a:t>;</a:t>
            </a:r>
            <a:br>
              <a:rPr lang="en-US" altLang="en-US" sz="6400" dirty="0">
                <a:cs typeface="Arial" panose="020B0604020202020204" pitchFamily="34" charset="0"/>
              </a:rPr>
            </a:br>
            <a:r>
              <a:rPr lang="en-US" altLang="en-US" sz="6400" dirty="0">
                <a:cs typeface="Arial" panose="020B0604020202020204" pitchFamily="34" charset="0"/>
              </a:rPr>
              <a:t> </a:t>
            </a:r>
            <a:br>
              <a:rPr lang="en-US" altLang="en-US" sz="6400" dirty="0">
                <a:cs typeface="Arial" panose="020B0604020202020204" pitchFamily="34" charset="0"/>
              </a:rPr>
            </a:br>
            <a:r>
              <a:rPr lang="en-US" altLang="en-US" sz="6400" b="1" dirty="0">
                <a:cs typeface="Arial" panose="020B0604020202020204" pitchFamily="34" charset="0"/>
              </a:rPr>
              <a:t>public class </a:t>
            </a:r>
            <a:r>
              <a:rPr lang="en-US" altLang="en-US" sz="6400" dirty="0">
                <a:cs typeface="Arial" panose="020B0604020202020204" pitchFamily="34" charset="0"/>
              </a:rPr>
              <a:t>Main {</a:t>
            </a:r>
            <a:br>
              <a:rPr lang="en-US" altLang="en-US" sz="6400" dirty="0">
                <a:cs typeface="Arial" panose="020B0604020202020204" pitchFamily="34" charset="0"/>
              </a:rPr>
            </a:br>
            <a:r>
              <a:rPr lang="en-US" altLang="en-US" sz="6400" dirty="0">
                <a:cs typeface="Arial" panose="020B0604020202020204" pitchFamily="34" charset="0"/>
              </a:rPr>
              <a:t>    @</a:t>
            </a:r>
            <a:r>
              <a:rPr lang="en-US" altLang="en-US" sz="6400" dirty="0" err="1">
                <a:cs typeface="Arial" panose="020B0604020202020204" pitchFamily="34" charset="0"/>
              </a:rPr>
              <a:t>SuppressWarnings</a:t>
            </a:r>
            <a:r>
              <a:rPr lang="en-US" altLang="en-US" sz="6400" dirty="0">
                <a:cs typeface="Arial" panose="020B0604020202020204" pitchFamily="34" charset="0"/>
              </a:rPr>
              <a:t>(value={"deprecation"})</a:t>
            </a:r>
            <a:br>
              <a:rPr lang="en-US" altLang="en-US" sz="6400" dirty="0">
                <a:cs typeface="Arial" panose="020B0604020202020204" pitchFamily="34" charset="0"/>
              </a:rPr>
            </a:br>
            <a:r>
              <a:rPr lang="en-US" altLang="en-US" sz="6400" dirty="0">
                <a:cs typeface="Arial" panose="020B0604020202020204" pitchFamily="34" charset="0"/>
              </a:rPr>
              <a:t>    </a:t>
            </a:r>
            <a:r>
              <a:rPr lang="en-US" altLang="en-US" sz="6400" b="1" dirty="0">
                <a:cs typeface="Arial" panose="020B0604020202020204" pitchFamily="34" charset="0"/>
              </a:rPr>
              <a:t>public static void </a:t>
            </a:r>
            <a:r>
              <a:rPr lang="en-US" altLang="en-US" sz="6400" dirty="0">
                <a:cs typeface="Arial" panose="020B0604020202020204" pitchFamily="34" charset="0"/>
              </a:rPr>
              <a:t>main(String[] </a:t>
            </a:r>
            <a:r>
              <a:rPr lang="en-US" altLang="en-US" sz="6400" dirty="0" err="1">
                <a:cs typeface="Arial" panose="020B0604020202020204" pitchFamily="34" charset="0"/>
              </a:rPr>
              <a:t>args</a:t>
            </a:r>
            <a:r>
              <a:rPr lang="en-US" altLang="en-US" sz="6400" dirty="0">
                <a:cs typeface="Arial" panose="020B0604020202020204" pitchFamily="34" charset="0"/>
              </a:rPr>
              <a:t>) {</a:t>
            </a:r>
            <a:br>
              <a:rPr lang="en-US" altLang="en-US" sz="6400" dirty="0">
                <a:cs typeface="Arial" panose="020B0604020202020204" pitchFamily="34" charset="0"/>
              </a:rPr>
            </a:br>
            <a:r>
              <a:rPr lang="en-US" altLang="en-US" sz="6400" dirty="0">
                <a:cs typeface="Arial" panose="020B0604020202020204" pitchFamily="34" charset="0"/>
              </a:rPr>
              <a:t>        Date </a:t>
            </a:r>
            <a:r>
              <a:rPr lang="en-US" altLang="en-US" sz="6400" dirty="0" err="1">
                <a:cs typeface="Arial" panose="020B0604020202020204" pitchFamily="34" charset="0"/>
              </a:rPr>
              <a:t>date</a:t>
            </a:r>
            <a:r>
              <a:rPr lang="en-US" altLang="en-US" sz="6400" dirty="0">
                <a:cs typeface="Arial" panose="020B0604020202020204" pitchFamily="34" charset="0"/>
              </a:rPr>
              <a:t> = </a:t>
            </a:r>
            <a:r>
              <a:rPr lang="en-US" altLang="en-US" sz="6400" b="1" dirty="0">
                <a:cs typeface="Arial" panose="020B0604020202020204" pitchFamily="34" charset="0"/>
              </a:rPr>
              <a:t>new </a:t>
            </a:r>
            <a:r>
              <a:rPr lang="en-US" altLang="en-US" sz="6400" dirty="0">
                <a:cs typeface="Arial" panose="020B0604020202020204" pitchFamily="34" charset="0"/>
              </a:rPr>
              <a:t>Date(2009, 9, 30</a:t>
            </a:r>
            <a:r>
              <a:rPr lang="en-US" altLang="en-US" sz="1900" dirty="0">
                <a:cs typeface="Arial" panose="020B0604020202020204" pitchFamily="34" charset="0"/>
              </a:rPr>
              <a:t>);</a:t>
            </a:r>
            <a:br>
              <a:rPr lang="en-US" altLang="en-US" sz="1900" dirty="0">
                <a:cs typeface="Arial" panose="020B0604020202020204" pitchFamily="34" charset="0"/>
              </a:rPr>
            </a:br>
            <a:r>
              <a:rPr lang="en-US" altLang="en-US" sz="1900" dirty="0">
                <a:cs typeface="Arial" panose="020B0604020202020204" pitchFamily="34" charset="0"/>
              </a:rPr>
              <a:t> </a:t>
            </a:r>
            <a:br>
              <a:rPr lang="en-US" altLang="en-US" sz="1900" dirty="0">
                <a:cs typeface="Arial" panose="020B0604020202020204" pitchFamily="34" charset="0"/>
              </a:rPr>
            </a:br>
            <a:r>
              <a:rPr lang="en-US" altLang="en-US" sz="1900" dirty="0">
                <a:cs typeface="Arial" panose="020B0604020202020204" pitchFamily="34" charset="0"/>
              </a:rPr>
              <a:t>   </a:t>
            </a:r>
            <a:r>
              <a:rPr lang="en-US" altLang="en-US" sz="6400" dirty="0">
                <a:cs typeface="Arial" panose="020B0604020202020204" pitchFamily="34" charset="0"/>
              </a:rPr>
              <a:t>     </a:t>
            </a:r>
            <a:r>
              <a:rPr lang="en-US" altLang="en-US" sz="6400" dirty="0" err="1">
                <a:cs typeface="Arial" panose="020B0604020202020204" pitchFamily="34" charset="0"/>
              </a:rPr>
              <a:t>System.out.println</a:t>
            </a:r>
            <a:r>
              <a:rPr lang="en-US" altLang="en-US" sz="6400" dirty="0">
                <a:cs typeface="Arial" panose="020B0604020202020204" pitchFamily="34" charset="0"/>
              </a:rPr>
              <a:t>("date = " + date);</a:t>
            </a:r>
            <a:br>
              <a:rPr lang="en-US" altLang="en-US" sz="6400" dirty="0">
                <a:cs typeface="Arial" panose="020B0604020202020204" pitchFamily="34" charset="0"/>
              </a:rPr>
            </a:br>
            <a:r>
              <a:rPr lang="en-US" altLang="en-US" sz="6400" dirty="0">
                <a:cs typeface="Arial" panose="020B0604020202020204" pitchFamily="34" charset="0"/>
              </a:rPr>
              <a:t>    }</a:t>
            </a:r>
            <a:br>
              <a:rPr lang="en-US" altLang="en-US" sz="6400" dirty="0">
                <a:cs typeface="Arial" panose="020B0604020202020204" pitchFamily="34" charset="0"/>
              </a:rPr>
            </a:br>
            <a:r>
              <a:rPr lang="en-US" altLang="en-US" sz="6400" dirty="0">
                <a:cs typeface="Arial" panose="020B0604020202020204" pitchFamily="34" charset="0"/>
              </a:rPr>
              <a:t>}</a:t>
            </a:r>
          </a:p>
        </p:txBody>
      </p:sp>
    </p:spTree>
    <p:extLst>
      <p:ext uri="{BB962C8B-B14F-4D97-AF65-F5344CB8AC3E}">
        <p14:creationId xmlns:p14="http://schemas.microsoft.com/office/powerpoint/2010/main" val="3576863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fontScale="90000"/>
          </a:bodyPr>
          <a:lstStyle/>
          <a:p>
            <a:r>
              <a:rPr lang="en-US" altLang="en-US" sz="3600" dirty="0">
                <a:solidFill>
                  <a:schemeClr val="bg1"/>
                </a:solidFill>
              </a:rPr>
              <a:t>The Target annotation</a:t>
            </a:r>
          </a:p>
        </p:txBody>
      </p:sp>
      <p:sp>
        <p:nvSpPr>
          <p:cNvPr id="38915" name="Rectangle 3"/>
          <p:cNvSpPr>
            <a:spLocks noGrp="1" noChangeArrowheads="1"/>
          </p:cNvSpPr>
          <p:nvPr>
            <p:ph type="body" idx="4294967295"/>
          </p:nvPr>
        </p:nvSpPr>
        <p:spPr>
          <a:xfrm>
            <a:off x="323528" y="699542"/>
            <a:ext cx="8712968" cy="3278188"/>
          </a:xfrm>
          <a:ln>
            <a:noFill/>
          </a:ln>
        </p:spPr>
        <p:style>
          <a:lnRef idx="2">
            <a:schemeClr val="dk1"/>
          </a:lnRef>
          <a:fillRef idx="1">
            <a:schemeClr val="lt1"/>
          </a:fillRef>
          <a:effectRef idx="0">
            <a:schemeClr val="dk1"/>
          </a:effectRef>
          <a:fontRef idx="minor">
            <a:schemeClr val="dk1"/>
          </a:fontRef>
        </p:style>
        <p:txBody>
          <a:bodyPr>
            <a:noAutofit/>
          </a:bodyPr>
          <a:lstStyle/>
          <a:p>
            <a:pPr marL="0" indent="0">
              <a:lnSpc>
                <a:spcPct val="170000"/>
              </a:lnSpc>
              <a:buNone/>
            </a:pPr>
            <a:r>
              <a:rPr lang="en-US" altLang="en-US" sz="1800" dirty="0">
                <a:cs typeface="Arial" panose="020B0604020202020204" pitchFamily="34" charset="0"/>
              </a:rPr>
              <a:t>@Target(</a:t>
            </a:r>
            <a:r>
              <a:rPr lang="en-US" altLang="en-US" sz="1800" dirty="0" err="1">
                <a:cs typeface="Arial" panose="020B0604020202020204" pitchFamily="34" charset="0"/>
              </a:rPr>
              <a:t>ElementType.TYPE</a:t>
            </a:r>
            <a:r>
              <a:rPr lang="en-US" altLang="en-US" sz="1800" dirty="0">
                <a:cs typeface="Arial" panose="020B0604020202020204" pitchFamily="34" charset="0"/>
              </a:rPr>
              <a:t>)—can be applied to any element of a class </a:t>
            </a:r>
          </a:p>
          <a:p>
            <a:pPr marL="0" indent="0">
              <a:lnSpc>
                <a:spcPct val="170000"/>
              </a:lnSpc>
              <a:buNone/>
            </a:pPr>
            <a:r>
              <a:rPr lang="en-US" altLang="en-US" sz="1800" dirty="0">
                <a:cs typeface="Arial" panose="020B0604020202020204" pitchFamily="34" charset="0"/>
              </a:rPr>
              <a:t>@Target(</a:t>
            </a:r>
            <a:r>
              <a:rPr lang="en-US" altLang="en-US" sz="1800" dirty="0" err="1">
                <a:cs typeface="Arial" panose="020B0604020202020204" pitchFamily="34" charset="0"/>
              </a:rPr>
              <a:t>ElementType.FIELD</a:t>
            </a:r>
            <a:r>
              <a:rPr lang="en-US" altLang="en-US" sz="1800" dirty="0">
                <a:cs typeface="Arial" panose="020B0604020202020204" pitchFamily="34" charset="0"/>
              </a:rPr>
              <a:t>)—can be applied to a field or property </a:t>
            </a:r>
          </a:p>
          <a:p>
            <a:pPr marL="0" indent="0">
              <a:lnSpc>
                <a:spcPct val="170000"/>
              </a:lnSpc>
              <a:buNone/>
            </a:pPr>
            <a:r>
              <a:rPr lang="en-US" altLang="en-US" sz="1800" dirty="0">
                <a:cs typeface="Arial" panose="020B0604020202020204" pitchFamily="34" charset="0"/>
              </a:rPr>
              <a:t>@Target(</a:t>
            </a:r>
            <a:r>
              <a:rPr lang="en-US" altLang="en-US" sz="1800" dirty="0" err="1">
                <a:cs typeface="Arial" panose="020B0604020202020204" pitchFamily="34" charset="0"/>
              </a:rPr>
              <a:t>ElementType.METHOD</a:t>
            </a:r>
            <a:r>
              <a:rPr lang="en-US" altLang="en-US" sz="1800" dirty="0">
                <a:cs typeface="Arial" panose="020B0604020202020204" pitchFamily="34" charset="0"/>
              </a:rPr>
              <a:t>)—can be applied to a method level annotation </a:t>
            </a:r>
          </a:p>
          <a:p>
            <a:pPr marL="0" indent="0">
              <a:lnSpc>
                <a:spcPct val="170000"/>
              </a:lnSpc>
              <a:buNone/>
            </a:pPr>
            <a:r>
              <a:rPr lang="en-US" altLang="en-US" sz="1800" dirty="0">
                <a:cs typeface="Arial" panose="020B0604020202020204" pitchFamily="34" charset="0"/>
              </a:rPr>
              <a:t>@Target(</a:t>
            </a:r>
            <a:r>
              <a:rPr lang="en-US" altLang="en-US" sz="1800" dirty="0" err="1">
                <a:cs typeface="Arial" panose="020B0604020202020204" pitchFamily="34" charset="0"/>
              </a:rPr>
              <a:t>ElementType.PARAMETER</a:t>
            </a:r>
            <a:r>
              <a:rPr lang="en-US" altLang="en-US" sz="1800" dirty="0">
                <a:cs typeface="Arial" panose="020B0604020202020204" pitchFamily="34" charset="0"/>
              </a:rPr>
              <a:t>)—can be applied to the parameters of a method </a:t>
            </a:r>
          </a:p>
          <a:p>
            <a:pPr marL="0" indent="0">
              <a:lnSpc>
                <a:spcPct val="170000"/>
              </a:lnSpc>
              <a:buNone/>
            </a:pPr>
            <a:r>
              <a:rPr lang="en-US" altLang="en-US" sz="1800" dirty="0">
                <a:cs typeface="Arial" panose="020B0604020202020204" pitchFamily="34" charset="0"/>
              </a:rPr>
              <a:t>@Target(</a:t>
            </a:r>
            <a:r>
              <a:rPr lang="en-US" altLang="en-US" sz="1800" dirty="0" err="1">
                <a:cs typeface="Arial" panose="020B0604020202020204" pitchFamily="34" charset="0"/>
              </a:rPr>
              <a:t>ElementType.CONSTRUCTOR</a:t>
            </a:r>
            <a:r>
              <a:rPr lang="en-US" altLang="en-US" sz="1800" dirty="0">
                <a:cs typeface="Arial" panose="020B0604020202020204" pitchFamily="34" charset="0"/>
              </a:rPr>
              <a:t>)—can be applied to constructors </a:t>
            </a:r>
          </a:p>
          <a:p>
            <a:pPr marL="0" indent="0">
              <a:lnSpc>
                <a:spcPct val="170000"/>
              </a:lnSpc>
              <a:buNone/>
            </a:pPr>
            <a:r>
              <a:rPr lang="en-US" altLang="en-US" sz="1800" dirty="0">
                <a:cs typeface="Arial" panose="020B0604020202020204" pitchFamily="34" charset="0"/>
              </a:rPr>
              <a:t>@Target(</a:t>
            </a:r>
            <a:r>
              <a:rPr lang="en-US" altLang="en-US" sz="1800" dirty="0" err="1">
                <a:cs typeface="Arial" panose="020B0604020202020204" pitchFamily="34" charset="0"/>
              </a:rPr>
              <a:t>ElementType.LOCAL_VARIABLE</a:t>
            </a:r>
            <a:r>
              <a:rPr lang="en-US" altLang="en-US" sz="1800" dirty="0">
                <a:cs typeface="Arial" panose="020B0604020202020204" pitchFamily="34" charset="0"/>
              </a:rPr>
              <a:t>)—can be applied to local variables </a:t>
            </a:r>
          </a:p>
          <a:p>
            <a:pPr marL="0" indent="0">
              <a:lnSpc>
                <a:spcPct val="170000"/>
              </a:lnSpc>
              <a:buNone/>
            </a:pPr>
            <a:r>
              <a:rPr lang="en-US" altLang="en-US" sz="1800" dirty="0">
                <a:cs typeface="Arial" panose="020B0604020202020204" pitchFamily="34" charset="0"/>
              </a:rPr>
              <a:t>@Target(</a:t>
            </a:r>
            <a:r>
              <a:rPr lang="en-US" altLang="en-US" sz="1800" dirty="0" err="1">
                <a:cs typeface="Arial" panose="020B0604020202020204" pitchFamily="34" charset="0"/>
              </a:rPr>
              <a:t>ElementType.ANNOTATION_TYPE</a:t>
            </a:r>
            <a:r>
              <a:rPr lang="en-US" altLang="en-US" sz="1800" dirty="0">
                <a:cs typeface="Arial" panose="020B0604020202020204" pitchFamily="34" charset="0"/>
              </a:rPr>
              <a:t>)—indicates that the declared type itself is an </a:t>
            </a:r>
          </a:p>
        </p:txBody>
      </p:sp>
    </p:spTree>
    <p:extLst>
      <p:ext uri="{BB962C8B-B14F-4D97-AF65-F5344CB8AC3E}">
        <p14:creationId xmlns:p14="http://schemas.microsoft.com/office/powerpoint/2010/main" val="2013361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a:solidFill>
                  <a:schemeClr val="bg1"/>
                </a:solidFill>
              </a:rPr>
              <a:t>Java 8+</a:t>
            </a:r>
          </a:p>
        </p:txBody>
      </p:sp>
      <p:sp>
        <p:nvSpPr>
          <p:cNvPr id="3" name="Content Placeholder 2"/>
          <p:cNvSpPr>
            <a:spLocks noGrp="1"/>
          </p:cNvSpPr>
          <p:nvPr>
            <p:ph idx="4294967295"/>
          </p:nvPr>
        </p:nvSpPr>
        <p:spPr>
          <a:xfrm>
            <a:off x="395536" y="483518"/>
            <a:ext cx="6686550" cy="2833688"/>
          </a:xfrm>
        </p:spPr>
        <p:txBody>
          <a:bodyPr>
            <a:normAutofit/>
          </a:bodyPr>
          <a:lstStyle/>
          <a:p>
            <a:pPr marL="0" indent="0">
              <a:buNone/>
            </a:pPr>
            <a:endParaRPr lang="en-US" sz="1800" dirty="0"/>
          </a:p>
          <a:p>
            <a:r>
              <a:rPr lang="en-US" sz="1800" dirty="0"/>
              <a:t>Introduces </a:t>
            </a:r>
          </a:p>
          <a:p>
            <a:pPr lvl="1"/>
            <a:r>
              <a:rPr lang="en-US" sz="1800" dirty="0"/>
              <a:t>Default Methods</a:t>
            </a:r>
          </a:p>
          <a:p>
            <a:pPr lvl="1"/>
            <a:r>
              <a:rPr lang="en-US" sz="1800" dirty="0"/>
              <a:t>Functional Interfaces</a:t>
            </a:r>
          </a:p>
          <a:p>
            <a:pPr lvl="1"/>
            <a:r>
              <a:rPr lang="en-US" sz="1800" dirty="0"/>
              <a:t>Lambda Expressions</a:t>
            </a:r>
          </a:p>
          <a:p>
            <a:pPr lvl="1"/>
            <a:r>
              <a:rPr lang="en-US" sz="1800" dirty="0"/>
              <a:t>Stream API and overall improvements to Collections to support Streams</a:t>
            </a:r>
          </a:p>
          <a:p>
            <a:endParaRPr lang="en-US" sz="1800" dirty="0"/>
          </a:p>
        </p:txBody>
      </p:sp>
    </p:spTree>
    <p:extLst>
      <p:ext uri="{BB962C8B-B14F-4D97-AF65-F5344CB8AC3E}">
        <p14:creationId xmlns:p14="http://schemas.microsoft.com/office/powerpoint/2010/main" val="3343635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normAutofit fontScale="90000"/>
          </a:bodyPr>
          <a:lstStyle/>
          <a:p>
            <a:pPr eaLnBrk="1" hangingPunct="1"/>
            <a:r>
              <a:rPr lang="en-US" altLang="en-US" sz="3600" dirty="0">
                <a:solidFill>
                  <a:schemeClr val="bg1"/>
                </a:solidFill>
              </a:rPr>
              <a:t>Reading Objects</a:t>
            </a:r>
          </a:p>
        </p:txBody>
      </p:sp>
      <p:grpSp>
        <p:nvGrpSpPr>
          <p:cNvPr id="2" name="Group 4"/>
          <p:cNvGrpSpPr>
            <a:grpSpLocks/>
          </p:cNvGrpSpPr>
          <p:nvPr/>
        </p:nvGrpSpPr>
        <p:grpSpPr bwMode="auto">
          <a:xfrm>
            <a:off x="683567" y="915566"/>
            <a:ext cx="6264695" cy="1323976"/>
            <a:chOff x="415" y="738"/>
            <a:chExt cx="5014" cy="1112"/>
          </a:xfrm>
        </p:grpSpPr>
        <p:sp>
          <p:nvSpPr>
            <p:cNvPr id="91141" name="Rectangle 5"/>
            <p:cNvSpPr>
              <a:spLocks noChangeArrowheads="1"/>
            </p:cNvSpPr>
            <p:nvPr/>
          </p:nvSpPr>
          <p:spPr bwMode="auto">
            <a:xfrm>
              <a:off x="415" y="738"/>
              <a:ext cx="5014" cy="1069"/>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1350">
                <a:latin typeface="Times New Roman" pitchFamily="18" charset="0"/>
              </a:endParaRPr>
            </a:p>
          </p:txBody>
        </p:sp>
        <p:sp>
          <p:nvSpPr>
            <p:cNvPr id="27663" name="Rectangle 6"/>
            <p:cNvSpPr>
              <a:spLocks noChangeArrowheads="1"/>
            </p:cNvSpPr>
            <p:nvPr/>
          </p:nvSpPr>
          <p:spPr bwMode="auto">
            <a:xfrm>
              <a:off x="455" y="811"/>
              <a:ext cx="4932"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398463" algn="l"/>
                  <a:tab pos="627063" algn="l"/>
                  <a:tab pos="914400" algn="l"/>
                  <a:tab pos="1143000" algn="l"/>
                  <a:tab pos="1371600" algn="l"/>
                  <a:tab pos="2344738" algn="l"/>
                </a:tabLst>
                <a:defRPr sz="2400">
                  <a:solidFill>
                    <a:schemeClr val="tx1"/>
                  </a:solidFill>
                  <a:latin typeface="Times New Roman" charset="0"/>
                </a:defRPr>
              </a:lvl1pPr>
              <a:lvl2pPr marL="742950" indent="-285750" eaLnBrk="0" hangingPunct="0">
                <a:tabLst>
                  <a:tab pos="398463" algn="l"/>
                  <a:tab pos="627063" algn="l"/>
                  <a:tab pos="914400" algn="l"/>
                  <a:tab pos="1143000" algn="l"/>
                  <a:tab pos="1371600" algn="l"/>
                  <a:tab pos="2344738" algn="l"/>
                </a:tabLst>
                <a:defRPr sz="2400">
                  <a:solidFill>
                    <a:schemeClr val="tx1"/>
                  </a:solidFill>
                  <a:latin typeface="Times New Roman" charset="0"/>
                </a:defRPr>
              </a:lvl2pPr>
              <a:lvl3pPr marL="1143000" indent="-228600" eaLnBrk="0" hangingPunct="0">
                <a:tabLst>
                  <a:tab pos="398463" algn="l"/>
                  <a:tab pos="627063" algn="l"/>
                  <a:tab pos="914400" algn="l"/>
                  <a:tab pos="1143000" algn="l"/>
                  <a:tab pos="1371600" algn="l"/>
                  <a:tab pos="2344738" algn="l"/>
                </a:tabLst>
                <a:defRPr sz="2400">
                  <a:solidFill>
                    <a:schemeClr val="tx1"/>
                  </a:solidFill>
                  <a:latin typeface="Times New Roman" charset="0"/>
                </a:defRPr>
              </a:lvl3pPr>
              <a:lvl4pPr marL="1600200" indent="-228600" eaLnBrk="0" hangingPunct="0">
                <a:tabLst>
                  <a:tab pos="398463" algn="l"/>
                  <a:tab pos="627063" algn="l"/>
                  <a:tab pos="914400" algn="l"/>
                  <a:tab pos="1143000" algn="l"/>
                  <a:tab pos="1371600" algn="l"/>
                  <a:tab pos="2344738" algn="l"/>
                </a:tabLst>
                <a:defRPr sz="2400">
                  <a:solidFill>
                    <a:schemeClr val="tx1"/>
                  </a:solidFill>
                  <a:latin typeface="Times New Roman" charset="0"/>
                </a:defRPr>
              </a:lvl4pPr>
              <a:lvl5pPr marL="2057400" indent="-228600" eaLnBrk="0" hangingPunct="0">
                <a:tabLst>
                  <a:tab pos="398463" algn="l"/>
                  <a:tab pos="627063" algn="l"/>
                  <a:tab pos="914400" algn="l"/>
                  <a:tab pos="1143000" algn="l"/>
                  <a:tab pos="1371600" algn="l"/>
                  <a:tab pos="2344738" algn="l"/>
                </a:tabLst>
                <a:defRPr sz="2400">
                  <a:solidFill>
                    <a:schemeClr val="tx1"/>
                  </a:solidFill>
                  <a:latin typeface="Times New Roman" charset="0"/>
                </a:defRPr>
              </a:lvl5pPr>
              <a:lvl6pPr marL="25146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6pPr>
              <a:lvl7pPr marL="29718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7pPr>
              <a:lvl8pPr marL="34290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8pPr>
              <a:lvl9pPr marL="38862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9pPr>
            </a:lstStyle>
            <a:p>
              <a:pPr eaLnBrk="1" hangingPunct="1">
                <a:lnSpc>
                  <a:spcPct val="50000"/>
                </a:lnSpc>
                <a:spcBef>
                  <a:spcPct val="30000"/>
                </a:spcBef>
              </a:pPr>
              <a:r>
                <a:rPr kumimoji="1" lang="en-US" altLang="en-US" sz="1200" dirty="0">
                  <a:latin typeface="Courier New" charset="0"/>
                  <a:ea typeface="MS PMincho" charset="-128"/>
                </a:rPr>
                <a:t>File					</a:t>
              </a:r>
              <a:r>
                <a:rPr kumimoji="1" lang="en-US" altLang="en-US" sz="1200" dirty="0" err="1">
                  <a:latin typeface="Courier New" charset="0"/>
                  <a:ea typeface="MS PMincho" charset="-128"/>
                </a:rPr>
                <a:t>inFile</a:t>
              </a:r>
              <a:r>
                <a:rPr kumimoji="1" lang="en-US" altLang="en-US" sz="1200" dirty="0">
                  <a:latin typeface="Courier New" charset="0"/>
                  <a:ea typeface="MS PMincho" charset="-128"/>
                </a:rPr>
                <a:t> 				</a:t>
              </a:r>
            </a:p>
            <a:p>
              <a:pPr eaLnBrk="1" hangingPunct="1">
                <a:lnSpc>
                  <a:spcPct val="50000"/>
                </a:lnSpc>
                <a:spcBef>
                  <a:spcPct val="30000"/>
                </a:spcBef>
              </a:pPr>
              <a:r>
                <a:rPr kumimoji="1" lang="en-US" altLang="en-US" sz="1200" dirty="0">
                  <a:latin typeface="Courier New" charset="0"/>
                  <a:ea typeface="MS PMincho" charset="-128"/>
                </a:rPr>
                <a:t>							= </a:t>
              </a:r>
              <a:r>
                <a:rPr kumimoji="1" lang="en-US" altLang="en-US" sz="1200" dirty="0">
                  <a:solidFill>
                    <a:schemeClr val="accent2"/>
                  </a:solidFill>
                  <a:latin typeface="Courier New" charset="0"/>
                  <a:ea typeface="MS PMincho" charset="-128"/>
                </a:rPr>
                <a:t>new</a:t>
              </a:r>
              <a:r>
                <a:rPr kumimoji="1" lang="en-US" altLang="en-US" sz="1200" dirty="0">
                  <a:latin typeface="Courier New" charset="0"/>
                  <a:ea typeface="MS PMincho" charset="-128"/>
                </a:rPr>
                <a:t> File</a:t>
              </a:r>
              <a:r>
                <a:rPr kumimoji="1" lang="en-US" altLang="en-US" sz="1200" dirty="0">
                  <a:solidFill>
                    <a:srgbClr val="FF0000"/>
                  </a:solidFill>
                  <a:latin typeface="Courier New" charset="0"/>
                  <a:ea typeface="MS PMincho" charset="-128"/>
                </a:rPr>
                <a:t>(</a:t>
              </a:r>
              <a:r>
                <a:rPr kumimoji="1" lang="en-US" altLang="en-US" sz="1200" dirty="0">
                  <a:solidFill>
                    <a:srgbClr val="6666FF"/>
                  </a:solidFill>
                  <a:latin typeface="Courier New" charset="0"/>
                  <a:ea typeface="MS PMincho" charset="-128"/>
                </a:rPr>
                <a:t>"</a:t>
              </a:r>
              <a:r>
                <a:rPr kumimoji="1" lang="en-US" altLang="en-US" sz="1200" dirty="0" err="1">
                  <a:solidFill>
                    <a:srgbClr val="6666FF"/>
                  </a:solidFill>
                  <a:latin typeface="Courier New" charset="0"/>
                  <a:ea typeface="MS PMincho" charset="-128"/>
                </a:rPr>
                <a:t>objects.data</a:t>
              </a:r>
              <a:r>
                <a:rPr kumimoji="1" lang="en-US" altLang="en-US" sz="1200" dirty="0">
                  <a:solidFill>
                    <a:srgbClr val="6666FF"/>
                  </a:solidFill>
                  <a:latin typeface="Courier New" charset="0"/>
                  <a:ea typeface="MS PMincho" charset="-128"/>
                </a:rPr>
                <a:t>"</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a:t>
              </a:r>
            </a:p>
            <a:p>
              <a:pPr eaLnBrk="1" hangingPunct="1">
                <a:lnSpc>
                  <a:spcPct val="50000"/>
                </a:lnSpc>
                <a:spcBef>
                  <a:spcPct val="70000"/>
                </a:spcBef>
              </a:pPr>
              <a:r>
                <a:rPr kumimoji="1" lang="en-US" altLang="en-US" sz="1200" dirty="0" err="1">
                  <a:latin typeface="Courier New" charset="0"/>
                  <a:ea typeface="MS PMincho" charset="-128"/>
                </a:rPr>
                <a:t>FileInputStream</a:t>
              </a:r>
              <a:r>
                <a:rPr kumimoji="1" lang="en-US" altLang="en-US" sz="1200" dirty="0">
                  <a:latin typeface="Courier New" charset="0"/>
                  <a:ea typeface="MS PMincho" charset="-128"/>
                </a:rPr>
                <a:t>    </a:t>
              </a:r>
              <a:r>
                <a:rPr kumimoji="1" lang="en-US" altLang="en-US" sz="1200" dirty="0" err="1">
                  <a:latin typeface="Courier New" charset="0"/>
                  <a:ea typeface="MS PMincho" charset="-128"/>
                </a:rPr>
                <a:t>inFileStream</a:t>
              </a:r>
              <a:r>
                <a:rPr kumimoji="1" lang="en-US" altLang="en-US" sz="1200" dirty="0">
                  <a:latin typeface="Courier New" charset="0"/>
                  <a:ea typeface="MS PMincho" charset="-128"/>
                </a:rPr>
                <a:t> </a:t>
              </a:r>
            </a:p>
            <a:p>
              <a:pPr eaLnBrk="1" hangingPunct="1">
                <a:lnSpc>
                  <a:spcPct val="50000"/>
                </a:lnSpc>
                <a:spcBef>
                  <a:spcPct val="30000"/>
                </a:spcBef>
              </a:pPr>
              <a:r>
                <a:rPr kumimoji="1" lang="en-US" altLang="en-US" sz="1200" dirty="0">
                  <a:latin typeface="Courier New" charset="0"/>
                  <a:ea typeface="MS PMincho" charset="-128"/>
                </a:rPr>
                <a:t>							= </a:t>
              </a:r>
              <a:r>
                <a:rPr kumimoji="1" lang="en-US" altLang="en-US" sz="1200" dirty="0">
                  <a:solidFill>
                    <a:schemeClr val="accent2"/>
                  </a:solidFill>
                  <a:latin typeface="Courier New" charset="0"/>
                  <a:ea typeface="MS PMincho" charset="-128"/>
                </a:rPr>
                <a:t>new</a:t>
              </a:r>
              <a:r>
                <a:rPr kumimoji="1" lang="en-US" altLang="en-US" sz="1200" dirty="0">
                  <a:latin typeface="Courier New" charset="0"/>
                  <a:ea typeface="MS PMincho" charset="-128"/>
                </a:rPr>
                <a:t> </a:t>
              </a:r>
              <a:r>
                <a:rPr kumimoji="1" lang="en-US" altLang="en-US" sz="1200" dirty="0" err="1">
                  <a:latin typeface="Courier New" charset="0"/>
                  <a:ea typeface="MS PMincho" charset="-128"/>
                </a:rPr>
                <a:t>FileInputStream</a:t>
              </a:r>
              <a:r>
                <a:rPr kumimoji="1" lang="en-US" altLang="en-US" sz="1200" dirty="0">
                  <a:solidFill>
                    <a:srgbClr val="FF0000"/>
                  </a:solidFill>
                  <a:latin typeface="Courier New" charset="0"/>
                  <a:ea typeface="MS PMincho" charset="-128"/>
                </a:rPr>
                <a:t>(</a:t>
              </a:r>
              <a:r>
                <a:rPr kumimoji="1" lang="en-US" altLang="en-US" sz="1200" dirty="0" err="1">
                  <a:latin typeface="Courier New" charset="0"/>
                  <a:ea typeface="MS PMincho" charset="-128"/>
                </a:rPr>
                <a:t>inFile</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a:t>
              </a:r>
            </a:p>
            <a:p>
              <a:pPr eaLnBrk="1" hangingPunct="1">
                <a:lnSpc>
                  <a:spcPct val="50000"/>
                </a:lnSpc>
                <a:spcBef>
                  <a:spcPct val="70000"/>
                </a:spcBef>
              </a:pPr>
              <a:r>
                <a:rPr kumimoji="1" lang="en-US" altLang="en-US" sz="1200" dirty="0" err="1">
                  <a:latin typeface="Courier New" charset="0"/>
                  <a:ea typeface="MS PMincho" charset="-128"/>
                </a:rPr>
                <a:t>ObjectInputStream</a:t>
              </a:r>
              <a:r>
                <a:rPr kumimoji="1" lang="en-US" altLang="en-US" sz="1200" dirty="0">
                  <a:latin typeface="Courier New" charset="0"/>
                  <a:ea typeface="MS PMincho" charset="-128"/>
                </a:rPr>
                <a:t> </a:t>
              </a:r>
              <a:r>
                <a:rPr kumimoji="1" lang="en-US" altLang="en-US" sz="1200" dirty="0" err="1">
                  <a:latin typeface="Courier New" charset="0"/>
                  <a:ea typeface="MS PMincho" charset="-128"/>
                </a:rPr>
                <a:t>inObjectStream</a:t>
              </a:r>
              <a:endParaRPr kumimoji="1" lang="en-US" altLang="en-US" sz="1200" dirty="0">
                <a:latin typeface="Courier New" charset="0"/>
                <a:ea typeface="MS PMincho" charset="-128"/>
              </a:endParaRPr>
            </a:p>
            <a:p>
              <a:pPr eaLnBrk="1" hangingPunct="1">
                <a:lnSpc>
                  <a:spcPct val="50000"/>
                </a:lnSpc>
                <a:spcBef>
                  <a:spcPct val="30000"/>
                </a:spcBef>
              </a:pPr>
              <a:r>
                <a:rPr kumimoji="1" lang="en-US" altLang="en-US" sz="1200" dirty="0">
                  <a:latin typeface="Courier New" charset="0"/>
                  <a:ea typeface="MS PMincho" charset="-128"/>
                </a:rPr>
                <a:t>							= </a:t>
              </a:r>
              <a:r>
                <a:rPr kumimoji="1" lang="en-US" altLang="en-US" sz="1200" dirty="0">
                  <a:solidFill>
                    <a:schemeClr val="accent2"/>
                  </a:solidFill>
                  <a:latin typeface="Courier New" charset="0"/>
                  <a:ea typeface="MS PMincho" charset="-128"/>
                </a:rPr>
                <a:t>new</a:t>
              </a:r>
              <a:r>
                <a:rPr kumimoji="1" lang="en-US" altLang="en-US" sz="1200" dirty="0">
                  <a:latin typeface="Courier New" charset="0"/>
                  <a:ea typeface="MS PMincho" charset="-128"/>
                </a:rPr>
                <a:t> </a:t>
              </a:r>
              <a:r>
                <a:rPr kumimoji="1" lang="en-US" altLang="en-US" sz="1200" dirty="0" err="1">
                  <a:latin typeface="Courier New" charset="0"/>
                  <a:ea typeface="MS PMincho" charset="-128"/>
                </a:rPr>
                <a:t>ObjectInputStream</a:t>
              </a:r>
              <a:r>
                <a:rPr kumimoji="1" lang="en-US" altLang="en-US" sz="1200" dirty="0">
                  <a:solidFill>
                    <a:srgbClr val="FF0000"/>
                  </a:solidFill>
                  <a:latin typeface="Courier New" charset="0"/>
                  <a:ea typeface="MS PMincho" charset="-128"/>
                </a:rPr>
                <a:t>(</a:t>
              </a:r>
              <a:r>
                <a:rPr kumimoji="1" lang="en-US" altLang="en-US" sz="1200" dirty="0" err="1">
                  <a:latin typeface="Courier New" charset="0"/>
                  <a:ea typeface="MS PMincho" charset="-128"/>
                </a:rPr>
                <a:t>inFileStream</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a:t>
              </a:r>
            </a:p>
            <a:p>
              <a:pPr eaLnBrk="1" hangingPunct="1">
                <a:lnSpc>
                  <a:spcPct val="50000"/>
                </a:lnSpc>
                <a:spcBef>
                  <a:spcPct val="30000"/>
                </a:spcBef>
              </a:pPr>
              <a:r>
                <a:rPr kumimoji="1" lang="en-US" altLang="en-US" sz="600" dirty="0">
                  <a:latin typeface="Courier New" charset="0"/>
                  <a:ea typeface="MS PMincho" charset="-128"/>
                </a:rPr>
                <a:t>	</a:t>
              </a:r>
            </a:p>
          </p:txBody>
        </p:sp>
      </p:grpSp>
      <p:grpSp>
        <p:nvGrpSpPr>
          <p:cNvPr id="3" name="Group 7"/>
          <p:cNvGrpSpPr>
            <a:grpSpLocks/>
          </p:cNvGrpSpPr>
          <p:nvPr/>
        </p:nvGrpSpPr>
        <p:grpSpPr bwMode="auto">
          <a:xfrm>
            <a:off x="682377" y="2505840"/>
            <a:ext cx="6265886" cy="753666"/>
            <a:chOff x="449" y="1983"/>
            <a:chExt cx="5014" cy="633"/>
          </a:xfrm>
        </p:grpSpPr>
        <p:sp>
          <p:nvSpPr>
            <p:cNvPr id="91144" name="Rectangle 8"/>
            <p:cNvSpPr>
              <a:spLocks noChangeArrowheads="1"/>
            </p:cNvSpPr>
            <p:nvPr/>
          </p:nvSpPr>
          <p:spPr bwMode="auto">
            <a:xfrm>
              <a:off x="449" y="1983"/>
              <a:ext cx="5014" cy="633"/>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1350">
                <a:latin typeface="Times New Roman" pitchFamily="18" charset="0"/>
              </a:endParaRPr>
            </a:p>
          </p:txBody>
        </p:sp>
        <p:sp>
          <p:nvSpPr>
            <p:cNvPr id="27661" name="Rectangle 9"/>
            <p:cNvSpPr>
              <a:spLocks noChangeArrowheads="1"/>
            </p:cNvSpPr>
            <p:nvPr/>
          </p:nvSpPr>
          <p:spPr bwMode="auto">
            <a:xfrm>
              <a:off x="483" y="2079"/>
              <a:ext cx="4932"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398463" algn="l"/>
                  <a:tab pos="627063" algn="l"/>
                  <a:tab pos="914400" algn="l"/>
                  <a:tab pos="1143000" algn="l"/>
                  <a:tab pos="1371600" algn="l"/>
                  <a:tab pos="2344738" algn="l"/>
                </a:tabLst>
                <a:defRPr sz="2400">
                  <a:solidFill>
                    <a:schemeClr val="tx1"/>
                  </a:solidFill>
                  <a:latin typeface="Times New Roman" charset="0"/>
                </a:defRPr>
              </a:lvl1pPr>
              <a:lvl2pPr marL="742950" indent="-285750" eaLnBrk="0" hangingPunct="0">
                <a:tabLst>
                  <a:tab pos="398463" algn="l"/>
                  <a:tab pos="627063" algn="l"/>
                  <a:tab pos="914400" algn="l"/>
                  <a:tab pos="1143000" algn="l"/>
                  <a:tab pos="1371600" algn="l"/>
                  <a:tab pos="2344738" algn="l"/>
                </a:tabLst>
                <a:defRPr sz="2400">
                  <a:solidFill>
                    <a:schemeClr val="tx1"/>
                  </a:solidFill>
                  <a:latin typeface="Times New Roman" charset="0"/>
                </a:defRPr>
              </a:lvl2pPr>
              <a:lvl3pPr marL="1143000" indent="-228600" eaLnBrk="0" hangingPunct="0">
                <a:tabLst>
                  <a:tab pos="398463" algn="l"/>
                  <a:tab pos="627063" algn="l"/>
                  <a:tab pos="914400" algn="l"/>
                  <a:tab pos="1143000" algn="l"/>
                  <a:tab pos="1371600" algn="l"/>
                  <a:tab pos="2344738" algn="l"/>
                </a:tabLst>
                <a:defRPr sz="2400">
                  <a:solidFill>
                    <a:schemeClr val="tx1"/>
                  </a:solidFill>
                  <a:latin typeface="Times New Roman" charset="0"/>
                </a:defRPr>
              </a:lvl3pPr>
              <a:lvl4pPr marL="1600200" indent="-228600" eaLnBrk="0" hangingPunct="0">
                <a:tabLst>
                  <a:tab pos="398463" algn="l"/>
                  <a:tab pos="627063" algn="l"/>
                  <a:tab pos="914400" algn="l"/>
                  <a:tab pos="1143000" algn="l"/>
                  <a:tab pos="1371600" algn="l"/>
                  <a:tab pos="2344738" algn="l"/>
                </a:tabLst>
                <a:defRPr sz="2400">
                  <a:solidFill>
                    <a:schemeClr val="tx1"/>
                  </a:solidFill>
                  <a:latin typeface="Times New Roman" charset="0"/>
                </a:defRPr>
              </a:lvl4pPr>
              <a:lvl5pPr marL="2057400" indent="-228600" eaLnBrk="0" hangingPunct="0">
                <a:tabLst>
                  <a:tab pos="398463" algn="l"/>
                  <a:tab pos="627063" algn="l"/>
                  <a:tab pos="914400" algn="l"/>
                  <a:tab pos="1143000" algn="l"/>
                  <a:tab pos="1371600" algn="l"/>
                  <a:tab pos="2344738" algn="l"/>
                </a:tabLst>
                <a:defRPr sz="2400">
                  <a:solidFill>
                    <a:schemeClr val="tx1"/>
                  </a:solidFill>
                  <a:latin typeface="Times New Roman" charset="0"/>
                </a:defRPr>
              </a:lvl5pPr>
              <a:lvl6pPr marL="25146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6pPr>
              <a:lvl7pPr marL="29718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7pPr>
              <a:lvl8pPr marL="34290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8pPr>
              <a:lvl9pPr marL="38862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9pPr>
            </a:lstStyle>
            <a:p>
              <a:pPr eaLnBrk="1" hangingPunct="1">
                <a:lnSpc>
                  <a:spcPct val="50000"/>
                </a:lnSpc>
                <a:spcBef>
                  <a:spcPct val="30000"/>
                </a:spcBef>
              </a:pPr>
              <a:r>
                <a:rPr kumimoji="1" lang="en-US" altLang="en-US" sz="1200" dirty="0">
                  <a:latin typeface="Courier New" charset="0"/>
                  <a:ea typeface="MS PMincho" charset="-128"/>
                </a:rPr>
                <a:t>Person </a:t>
              </a:r>
              <a:r>
                <a:rPr kumimoji="1" lang="en-US" altLang="en-US" sz="1200" dirty="0" err="1">
                  <a:latin typeface="Courier New" charset="0"/>
                  <a:ea typeface="MS PMincho" charset="-128"/>
                </a:rPr>
                <a:t>person</a:t>
              </a:r>
              <a:r>
                <a:rPr kumimoji="1" lang="en-US" altLang="en-US" sz="1200" dirty="0">
                  <a:latin typeface="Courier New" charset="0"/>
                  <a:ea typeface="MS PMincho" charset="-128"/>
                </a:rPr>
                <a:t> </a:t>
              </a:r>
            </a:p>
            <a:p>
              <a:pPr eaLnBrk="1" hangingPunct="1">
                <a:lnSpc>
                  <a:spcPct val="50000"/>
                </a:lnSpc>
                <a:spcBef>
                  <a:spcPct val="30000"/>
                </a:spcBef>
              </a:pPr>
              <a:r>
                <a:rPr kumimoji="1" lang="en-US" altLang="en-US" sz="1200" dirty="0">
                  <a:latin typeface="Courier New" charset="0"/>
                  <a:ea typeface="MS PMincho" charset="-128"/>
                </a:rPr>
                <a:t>    </a:t>
              </a:r>
            </a:p>
            <a:p>
              <a:pPr eaLnBrk="1" hangingPunct="1">
                <a:lnSpc>
                  <a:spcPct val="50000"/>
                </a:lnSpc>
                <a:spcBef>
                  <a:spcPct val="30000"/>
                </a:spcBef>
              </a:pPr>
              <a:r>
                <a:rPr kumimoji="1" lang="en-US" altLang="en-US" sz="1200" dirty="0">
                  <a:latin typeface="Courier New" charset="0"/>
                  <a:ea typeface="MS PMincho" charset="-128"/>
                </a:rPr>
                <a:t>      = </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Person</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 </a:t>
              </a:r>
              <a:r>
                <a:rPr kumimoji="1" lang="en-US" altLang="en-US" sz="1200" dirty="0" err="1">
                  <a:latin typeface="Courier New" charset="0"/>
                  <a:ea typeface="MS PMincho" charset="-128"/>
                </a:rPr>
                <a:t>inObjectStream.readObject</a:t>
              </a:r>
              <a:r>
                <a:rPr kumimoji="1" lang="en-US" altLang="en-US" sz="1200" dirty="0">
                  <a:solidFill>
                    <a:srgbClr val="FF0000"/>
                  </a:solidFill>
                  <a:latin typeface="Courier New" charset="0"/>
                  <a:ea typeface="MS PMincho" charset="-128"/>
                </a:rPr>
                <a:t>( )</a:t>
              </a:r>
              <a:r>
                <a:rPr kumimoji="1" lang="en-US" altLang="en-US" sz="1200" dirty="0">
                  <a:latin typeface="Courier New" charset="0"/>
                  <a:ea typeface="MS PMincho" charset="-128"/>
                </a:rPr>
                <a:t>;</a:t>
              </a:r>
            </a:p>
            <a:p>
              <a:pPr eaLnBrk="1" hangingPunct="1">
                <a:lnSpc>
                  <a:spcPct val="50000"/>
                </a:lnSpc>
                <a:spcBef>
                  <a:spcPct val="30000"/>
                </a:spcBef>
              </a:pPr>
              <a:r>
                <a:rPr kumimoji="1" lang="en-US" altLang="en-US" sz="600" dirty="0">
                  <a:latin typeface="Courier New" charset="0"/>
                  <a:ea typeface="MS PMincho" charset="-128"/>
                </a:rPr>
                <a:t>	</a:t>
              </a:r>
            </a:p>
          </p:txBody>
        </p:sp>
      </p:grpSp>
      <p:grpSp>
        <p:nvGrpSpPr>
          <p:cNvPr id="4" name="Group 10"/>
          <p:cNvGrpSpPr>
            <a:grpSpLocks/>
          </p:cNvGrpSpPr>
          <p:nvPr/>
        </p:nvGrpSpPr>
        <p:grpSpPr bwMode="auto">
          <a:xfrm>
            <a:off x="662348" y="3577001"/>
            <a:ext cx="6285915" cy="881063"/>
            <a:chOff x="474" y="2985"/>
            <a:chExt cx="5014" cy="740"/>
          </a:xfrm>
        </p:grpSpPr>
        <p:sp>
          <p:nvSpPr>
            <p:cNvPr id="91147" name="Rectangle 11"/>
            <p:cNvSpPr>
              <a:spLocks noChangeArrowheads="1"/>
            </p:cNvSpPr>
            <p:nvPr/>
          </p:nvSpPr>
          <p:spPr bwMode="auto">
            <a:xfrm>
              <a:off x="474" y="2985"/>
              <a:ext cx="5014" cy="719"/>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1350">
                <a:latin typeface="Times New Roman" pitchFamily="18" charset="0"/>
              </a:endParaRPr>
            </a:p>
          </p:txBody>
        </p:sp>
        <p:sp>
          <p:nvSpPr>
            <p:cNvPr id="27659" name="Rectangle 12"/>
            <p:cNvSpPr>
              <a:spLocks noChangeArrowheads="1"/>
            </p:cNvSpPr>
            <p:nvPr/>
          </p:nvSpPr>
          <p:spPr bwMode="auto">
            <a:xfrm>
              <a:off x="514" y="3058"/>
              <a:ext cx="4932"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398463" algn="l"/>
                  <a:tab pos="627063" algn="l"/>
                  <a:tab pos="914400" algn="l"/>
                  <a:tab pos="1143000" algn="l"/>
                  <a:tab pos="1371600" algn="l"/>
                  <a:tab pos="2344738" algn="l"/>
                </a:tabLst>
                <a:defRPr sz="2400">
                  <a:solidFill>
                    <a:schemeClr val="tx1"/>
                  </a:solidFill>
                  <a:latin typeface="Times New Roman" charset="0"/>
                </a:defRPr>
              </a:lvl1pPr>
              <a:lvl2pPr marL="742950" indent="-285750" eaLnBrk="0" hangingPunct="0">
                <a:tabLst>
                  <a:tab pos="398463" algn="l"/>
                  <a:tab pos="627063" algn="l"/>
                  <a:tab pos="914400" algn="l"/>
                  <a:tab pos="1143000" algn="l"/>
                  <a:tab pos="1371600" algn="l"/>
                  <a:tab pos="2344738" algn="l"/>
                </a:tabLst>
                <a:defRPr sz="2400">
                  <a:solidFill>
                    <a:schemeClr val="tx1"/>
                  </a:solidFill>
                  <a:latin typeface="Times New Roman" charset="0"/>
                </a:defRPr>
              </a:lvl2pPr>
              <a:lvl3pPr marL="1143000" indent="-228600" eaLnBrk="0" hangingPunct="0">
                <a:tabLst>
                  <a:tab pos="398463" algn="l"/>
                  <a:tab pos="627063" algn="l"/>
                  <a:tab pos="914400" algn="l"/>
                  <a:tab pos="1143000" algn="l"/>
                  <a:tab pos="1371600" algn="l"/>
                  <a:tab pos="2344738" algn="l"/>
                </a:tabLst>
                <a:defRPr sz="2400">
                  <a:solidFill>
                    <a:schemeClr val="tx1"/>
                  </a:solidFill>
                  <a:latin typeface="Times New Roman" charset="0"/>
                </a:defRPr>
              </a:lvl3pPr>
              <a:lvl4pPr marL="1600200" indent="-228600" eaLnBrk="0" hangingPunct="0">
                <a:tabLst>
                  <a:tab pos="398463" algn="l"/>
                  <a:tab pos="627063" algn="l"/>
                  <a:tab pos="914400" algn="l"/>
                  <a:tab pos="1143000" algn="l"/>
                  <a:tab pos="1371600" algn="l"/>
                  <a:tab pos="2344738" algn="l"/>
                </a:tabLst>
                <a:defRPr sz="2400">
                  <a:solidFill>
                    <a:schemeClr val="tx1"/>
                  </a:solidFill>
                  <a:latin typeface="Times New Roman" charset="0"/>
                </a:defRPr>
              </a:lvl4pPr>
              <a:lvl5pPr marL="2057400" indent="-228600" eaLnBrk="0" hangingPunct="0">
                <a:tabLst>
                  <a:tab pos="398463" algn="l"/>
                  <a:tab pos="627063" algn="l"/>
                  <a:tab pos="914400" algn="l"/>
                  <a:tab pos="1143000" algn="l"/>
                  <a:tab pos="1371600" algn="l"/>
                  <a:tab pos="2344738" algn="l"/>
                </a:tabLst>
                <a:defRPr sz="2400">
                  <a:solidFill>
                    <a:schemeClr val="tx1"/>
                  </a:solidFill>
                  <a:latin typeface="Times New Roman" charset="0"/>
                </a:defRPr>
              </a:lvl5pPr>
              <a:lvl6pPr marL="25146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6pPr>
              <a:lvl7pPr marL="29718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7pPr>
              <a:lvl8pPr marL="34290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8pPr>
              <a:lvl9pPr marL="3886200" indent="-228600" eaLnBrk="0" fontAlgn="base" hangingPunct="0">
                <a:spcBef>
                  <a:spcPct val="0"/>
                </a:spcBef>
                <a:spcAft>
                  <a:spcPct val="0"/>
                </a:spcAft>
                <a:tabLst>
                  <a:tab pos="398463" algn="l"/>
                  <a:tab pos="627063" algn="l"/>
                  <a:tab pos="914400" algn="l"/>
                  <a:tab pos="1143000" algn="l"/>
                  <a:tab pos="1371600" algn="l"/>
                  <a:tab pos="2344738" algn="l"/>
                </a:tabLst>
                <a:defRPr sz="2400">
                  <a:solidFill>
                    <a:schemeClr val="tx1"/>
                  </a:solidFill>
                  <a:latin typeface="Times New Roman" charset="0"/>
                </a:defRPr>
              </a:lvl9pPr>
            </a:lstStyle>
            <a:p>
              <a:pPr eaLnBrk="1" hangingPunct="1">
                <a:lnSpc>
                  <a:spcPct val="50000"/>
                </a:lnSpc>
                <a:spcBef>
                  <a:spcPct val="30000"/>
                </a:spcBef>
              </a:pPr>
              <a:r>
                <a:rPr kumimoji="1" lang="en-US" altLang="en-US" sz="1200" dirty="0">
                  <a:latin typeface="Courier New" charset="0"/>
                  <a:ea typeface="MS PMincho" charset="-128"/>
                </a:rPr>
                <a:t>Account account1		</a:t>
              </a:r>
            </a:p>
            <a:p>
              <a:pPr eaLnBrk="1" hangingPunct="1">
                <a:lnSpc>
                  <a:spcPct val="50000"/>
                </a:lnSpc>
                <a:spcBef>
                  <a:spcPct val="30000"/>
                </a:spcBef>
              </a:pPr>
              <a:r>
                <a:rPr kumimoji="1" lang="en-US" altLang="en-US" sz="1200" dirty="0">
                  <a:latin typeface="Courier New" charset="0"/>
                  <a:ea typeface="MS PMincho" charset="-128"/>
                </a:rPr>
                <a:t>       = </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Account</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 </a:t>
              </a:r>
              <a:r>
                <a:rPr kumimoji="1" lang="en-US" altLang="en-US" sz="1200" dirty="0" err="1">
                  <a:latin typeface="Courier New" charset="0"/>
                  <a:ea typeface="MS PMincho" charset="-128"/>
                </a:rPr>
                <a:t>inObjectStream.readObject</a:t>
              </a:r>
              <a:r>
                <a:rPr kumimoji="1" lang="en-US" altLang="en-US" sz="1200" dirty="0">
                  <a:solidFill>
                    <a:srgbClr val="FF0000"/>
                  </a:solidFill>
                  <a:latin typeface="Courier New" charset="0"/>
                  <a:ea typeface="MS PMincho" charset="-128"/>
                </a:rPr>
                <a:t>( )</a:t>
              </a:r>
              <a:r>
                <a:rPr kumimoji="1" lang="en-US" altLang="en-US" sz="1200" dirty="0">
                  <a:latin typeface="Courier New" charset="0"/>
                  <a:ea typeface="MS PMincho" charset="-128"/>
                </a:rPr>
                <a:t>;				</a:t>
              </a:r>
            </a:p>
            <a:p>
              <a:pPr eaLnBrk="1" hangingPunct="1">
                <a:lnSpc>
                  <a:spcPct val="50000"/>
                </a:lnSpc>
                <a:spcBef>
                  <a:spcPct val="30000"/>
                </a:spcBef>
              </a:pPr>
              <a:r>
                <a:rPr kumimoji="1" lang="en-US" altLang="en-US" sz="1200" dirty="0">
                  <a:latin typeface="Courier New" charset="0"/>
                  <a:ea typeface="MS PMincho" charset="-128"/>
                </a:rPr>
                <a:t>Bank    bank1	  </a:t>
              </a:r>
            </a:p>
            <a:p>
              <a:pPr eaLnBrk="1" hangingPunct="1">
                <a:lnSpc>
                  <a:spcPct val="50000"/>
                </a:lnSpc>
                <a:spcBef>
                  <a:spcPct val="30000"/>
                </a:spcBef>
              </a:pPr>
              <a:r>
                <a:rPr kumimoji="1" lang="en-US" altLang="en-US" sz="1200" dirty="0">
                  <a:latin typeface="Courier New" charset="0"/>
                  <a:ea typeface="MS PMincho" charset="-128"/>
                </a:rPr>
                <a:t>		  = </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Bank</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 </a:t>
              </a:r>
              <a:r>
                <a:rPr kumimoji="1" lang="en-US" altLang="en-US" sz="1200" dirty="0" err="1">
                  <a:latin typeface="Courier New" charset="0"/>
                  <a:ea typeface="MS PMincho" charset="-128"/>
                </a:rPr>
                <a:t>inObjectStream.readObject</a:t>
              </a:r>
              <a:r>
                <a:rPr kumimoji="1" lang="en-US" altLang="en-US" sz="1200" dirty="0">
                  <a:solidFill>
                    <a:srgbClr val="FF0000"/>
                  </a:solidFill>
                  <a:latin typeface="Courier New" charset="0"/>
                  <a:ea typeface="MS PMincho" charset="-128"/>
                </a:rPr>
                <a:t>( )</a:t>
              </a:r>
              <a:r>
                <a:rPr kumimoji="1" lang="en-US" altLang="en-US" sz="1200" dirty="0">
                  <a:latin typeface="Courier New" charset="0"/>
                  <a:ea typeface="MS PMincho" charset="-128"/>
                </a:rPr>
                <a:t>;</a:t>
              </a:r>
            </a:p>
            <a:p>
              <a:pPr eaLnBrk="1" hangingPunct="1">
                <a:lnSpc>
                  <a:spcPct val="50000"/>
                </a:lnSpc>
                <a:spcBef>
                  <a:spcPct val="30000"/>
                </a:spcBef>
              </a:pPr>
              <a:endParaRPr kumimoji="1" lang="en-US" altLang="en-US" sz="600" dirty="0">
                <a:latin typeface="Courier New" charset="0"/>
                <a:ea typeface="MS PMincho" charset="-128"/>
              </a:endParaRPr>
            </a:p>
          </p:txBody>
        </p:sp>
      </p:grpSp>
      <p:sp>
        <p:nvSpPr>
          <p:cNvPr id="91149" name="AutoShape 13"/>
          <p:cNvSpPr>
            <a:spLocks noChangeArrowheads="1"/>
          </p:cNvSpPr>
          <p:nvPr/>
        </p:nvSpPr>
        <p:spPr bwMode="auto">
          <a:xfrm>
            <a:off x="5303192" y="3802495"/>
            <a:ext cx="1326570" cy="440214"/>
          </a:xfrm>
          <a:prstGeom prst="roundRect">
            <a:avLst>
              <a:gd name="adj" fmla="val 16667"/>
            </a:avLst>
          </a:prstGeom>
          <a:solidFill>
            <a:srgbClr val="FFFF99"/>
          </a:solidFill>
          <a:ln w="9525">
            <a:solidFill>
              <a:srgbClr val="CCECFF"/>
            </a:solidFill>
            <a:miter lim="800000"/>
            <a:headEnd/>
            <a:tailEnd/>
          </a:ln>
          <a:effectLst>
            <a:outerShdw blurRad="63500" dist="89803" dir="2700000" algn="ctr" rotWithShape="0">
              <a:schemeClr val="bg2">
                <a:alpha val="74998"/>
              </a:schemeClr>
            </a:outerShdw>
          </a:effectLst>
        </p:spPr>
        <p:txBody>
          <a:bodyPr anchor="ctr"/>
          <a:lstStyle/>
          <a:p>
            <a:pPr>
              <a:defRPr/>
            </a:pPr>
            <a:r>
              <a:rPr lang="en-US" altLang="ja-JP" sz="1050" dirty="0">
                <a:solidFill>
                  <a:srgbClr val="000000"/>
                </a:solidFill>
                <a:latin typeface="Arial" pitchFamily="34" charset="0"/>
                <a:ea typeface="ＭＳ Ｐゴシック" pitchFamily="34" charset="-128"/>
              </a:rPr>
              <a:t>Must read in the correct order.</a:t>
            </a:r>
          </a:p>
        </p:txBody>
      </p:sp>
      <p:sp>
        <p:nvSpPr>
          <p:cNvPr id="91150" name="AutoShape 14"/>
          <p:cNvSpPr>
            <a:spLocks noChangeArrowheads="1"/>
          </p:cNvSpPr>
          <p:nvPr/>
        </p:nvSpPr>
        <p:spPr bwMode="auto">
          <a:xfrm>
            <a:off x="5271044" y="2664443"/>
            <a:ext cx="1461196" cy="498872"/>
          </a:xfrm>
          <a:prstGeom prst="roundRect">
            <a:avLst>
              <a:gd name="adj" fmla="val 16667"/>
            </a:avLst>
          </a:prstGeom>
          <a:solidFill>
            <a:srgbClr val="FFFF99"/>
          </a:solidFill>
          <a:ln w="9525">
            <a:solidFill>
              <a:srgbClr val="CCECFF"/>
            </a:solidFill>
            <a:miter lim="800000"/>
            <a:headEnd/>
            <a:tailEnd/>
          </a:ln>
          <a:effectLst>
            <a:outerShdw blurRad="63500" dist="89803" dir="2700000" algn="ctr" rotWithShape="0">
              <a:schemeClr val="bg2">
                <a:alpha val="74998"/>
              </a:schemeClr>
            </a:outerShdw>
          </a:effectLst>
        </p:spPr>
        <p:txBody>
          <a:bodyPr anchor="ctr"/>
          <a:lstStyle/>
          <a:p>
            <a:pPr>
              <a:defRPr/>
            </a:pPr>
            <a:r>
              <a:rPr lang="en-US" altLang="ja-JP" sz="1050">
                <a:solidFill>
                  <a:srgbClr val="000000"/>
                </a:solidFill>
                <a:latin typeface="Arial" pitchFamily="34" charset="0"/>
                <a:ea typeface="ＭＳ Ｐゴシック" pitchFamily="34" charset="-128"/>
              </a:rPr>
              <a:t>Must type cast to the correct object type.</a:t>
            </a:r>
          </a:p>
        </p:txBody>
      </p:sp>
    </p:spTree>
    <p:extLst>
      <p:ext uri="{BB962C8B-B14F-4D97-AF65-F5344CB8AC3E}">
        <p14:creationId xmlns:p14="http://schemas.microsoft.com/office/powerpoint/2010/main" val="1957993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91150"/>
                                        </p:tgtEl>
                                        <p:attrNameLst>
                                          <p:attrName>style.visibility</p:attrName>
                                        </p:attrNameLst>
                                      </p:cBhvr>
                                      <p:to>
                                        <p:strVal val="visible"/>
                                      </p:to>
                                    </p:set>
                                    <p:animEffect transition="in" filter="dissolve">
                                      <p:cBhvr>
                                        <p:cTn id="16" dur="500"/>
                                        <p:tgtEl>
                                          <p:spTgt spid="9115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dissolve">
                                      <p:cBhvr>
                                        <p:cTn id="21" dur="500"/>
                                        <p:tgtEl>
                                          <p:spTgt spid="4"/>
                                        </p:tgtEl>
                                      </p:cBhvr>
                                    </p:animEffect>
                                  </p:childTnLst>
                                </p:cTn>
                              </p:par>
                            </p:childTnLst>
                          </p:cTn>
                        </p:par>
                        <p:par>
                          <p:cTn id="22" fill="hold" nodeType="afterGroup">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91149"/>
                                        </p:tgtEl>
                                        <p:attrNameLst>
                                          <p:attrName>style.visibility</p:attrName>
                                        </p:attrNameLst>
                                      </p:cBhvr>
                                      <p:to>
                                        <p:strVal val="visible"/>
                                      </p:to>
                                    </p:set>
                                    <p:animEffect transition="in" filter="dissolve">
                                      <p:cBhvr>
                                        <p:cTn id="25" dur="500"/>
                                        <p:tgtEl>
                                          <p:spTgt spid="91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9" grpId="0" animBg="1" autoUpdateAnimBg="0"/>
      <p:bldP spid="91150"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1B78A-DE26-5841-A2CC-550751270FE0}"/>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467544" y="771550"/>
            <a:ext cx="8424936" cy="2833688"/>
          </a:xfrm>
        </p:spPr>
        <p:txBody>
          <a:bodyPr>
            <a:normAutofit/>
          </a:bodyPr>
          <a:lstStyle/>
          <a:p>
            <a:r>
              <a:rPr lang="en-US" sz="1800" dirty="0"/>
              <a:t>In Context of Support For Streams</a:t>
            </a:r>
          </a:p>
          <a:p>
            <a:pPr lvl="1"/>
            <a:r>
              <a:rPr lang="en-US" sz="1800" dirty="0"/>
              <a:t>Java 8 needed to add functionality to existing Collection interfaces to support Streams (stream(), forEach())</a:t>
            </a:r>
          </a:p>
          <a:p>
            <a:pPr lvl="1"/>
            <a:endParaRPr lang="en-US" sz="1800" dirty="0"/>
          </a:p>
        </p:txBody>
      </p:sp>
      <p:sp>
        <p:nvSpPr>
          <p:cNvPr id="4" name="Title 1">
            <a:extLst>
              <a:ext uri="{FF2B5EF4-FFF2-40B4-BE49-F238E27FC236}">
                <a16:creationId xmlns:a16="http://schemas.microsoft.com/office/drawing/2014/main" id="{04021F73-6CF2-0541-A651-E8D2940A8683}"/>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Default Methods</a:t>
            </a:r>
          </a:p>
        </p:txBody>
      </p:sp>
    </p:spTree>
    <p:extLst>
      <p:ext uri="{BB962C8B-B14F-4D97-AF65-F5344CB8AC3E}">
        <p14:creationId xmlns:p14="http://schemas.microsoft.com/office/powerpoint/2010/main" val="3280909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EBE3E-15B9-7D48-A1EC-66D613780D4B}"/>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23528" y="843558"/>
            <a:ext cx="8568952" cy="2833688"/>
          </a:xfrm>
        </p:spPr>
        <p:txBody>
          <a:bodyPr>
            <a:normAutofit/>
          </a:bodyPr>
          <a:lstStyle/>
          <a:p>
            <a:r>
              <a:rPr lang="en-US" sz="1800" dirty="0"/>
              <a:t>Problem</a:t>
            </a:r>
          </a:p>
          <a:p>
            <a:pPr lvl="1"/>
            <a:r>
              <a:rPr lang="en-US" sz="1800" dirty="0"/>
              <a:t>Pre-Java 8 interfaces couldn’t have method bodies.</a:t>
            </a:r>
          </a:p>
          <a:p>
            <a:pPr lvl="1"/>
            <a:r>
              <a:rPr lang="en-US" sz="1800" dirty="0"/>
              <a:t>The only way to add functionality to Interfaces  was to declare additional methods which would be implemented in classes that implement the interface</a:t>
            </a:r>
          </a:p>
          <a:p>
            <a:pPr lvl="1"/>
            <a:r>
              <a:rPr lang="en-US" sz="1800" dirty="0"/>
              <a:t>It is impossible to add methods to an interface without breaking the existing implementation</a:t>
            </a:r>
          </a:p>
          <a:p>
            <a:pPr lvl="1"/>
            <a:endParaRPr lang="en-US" sz="1800" dirty="0"/>
          </a:p>
        </p:txBody>
      </p:sp>
      <p:sp>
        <p:nvSpPr>
          <p:cNvPr id="4" name="Title 1">
            <a:extLst>
              <a:ext uri="{FF2B5EF4-FFF2-40B4-BE49-F238E27FC236}">
                <a16:creationId xmlns:a16="http://schemas.microsoft.com/office/drawing/2014/main" id="{70374FA9-00E8-414E-9949-7E6D86E4C010}"/>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Default Methods</a:t>
            </a:r>
          </a:p>
        </p:txBody>
      </p:sp>
    </p:spTree>
    <p:extLst>
      <p:ext uri="{BB962C8B-B14F-4D97-AF65-F5344CB8AC3E}">
        <p14:creationId xmlns:p14="http://schemas.microsoft.com/office/powerpoint/2010/main" val="3555469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41D2-5EEA-8846-ABF4-1BBFBC15B5E8}"/>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95536" y="771550"/>
            <a:ext cx="8208912" cy="2833688"/>
          </a:xfrm>
        </p:spPr>
        <p:txBody>
          <a:bodyPr>
            <a:normAutofit/>
          </a:bodyPr>
          <a:lstStyle/>
          <a:p>
            <a:r>
              <a:rPr lang="en-US" sz="1800" dirty="0"/>
              <a:t>Solution</a:t>
            </a:r>
          </a:p>
          <a:p>
            <a:pPr lvl="1"/>
            <a:r>
              <a:rPr lang="en-US" sz="1800" dirty="0"/>
              <a:t>Default Methods!</a:t>
            </a:r>
          </a:p>
          <a:p>
            <a:pPr lvl="1"/>
            <a:r>
              <a:rPr lang="en-US" sz="1800" dirty="0"/>
              <a:t>Java 8 allows default methods to be added to interfaces with their full implementation</a:t>
            </a:r>
          </a:p>
          <a:p>
            <a:pPr lvl="1"/>
            <a:r>
              <a:rPr lang="en-US" sz="1800" dirty="0"/>
              <a:t>Classes which implement the interface don’t have to have implementations of the default method</a:t>
            </a:r>
          </a:p>
          <a:p>
            <a:pPr lvl="1"/>
            <a:r>
              <a:rPr lang="en-US" sz="1800" dirty="0"/>
              <a:t>Allows the addition of functionality to interfaces while preserving backward compatibility</a:t>
            </a:r>
          </a:p>
          <a:p>
            <a:pPr lvl="1"/>
            <a:endParaRPr lang="en-US" sz="1800" dirty="0"/>
          </a:p>
        </p:txBody>
      </p:sp>
      <p:sp>
        <p:nvSpPr>
          <p:cNvPr id="4" name="Title 1">
            <a:extLst>
              <a:ext uri="{FF2B5EF4-FFF2-40B4-BE49-F238E27FC236}">
                <a16:creationId xmlns:a16="http://schemas.microsoft.com/office/drawing/2014/main" id="{B674178C-3051-6F42-857C-5467FEE17D0E}"/>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Default Methods</a:t>
            </a:r>
          </a:p>
        </p:txBody>
      </p:sp>
    </p:spTree>
    <p:extLst>
      <p:ext uri="{BB962C8B-B14F-4D97-AF65-F5344CB8AC3E}">
        <p14:creationId xmlns:p14="http://schemas.microsoft.com/office/powerpoint/2010/main" val="25957704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8396FC-F01B-F849-973E-DC2FB133F065}"/>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Default Methods</a:t>
            </a:r>
          </a:p>
        </p:txBody>
      </p:sp>
      <p:sp>
        <p:nvSpPr>
          <p:cNvPr id="6" name="Rectangle 5">
            <a:extLst>
              <a:ext uri="{FF2B5EF4-FFF2-40B4-BE49-F238E27FC236}">
                <a16:creationId xmlns:a16="http://schemas.microsoft.com/office/drawing/2014/main" id="{CFBFB9EB-962D-EA46-A9AE-98A71F05969A}"/>
              </a:ext>
            </a:extLst>
          </p:cNvPr>
          <p:cNvSpPr/>
          <p:nvPr/>
        </p:nvSpPr>
        <p:spPr>
          <a:xfrm>
            <a:off x="1187624" y="2153931"/>
            <a:ext cx="3392275" cy="369332"/>
          </a:xfrm>
          <a:prstGeom prst="rect">
            <a:avLst/>
          </a:prstGeom>
        </p:spPr>
        <p:txBody>
          <a:bodyPr wrap="none">
            <a:spAutoFit/>
          </a:bodyPr>
          <a:lstStyle/>
          <a:p>
            <a:r>
              <a:rPr lang="en-IN" dirty="0" err="1">
                <a:latin typeface="Menlo" panose="020B0609030804020204" pitchFamily="49" charset="0"/>
              </a:rPr>
              <a:t>DefaultMethodsTest.java</a:t>
            </a:r>
            <a:endParaRPr lang="en-US" dirty="0"/>
          </a:p>
        </p:txBody>
      </p:sp>
      <p:sp>
        <p:nvSpPr>
          <p:cNvPr id="8" name="Rectangle 7">
            <a:extLst>
              <a:ext uri="{FF2B5EF4-FFF2-40B4-BE49-F238E27FC236}">
                <a16:creationId xmlns:a16="http://schemas.microsoft.com/office/drawing/2014/main" id="{306E28D9-012D-A44E-8929-0BAE1EFB090B}"/>
              </a:ext>
            </a:extLst>
          </p:cNvPr>
          <p:cNvSpPr/>
          <p:nvPr/>
        </p:nvSpPr>
        <p:spPr>
          <a:xfrm>
            <a:off x="1187624" y="602497"/>
            <a:ext cx="1439818" cy="369332"/>
          </a:xfrm>
          <a:prstGeom prst="rect">
            <a:avLst/>
          </a:prstGeom>
        </p:spPr>
        <p:txBody>
          <a:bodyPr wrap="none">
            <a:spAutoFit/>
          </a:bodyPr>
          <a:lstStyle/>
          <a:p>
            <a:r>
              <a:rPr lang="en-IN" dirty="0" err="1">
                <a:solidFill>
                  <a:srgbClr val="000000"/>
                </a:solidFill>
                <a:latin typeface="Menlo" panose="020B0609030804020204" pitchFamily="49" charset="0"/>
              </a:rPr>
              <a:t>FooA</a:t>
            </a:r>
            <a:r>
              <a:rPr lang="en-IN" dirty="0" err="1">
                <a:latin typeface="Menlo" panose="020B0609030804020204" pitchFamily="49" charset="0"/>
              </a:rPr>
              <a:t>.java</a:t>
            </a:r>
            <a:endParaRPr lang="en-US" dirty="0"/>
          </a:p>
        </p:txBody>
      </p:sp>
      <p:sp>
        <p:nvSpPr>
          <p:cNvPr id="9" name="Rectangle 3">
            <a:extLst>
              <a:ext uri="{FF2B5EF4-FFF2-40B4-BE49-F238E27FC236}">
                <a16:creationId xmlns:a16="http://schemas.microsoft.com/office/drawing/2014/main" id="{3BBAEE0D-8EDC-FA49-A137-8EF20192B537}"/>
              </a:ext>
            </a:extLst>
          </p:cNvPr>
          <p:cNvSpPr>
            <a:spLocks noChangeArrowheads="1"/>
          </p:cNvSpPr>
          <p:nvPr/>
        </p:nvSpPr>
        <p:spPr bwMode="auto">
          <a:xfrm>
            <a:off x="1368599" y="2674413"/>
            <a:ext cx="6343650" cy="1965434"/>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r>
              <a:rPr lang="en-IN" sz="1400" b="1" dirty="0">
                <a:solidFill>
                  <a:srgbClr val="7F0055"/>
                </a:solidFill>
                <a:latin typeface="Menlo" panose="020B0609030804020204" pitchFamily="49" charset="0"/>
              </a:rPr>
              <a:t>public</a:t>
            </a:r>
            <a:r>
              <a:rPr lang="en-IN" sz="1400" dirty="0">
                <a:latin typeface="Menlo" panose="020B0609030804020204" pitchFamily="49" charset="0"/>
              </a:rPr>
              <a:t> </a:t>
            </a:r>
            <a:r>
              <a:rPr lang="en-IN" sz="1400" b="1" dirty="0">
                <a:solidFill>
                  <a:srgbClr val="7F0055"/>
                </a:solidFill>
                <a:latin typeface="Menlo" panose="020B0609030804020204" pitchFamily="49" charset="0"/>
              </a:rPr>
              <a:t>class</a:t>
            </a:r>
            <a:r>
              <a:rPr lang="en-IN" sz="1400" dirty="0">
                <a:latin typeface="Menlo" panose="020B0609030804020204" pitchFamily="49" charset="0"/>
              </a:rPr>
              <a:t> </a:t>
            </a:r>
            <a:r>
              <a:rPr lang="en-IN" sz="1400" dirty="0" err="1">
                <a:latin typeface="Menlo" panose="020B0609030804020204" pitchFamily="49" charset="0"/>
              </a:rPr>
              <a:t>DefaultMethodsTest</a:t>
            </a:r>
            <a:r>
              <a:rPr lang="en-IN" sz="1400" dirty="0">
                <a:latin typeface="Menlo" panose="020B0609030804020204" pitchFamily="49" charset="0"/>
              </a:rPr>
              <a:t> </a:t>
            </a:r>
            <a:r>
              <a:rPr lang="en-IN" sz="1400" b="1" dirty="0">
                <a:solidFill>
                  <a:srgbClr val="7F0055"/>
                </a:solidFill>
                <a:latin typeface="Menlo" panose="020B0609030804020204" pitchFamily="49" charset="0"/>
              </a:rPr>
              <a:t>implements</a:t>
            </a:r>
            <a:r>
              <a:rPr lang="en-IN" sz="1400" dirty="0">
                <a:latin typeface="Menlo" panose="020B0609030804020204" pitchFamily="49" charset="0"/>
              </a:rPr>
              <a:t> </a:t>
            </a:r>
            <a:r>
              <a:rPr lang="en-IN" sz="1400" dirty="0" err="1">
                <a:latin typeface="Menlo" panose="020B0609030804020204" pitchFamily="49" charset="0"/>
              </a:rPr>
              <a:t>FooA</a:t>
            </a:r>
            <a:r>
              <a:rPr lang="en-IN" sz="1400" dirty="0">
                <a:latin typeface="Menlo" panose="020B0609030804020204" pitchFamily="49" charset="0"/>
              </a:rPr>
              <a:t> {</a:t>
            </a:r>
          </a:p>
          <a:p>
            <a:r>
              <a:rPr lang="en-IN" sz="1400" b="1" dirty="0">
                <a:solidFill>
                  <a:srgbClr val="7F0055"/>
                </a:solidFill>
                <a:latin typeface="Menlo" panose="020B0609030804020204" pitchFamily="49" charset="0"/>
              </a:rPr>
              <a:t>public</a:t>
            </a:r>
            <a:r>
              <a:rPr lang="en-IN" sz="1400" dirty="0">
                <a:latin typeface="Menlo" panose="020B0609030804020204" pitchFamily="49" charset="0"/>
              </a:rPr>
              <a:t> </a:t>
            </a:r>
            <a:r>
              <a:rPr lang="en-IN" sz="1400" dirty="0" err="1">
                <a:latin typeface="Menlo" panose="020B0609030804020204" pitchFamily="49" charset="0"/>
              </a:rPr>
              <a:t>DefaultMethodsTest</a:t>
            </a:r>
            <a:r>
              <a:rPr lang="en-IN" sz="1400" dirty="0">
                <a:latin typeface="Menlo" panose="020B0609030804020204" pitchFamily="49" charset="0"/>
              </a:rPr>
              <a:t>() {</a:t>
            </a:r>
          </a:p>
          <a:p>
            <a:r>
              <a:rPr lang="en-IN" sz="1400" b="1" dirty="0">
                <a:solidFill>
                  <a:srgbClr val="7F0055"/>
                </a:solidFill>
                <a:latin typeface="Menlo" panose="020B0609030804020204" pitchFamily="49" charset="0"/>
              </a:rPr>
              <a:t>	</a:t>
            </a:r>
            <a:r>
              <a:rPr lang="en-IN" sz="1400" b="1" dirty="0" err="1">
                <a:solidFill>
                  <a:srgbClr val="7F0055"/>
                </a:solidFill>
                <a:latin typeface="Menlo" panose="020B0609030804020204" pitchFamily="49" charset="0"/>
              </a:rPr>
              <a:t>this</a:t>
            </a:r>
            <a:r>
              <a:rPr lang="en-IN" sz="1400" dirty="0" err="1">
                <a:latin typeface="Menlo" panose="020B0609030804020204" pitchFamily="49" charset="0"/>
              </a:rPr>
              <a:t>.printFooA</a:t>
            </a:r>
            <a:r>
              <a:rPr lang="en-IN" sz="1400" dirty="0">
                <a:latin typeface="Menlo" panose="020B0609030804020204" pitchFamily="49" charset="0"/>
              </a:rPr>
              <a:t>();</a:t>
            </a:r>
          </a:p>
          <a:p>
            <a:r>
              <a:rPr lang="en-IN" sz="1400" dirty="0">
                <a:latin typeface="Menlo" panose="020B0609030804020204" pitchFamily="49" charset="0"/>
              </a:rPr>
              <a:t>}</a:t>
            </a:r>
          </a:p>
          <a:p>
            <a:r>
              <a:rPr lang="en-IN" sz="1400" b="1" dirty="0">
                <a:solidFill>
                  <a:srgbClr val="7F0055"/>
                </a:solidFill>
                <a:latin typeface="Menlo" panose="020B0609030804020204" pitchFamily="49" charset="0"/>
              </a:rPr>
              <a:t>public</a:t>
            </a:r>
            <a:r>
              <a:rPr lang="en-IN" sz="1400" dirty="0">
                <a:latin typeface="Menlo" panose="020B0609030804020204" pitchFamily="49" charset="0"/>
              </a:rPr>
              <a:t> </a:t>
            </a:r>
            <a:r>
              <a:rPr lang="en-IN" sz="1400" b="1" dirty="0">
                <a:solidFill>
                  <a:srgbClr val="7F0055"/>
                </a:solidFill>
                <a:latin typeface="Menlo" panose="020B0609030804020204" pitchFamily="49" charset="0"/>
              </a:rPr>
              <a:t>static</a:t>
            </a:r>
            <a:r>
              <a:rPr lang="en-IN" sz="1400" dirty="0">
                <a:latin typeface="Menlo" panose="020B0609030804020204" pitchFamily="49" charset="0"/>
              </a:rPr>
              <a:t> </a:t>
            </a:r>
            <a:r>
              <a:rPr lang="en-IN" sz="1400" b="1" dirty="0">
                <a:solidFill>
                  <a:srgbClr val="7F0055"/>
                </a:solidFill>
                <a:latin typeface="Menlo" panose="020B0609030804020204" pitchFamily="49" charset="0"/>
              </a:rPr>
              <a:t>void</a:t>
            </a:r>
            <a:r>
              <a:rPr lang="en-IN" sz="1400" dirty="0">
                <a:latin typeface="Menlo" panose="020B0609030804020204" pitchFamily="49" charset="0"/>
              </a:rPr>
              <a:t> main(String[] </a:t>
            </a:r>
            <a:r>
              <a:rPr lang="en-IN" sz="1400" dirty="0" err="1">
                <a:solidFill>
                  <a:srgbClr val="6A3E3E"/>
                </a:solidFill>
                <a:latin typeface="Menlo" panose="020B0609030804020204" pitchFamily="49" charset="0"/>
              </a:rPr>
              <a:t>args</a:t>
            </a:r>
            <a:r>
              <a:rPr lang="en-IN" sz="1400" dirty="0">
                <a:latin typeface="Menlo" panose="020B0609030804020204" pitchFamily="49" charset="0"/>
              </a:rPr>
              <a:t>) {</a:t>
            </a:r>
          </a:p>
          <a:p>
            <a:r>
              <a:rPr lang="en-IN" sz="1400" b="1" dirty="0">
                <a:solidFill>
                  <a:srgbClr val="7F0055"/>
                </a:solidFill>
                <a:latin typeface="Menlo" panose="020B0609030804020204" pitchFamily="49" charset="0"/>
              </a:rPr>
              <a:t>	new</a:t>
            </a:r>
            <a:r>
              <a:rPr lang="en-IN" sz="1400" dirty="0">
                <a:latin typeface="Menlo" panose="020B0609030804020204" pitchFamily="49" charset="0"/>
              </a:rPr>
              <a:t> </a:t>
            </a:r>
            <a:r>
              <a:rPr lang="en-IN" sz="1400" dirty="0" err="1">
                <a:latin typeface="Menlo" panose="020B0609030804020204" pitchFamily="49" charset="0"/>
              </a:rPr>
              <a:t>DefaultMethodsTest</a:t>
            </a:r>
            <a:r>
              <a:rPr lang="en-IN" sz="1400" dirty="0">
                <a:latin typeface="Menlo" panose="020B0609030804020204" pitchFamily="49" charset="0"/>
              </a:rPr>
              <a:t>();</a:t>
            </a:r>
          </a:p>
          <a:p>
            <a:r>
              <a:rPr lang="en-IN" sz="1400" dirty="0">
                <a:latin typeface="Menlo" panose="020B0609030804020204" pitchFamily="49" charset="0"/>
              </a:rPr>
              <a:t>}</a:t>
            </a:r>
          </a:p>
          <a:p>
            <a:r>
              <a:rPr lang="en-IN" sz="1400" dirty="0">
                <a:latin typeface="Menlo" panose="020B0609030804020204" pitchFamily="49" charset="0"/>
              </a:rPr>
              <a:t>}</a:t>
            </a:r>
          </a:p>
        </p:txBody>
      </p:sp>
      <p:sp>
        <p:nvSpPr>
          <p:cNvPr id="10" name="Rectangle 3">
            <a:extLst>
              <a:ext uri="{FF2B5EF4-FFF2-40B4-BE49-F238E27FC236}">
                <a16:creationId xmlns:a16="http://schemas.microsoft.com/office/drawing/2014/main" id="{C742C7C6-6D1B-8D40-8BA3-CE74B3F946AD}"/>
              </a:ext>
            </a:extLst>
          </p:cNvPr>
          <p:cNvSpPr>
            <a:spLocks noChangeArrowheads="1"/>
          </p:cNvSpPr>
          <p:nvPr/>
        </p:nvSpPr>
        <p:spPr bwMode="auto">
          <a:xfrm>
            <a:off x="1393999" y="1024270"/>
            <a:ext cx="6343650" cy="949827"/>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r>
              <a:rPr lang="en-IN" sz="1400" b="1" dirty="0">
                <a:solidFill>
                  <a:srgbClr val="7F0055"/>
                </a:solidFill>
                <a:latin typeface="Menlo" panose="020B0609030804020204" pitchFamily="49" charset="0"/>
              </a:rPr>
              <a:t>public</a:t>
            </a:r>
            <a:r>
              <a:rPr lang="en-IN" sz="1400" dirty="0">
                <a:solidFill>
                  <a:srgbClr val="000000"/>
                </a:solidFill>
                <a:latin typeface="Menlo" panose="020B0609030804020204" pitchFamily="49" charset="0"/>
              </a:rPr>
              <a:t> </a:t>
            </a:r>
            <a:r>
              <a:rPr lang="en-IN" sz="1400" b="1" dirty="0">
                <a:solidFill>
                  <a:srgbClr val="7F0055"/>
                </a:solidFill>
                <a:latin typeface="Menlo" panose="020B0609030804020204" pitchFamily="49" charset="0"/>
              </a:rPr>
              <a:t>interface</a:t>
            </a:r>
            <a:r>
              <a:rPr lang="en-IN" sz="1400" dirty="0">
                <a:solidFill>
                  <a:srgbClr val="000000"/>
                </a:solidFill>
                <a:latin typeface="Menlo" panose="020B0609030804020204" pitchFamily="49" charset="0"/>
              </a:rPr>
              <a:t> </a:t>
            </a:r>
            <a:r>
              <a:rPr lang="en-IN" sz="1400" dirty="0" err="1">
                <a:solidFill>
                  <a:srgbClr val="000000"/>
                </a:solidFill>
                <a:latin typeface="Menlo" panose="020B0609030804020204" pitchFamily="49" charset="0"/>
              </a:rPr>
              <a:t>FooA</a:t>
            </a:r>
            <a:r>
              <a:rPr lang="en-IN" sz="1400" dirty="0">
                <a:solidFill>
                  <a:srgbClr val="000000"/>
                </a:solidFill>
                <a:latin typeface="Menlo" panose="020B0609030804020204" pitchFamily="49" charset="0"/>
              </a:rPr>
              <a:t> {</a:t>
            </a:r>
            <a:endParaRPr lang="en-IN" sz="1400" dirty="0">
              <a:latin typeface="Menlo" panose="020B0609030804020204" pitchFamily="49" charset="0"/>
            </a:endParaRPr>
          </a:p>
          <a:p>
            <a:r>
              <a:rPr lang="en-IN" sz="1400" b="1" dirty="0">
                <a:solidFill>
                  <a:srgbClr val="7F0055"/>
                </a:solidFill>
                <a:latin typeface="Menlo" panose="020B0609030804020204" pitchFamily="49" charset="0"/>
              </a:rPr>
              <a:t>default</a:t>
            </a:r>
            <a:r>
              <a:rPr lang="en-IN" sz="1400" dirty="0">
                <a:latin typeface="Menlo" panose="020B0609030804020204" pitchFamily="49" charset="0"/>
              </a:rPr>
              <a:t> </a:t>
            </a:r>
            <a:r>
              <a:rPr lang="en-IN" sz="1400" b="1" dirty="0">
                <a:solidFill>
                  <a:srgbClr val="7F0055"/>
                </a:solidFill>
                <a:latin typeface="Menlo" panose="020B0609030804020204" pitchFamily="49" charset="0"/>
              </a:rPr>
              <a:t>void</a:t>
            </a:r>
            <a:r>
              <a:rPr lang="en-IN" sz="1400" dirty="0">
                <a:latin typeface="Menlo" panose="020B0609030804020204" pitchFamily="49" charset="0"/>
              </a:rPr>
              <a:t> </a:t>
            </a:r>
            <a:r>
              <a:rPr lang="en-IN" sz="1400" dirty="0" err="1">
                <a:latin typeface="Menlo" panose="020B0609030804020204" pitchFamily="49" charset="0"/>
              </a:rPr>
              <a:t>printFooA</a:t>
            </a:r>
            <a:r>
              <a:rPr lang="en-IN" sz="1400" dirty="0">
                <a:latin typeface="Menlo" panose="020B0609030804020204" pitchFamily="49" charset="0"/>
              </a:rPr>
              <a:t>(){</a:t>
            </a:r>
          </a:p>
          <a:p>
            <a:r>
              <a:rPr lang="en-IN" sz="1400" dirty="0">
                <a:solidFill>
                  <a:srgbClr val="000000"/>
                </a:solidFill>
                <a:latin typeface="Menlo" panose="020B0609030804020204" pitchFamily="49" charset="0"/>
              </a:rPr>
              <a:t>	</a:t>
            </a:r>
            <a:r>
              <a:rPr lang="en-IN" sz="1400" dirty="0" err="1">
                <a:solidFill>
                  <a:srgbClr val="000000"/>
                </a:solidFill>
                <a:latin typeface="Menlo" panose="020B0609030804020204" pitchFamily="49" charset="0"/>
              </a:rPr>
              <a:t>System.</a:t>
            </a:r>
            <a:r>
              <a:rPr lang="en-IN" sz="1400" b="1" i="1" dirty="0" err="1">
                <a:solidFill>
                  <a:srgbClr val="0000C0"/>
                </a:solidFill>
                <a:latin typeface="Menlo" panose="020B0609030804020204" pitchFamily="49" charset="0"/>
              </a:rPr>
              <a:t>out</a:t>
            </a:r>
            <a:r>
              <a:rPr lang="en-IN" sz="1400" dirty="0" err="1">
                <a:solidFill>
                  <a:srgbClr val="000000"/>
                </a:solidFill>
                <a:latin typeface="Menlo" panose="020B0609030804020204" pitchFamily="49" charset="0"/>
              </a:rPr>
              <a:t>.println</a:t>
            </a:r>
            <a:r>
              <a:rPr lang="en-IN" sz="1400" dirty="0">
                <a:solidFill>
                  <a:srgbClr val="000000"/>
                </a:solidFill>
                <a:latin typeface="Menlo" panose="020B0609030804020204" pitchFamily="49" charset="0"/>
              </a:rPr>
              <a:t>(</a:t>
            </a:r>
            <a:r>
              <a:rPr lang="en-IN" sz="1400" dirty="0">
                <a:solidFill>
                  <a:srgbClr val="2A00FF"/>
                </a:solidFill>
                <a:latin typeface="Menlo" panose="020B0609030804020204" pitchFamily="49" charset="0"/>
              </a:rPr>
              <a:t>"Hi this is default Foo A!"</a:t>
            </a:r>
            <a:r>
              <a:rPr lang="en-IN" sz="1400" dirty="0">
                <a:solidFill>
                  <a:srgbClr val="000000"/>
                </a:solidFill>
                <a:latin typeface="Menlo" panose="020B0609030804020204" pitchFamily="49" charset="0"/>
              </a:rPr>
              <a:t>);</a:t>
            </a:r>
            <a:endParaRPr lang="en-IN" sz="1400" dirty="0">
              <a:solidFill>
                <a:srgbClr val="2A00FF"/>
              </a:solidFill>
              <a:latin typeface="Menlo" panose="020B0609030804020204" pitchFamily="49" charset="0"/>
            </a:endParaRPr>
          </a:p>
          <a:p>
            <a:r>
              <a:rPr lang="en-IN" sz="1400" dirty="0">
                <a:latin typeface="Menlo" panose="020B0609030804020204" pitchFamily="49" charset="0"/>
              </a:rPr>
              <a:t>}}</a:t>
            </a:r>
          </a:p>
        </p:txBody>
      </p:sp>
      <p:sp>
        <p:nvSpPr>
          <p:cNvPr id="2" name="Title 1">
            <a:extLst>
              <a:ext uri="{FF2B5EF4-FFF2-40B4-BE49-F238E27FC236}">
                <a16:creationId xmlns:a16="http://schemas.microsoft.com/office/drawing/2014/main" id="{A9C94F08-4B94-9741-98E7-912F0460308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69311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8396FC-F01B-F849-973E-DC2FB133F065}"/>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Multiple Default Methods</a:t>
            </a:r>
          </a:p>
        </p:txBody>
      </p:sp>
      <p:sp>
        <p:nvSpPr>
          <p:cNvPr id="6" name="Rectangle 5">
            <a:extLst>
              <a:ext uri="{FF2B5EF4-FFF2-40B4-BE49-F238E27FC236}">
                <a16:creationId xmlns:a16="http://schemas.microsoft.com/office/drawing/2014/main" id="{CFBFB9EB-962D-EA46-A9AE-98A71F05969A}"/>
              </a:ext>
            </a:extLst>
          </p:cNvPr>
          <p:cNvSpPr/>
          <p:nvPr/>
        </p:nvSpPr>
        <p:spPr>
          <a:xfrm>
            <a:off x="1043608" y="2539507"/>
            <a:ext cx="2416046" cy="369332"/>
          </a:xfrm>
          <a:prstGeom prst="rect">
            <a:avLst/>
          </a:prstGeom>
        </p:spPr>
        <p:txBody>
          <a:bodyPr wrap="none">
            <a:spAutoFit/>
          </a:bodyPr>
          <a:lstStyle/>
          <a:p>
            <a:r>
              <a:rPr lang="en-IN" dirty="0" err="1">
                <a:latin typeface="Menlo" panose="020B0609030804020204" pitchFamily="49" charset="0"/>
              </a:rPr>
              <a:t>FourWheeler.java</a:t>
            </a:r>
            <a:endParaRPr lang="en-US" dirty="0"/>
          </a:p>
        </p:txBody>
      </p:sp>
      <p:sp>
        <p:nvSpPr>
          <p:cNvPr id="8" name="Rectangle 7">
            <a:extLst>
              <a:ext uri="{FF2B5EF4-FFF2-40B4-BE49-F238E27FC236}">
                <a16:creationId xmlns:a16="http://schemas.microsoft.com/office/drawing/2014/main" id="{306E28D9-012D-A44E-8929-0BAE1EFB090B}"/>
              </a:ext>
            </a:extLst>
          </p:cNvPr>
          <p:cNvSpPr/>
          <p:nvPr/>
        </p:nvSpPr>
        <p:spPr>
          <a:xfrm>
            <a:off x="1043608" y="843558"/>
            <a:ext cx="1858201" cy="369332"/>
          </a:xfrm>
          <a:prstGeom prst="rect">
            <a:avLst/>
          </a:prstGeom>
        </p:spPr>
        <p:txBody>
          <a:bodyPr wrap="none">
            <a:spAutoFit/>
          </a:bodyPr>
          <a:lstStyle/>
          <a:p>
            <a:r>
              <a:rPr lang="en-IN" dirty="0" err="1">
                <a:solidFill>
                  <a:srgbClr val="000000"/>
                </a:solidFill>
                <a:latin typeface="Menlo" panose="020B0609030804020204" pitchFamily="49" charset="0"/>
              </a:rPr>
              <a:t>Vehicle</a:t>
            </a:r>
            <a:r>
              <a:rPr lang="en-IN" dirty="0" err="1">
                <a:latin typeface="Menlo" panose="020B0609030804020204" pitchFamily="49" charset="0"/>
              </a:rPr>
              <a:t>.java</a:t>
            </a:r>
            <a:endParaRPr lang="en-US" dirty="0"/>
          </a:p>
        </p:txBody>
      </p:sp>
      <p:sp>
        <p:nvSpPr>
          <p:cNvPr id="10" name="Rectangle 3">
            <a:extLst>
              <a:ext uri="{FF2B5EF4-FFF2-40B4-BE49-F238E27FC236}">
                <a16:creationId xmlns:a16="http://schemas.microsoft.com/office/drawing/2014/main" id="{C742C7C6-6D1B-8D40-8BA3-CE74B3F946AD}"/>
              </a:ext>
            </a:extLst>
          </p:cNvPr>
          <p:cNvSpPr>
            <a:spLocks noChangeArrowheads="1"/>
          </p:cNvSpPr>
          <p:nvPr/>
        </p:nvSpPr>
        <p:spPr bwMode="auto">
          <a:xfrm>
            <a:off x="1224583" y="1232440"/>
            <a:ext cx="6343650" cy="1143001"/>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r>
              <a:rPr lang="en-IN" sz="1200" b="1" dirty="0">
                <a:solidFill>
                  <a:srgbClr val="7F0055"/>
                </a:solidFill>
                <a:latin typeface="Menlo" panose="020B0609030804020204" pitchFamily="49" charset="0"/>
              </a:rPr>
              <a:t>public</a:t>
            </a:r>
            <a:r>
              <a:rPr lang="en-IN" sz="1200" dirty="0">
                <a:solidFill>
                  <a:srgbClr val="000000"/>
                </a:solidFill>
                <a:latin typeface="Menlo" panose="020B0609030804020204" pitchFamily="49" charset="0"/>
              </a:rPr>
              <a:t> </a:t>
            </a:r>
            <a:r>
              <a:rPr lang="en-IN" sz="1200" b="1" dirty="0">
                <a:solidFill>
                  <a:srgbClr val="7F0055"/>
                </a:solidFill>
                <a:latin typeface="Menlo" panose="020B0609030804020204" pitchFamily="49" charset="0"/>
              </a:rPr>
              <a:t>interface</a:t>
            </a:r>
            <a:r>
              <a:rPr lang="en-IN" sz="1200" dirty="0">
                <a:solidFill>
                  <a:srgbClr val="000000"/>
                </a:solidFill>
                <a:latin typeface="Menlo" panose="020B0609030804020204" pitchFamily="49" charset="0"/>
              </a:rPr>
              <a:t> Vehicle {</a:t>
            </a:r>
            <a:endParaRPr lang="en-IN" sz="1200" dirty="0">
              <a:latin typeface="Menlo" panose="020B0609030804020204" pitchFamily="49" charset="0"/>
            </a:endParaRPr>
          </a:p>
          <a:p>
            <a:r>
              <a:rPr lang="en-IN" sz="1200" dirty="0">
                <a:latin typeface="Menlo" panose="020B0609030804020204" pitchFamily="49" charset="0"/>
              </a:rPr>
              <a:t>   </a:t>
            </a:r>
            <a:r>
              <a:rPr lang="en-IN" sz="1200" b="1" dirty="0">
                <a:solidFill>
                  <a:srgbClr val="7F0055"/>
                </a:solidFill>
                <a:latin typeface="Menlo" panose="020B0609030804020204" pitchFamily="49" charset="0"/>
              </a:rPr>
              <a:t>default</a:t>
            </a:r>
            <a:r>
              <a:rPr lang="en-IN" sz="1200" dirty="0">
                <a:latin typeface="Menlo" panose="020B0609030804020204" pitchFamily="49" charset="0"/>
              </a:rPr>
              <a:t> </a:t>
            </a:r>
            <a:r>
              <a:rPr lang="en-IN" sz="1200" b="1" dirty="0">
                <a:solidFill>
                  <a:srgbClr val="7F0055"/>
                </a:solidFill>
                <a:latin typeface="Menlo" panose="020B0609030804020204" pitchFamily="49" charset="0"/>
              </a:rPr>
              <a:t>void</a:t>
            </a:r>
            <a:r>
              <a:rPr lang="en-IN" sz="1200" dirty="0">
                <a:latin typeface="Menlo" panose="020B0609030804020204" pitchFamily="49" charset="0"/>
              </a:rPr>
              <a:t> print() {</a:t>
            </a:r>
          </a:p>
          <a:p>
            <a:r>
              <a:rPr lang="en-IN" sz="1200" dirty="0">
                <a:latin typeface="Menlo" panose="020B0609030804020204" pitchFamily="49" charset="0"/>
              </a:rPr>
              <a:t>      </a:t>
            </a:r>
            <a:r>
              <a:rPr lang="en-IN" sz="1200" dirty="0" err="1">
                <a:latin typeface="Menlo" panose="020B0609030804020204" pitchFamily="49" charset="0"/>
              </a:rPr>
              <a:t>System.</a:t>
            </a:r>
            <a:r>
              <a:rPr lang="en-IN" sz="1200" b="1" i="1" dirty="0" err="1">
                <a:solidFill>
                  <a:srgbClr val="0000C0"/>
                </a:solidFill>
                <a:latin typeface="Menlo" panose="020B0609030804020204" pitchFamily="49" charset="0"/>
              </a:rPr>
              <a:t>out</a:t>
            </a:r>
            <a:r>
              <a:rPr lang="en-IN" sz="1200" dirty="0" err="1">
                <a:latin typeface="Menlo" panose="020B0609030804020204" pitchFamily="49" charset="0"/>
              </a:rPr>
              <a:t>.println</a:t>
            </a:r>
            <a:r>
              <a:rPr lang="en-IN" sz="1200" dirty="0">
                <a:latin typeface="Menlo" panose="020B0609030804020204" pitchFamily="49" charset="0"/>
              </a:rPr>
              <a:t>(</a:t>
            </a:r>
            <a:r>
              <a:rPr lang="en-IN" sz="1200" dirty="0">
                <a:solidFill>
                  <a:srgbClr val="2A00FF"/>
                </a:solidFill>
                <a:latin typeface="Menlo" panose="020B0609030804020204" pitchFamily="49" charset="0"/>
              </a:rPr>
              <a:t>"I am a vehicle!"</a:t>
            </a:r>
            <a:r>
              <a:rPr lang="en-IN" sz="1200" dirty="0">
                <a:latin typeface="Menlo" panose="020B0609030804020204" pitchFamily="49" charset="0"/>
              </a:rPr>
              <a:t>);</a:t>
            </a:r>
          </a:p>
          <a:p>
            <a:r>
              <a:rPr lang="en-IN" sz="1200" dirty="0">
                <a:latin typeface="Menlo" panose="020B0609030804020204" pitchFamily="49" charset="0"/>
              </a:rPr>
              <a:t>   }</a:t>
            </a:r>
          </a:p>
          <a:p>
            <a:r>
              <a:rPr lang="en-IN" sz="1200" dirty="0">
                <a:latin typeface="Menlo" panose="020B0609030804020204" pitchFamily="49" charset="0"/>
              </a:rPr>
              <a:t>}</a:t>
            </a:r>
          </a:p>
        </p:txBody>
      </p:sp>
      <p:sp>
        <p:nvSpPr>
          <p:cNvPr id="7" name="Rectangle 3">
            <a:extLst>
              <a:ext uri="{FF2B5EF4-FFF2-40B4-BE49-F238E27FC236}">
                <a16:creationId xmlns:a16="http://schemas.microsoft.com/office/drawing/2014/main" id="{15A79D28-1552-754B-92F7-9F81C17F257F}"/>
              </a:ext>
            </a:extLst>
          </p:cNvPr>
          <p:cNvSpPr>
            <a:spLocks noChangeArrowheads="1"/>
          </p:cNvSpPr>
          <p:nvPr/>
        </p:nvSpPr>
        <p:spPr bwMode="auto">
          <a:xfrm>
            <a:off x="1224583" y="2908840"/>
            <a:ext cx="6343650" cy="1051034"/>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r>
              <a:rPr lang="en-IN" sz="1200" b="1" dirty="0">
                <a:solidFill>
                  <a:srgbClr val="7F0055"/>
                </a:solidFill>
                <a:latin typeface="Menlo" panose="020B0609030804020204" pitchFamily="49" charset="0"/>
              </a:rPr>
              <a:t>public</a:t>
            </a:r>
            <a:r>
              <a:rPr lang="en-IN" sz="1200" dirty="0">
                <a:latin typeface="Menlo" panose="020B0609030804020204" pitchFamily="49" charset="0"/>
              </a:rPr>
              <a:t> </a:t>
            </a:r>
            <a:r>
              <a:rPr lang="en-IN" sz="1200" b="1" dirty="0">
                <a:solidFill>
                  <a:srgbClr val="7F0055"/>
                </a:solidFill>
                <a:latin typeface="Menlo" panose="020B0609030804020204" pitchFamily="49" charset="0"/>
              </a:rPr>
              <a:t>interface</a:t>
            </a:r>
            <a:r>
              <a:rPr lang="en-IN" sz="1200" dirty="0">
                <a:latin typeface="Menlo" panose="020B0609030804020204" pitchFamily="49" charset="0"/>
              </a:rPr>
              <a:t> </a:t>
            </a:r>
            <a:r>
              <a:rPr lang="en-IN" sz="1200" dirty="0" err="1">
                <a:latin typeface="Menlo" panose="020B0609030804020204" pitchFamily="49" charset="0"/>
              </a:rPr>
              <a:t>FourWheeler</a:t>
            </a:r>
            <a:r>
              <a:rPr lang="en-IN" sz="1200" dirty="0">
                <a:latin typeface="Menlo" panose="020B0609030804020204" pitchFamily="49" charset="0"/>
              </a:rPr>
              <a:t> {</a:t>
            </a:r>
          </a:p>
          <a:p>
            <a:r>
              <a:rPr lang="en-IN" sz="1200" dirty="0">
                <a:latin typeface="Menlo" panose="020B0609030804020204" pitchFamily="49" charset="0"/>
              </a:rPr>
              <a:t>   </a:t>
            </a:r>
            <a:r>
              <a:rPr lang="en-IN" sz="1200" b="1" dirty="0">
                <a:solidFill>
                  <a:srgbClr val="7F0055"/>
                </a:solidFill>
                <a:latin typeface="Menlo" panose="020B0609030804020204" pitchFamily="49" charset="0"/>
              </a:rPr>
              <a:t>default</a:t>
            </a:r>
            <a:r>
              <a:rPr lang="en-IN" sz="1200" dirty="0">
                <a:latin typeface="Menlo" panose="020B0609030804020204" pitchFamily="49" charset="0"/>
              </a:rPr>
              <a:t> </a:t>
            </a:r>
            <a:r>
              <a:rPr lang="en-IN" sz="1200" b="1" dirty="0">
                <a:solidFill>
                  <a:srgbClr val="7F0055"/>
                </a:solidFill>
                <a:latin typeface="Menlo" panose="020B0609030804020204" pitchFamily="49" charset="0"/>
              </a:rPr>
              <a:t>void</a:t>
            </a:r>
            <a:r>
              <a:rPr lang="en-IN" sz="1200" dirty="0">
                <a:latin typeface="Menlo" panose="020B0609030804020204" pitchFamily="49" charset="0"/>
              </a:rPr>
              <a:t> print() {</a:t>
            </a:r>
          </a:p>
          <a:p>
            <a:r>
              <a:rPr lang="en-IN" sz="1200" dirty="0">
                <a:latin typeface="Menlo" panose="020B0609030804020204" pitchFamily="49" charset="0"/>
              </a:rPr>
              <a:t>      </a:t>
            </a:r>
            <a:r>
              <a:rPr lang="en-IN" sz="1200" dirty="0" err="1">
                <a:latin typeface="Menlo" panose="020B0609030804020204" pitchFamily="49" charset="0"/>
              </a:rPr>
              <a:t>System.</a:t>
            </a:r>
            <a:r>
              <a:rPr lang="en-IN" sz="1200" b="1" i="1" dirty="0" err="1">
                <a:solidFill>
                  <a:srgbClr val="0000C0"/>
                </a:solidFill>
                <a:latin typeface="Menlo" panose="020B0609030804020204" pitchFamily="49" charset="0"/>
              </a:rPr>
              <a:t>out</a:t>
            </a:r>
            <a:r>
              <a:rPr lang="en-IN" sz="1200" dirty="0" err="1">
                <a:latin typeface="Menlo" panose="020B0609030804020204" pitchFamily="49" charset="0"/>
              </a:rPr>
              <a:t>.println</a:t>
            </a:r>
            <a:r>
              <a:rPr lang="en-IN" sz="1200" dirty="0">
                <a:latin typeface="Menlo" panose="020B0609030804020204" pitchFamily="49" charset="0"/>
              </a:rPr>
              <a:t>(</a:t>
            </a:r>
            <a:r>
              <a:rPr lang="en-IN" sz="1200" dirty="0">
                <a:solidFill>
                  <a:srgbClr val="2A00FF"/>
                </a:solidFill>
                <a:latin typeface="Menlo" panose="020B0609030804020204" pitchFamily="49" charset="0"/>
              </a:rPr>
              <a:t>"I am a four wheeler!"</a:t>
            </a:r>
            <a:r>
              <a:rPr lang="en-IN" sz="1200" dirty="0">
                <a:latin typeface="Menlo" panose="020B0609030804020204" pitchFamily="49" charset="0"/>
              </a:rPr>
              <a:t>);</a:t>
            </a:r>
          </a:p>
          <a:p>
            <a:r>
              <a:rPr lang="en-IN" sz="1200" dirty="0">
                <a:latin typeface="Menlo" panose="020B0609030804020204" pitchFamily="49" charset="0"/>
              </a:rPr>
              <a:t>   }</a:t>
            </a:r>
          </a:p>
          <a:p>
            <a:r>
              <a:rPr lang="en-IN" sz="1200" dirty="0">
                <a:latin typeface="Menlo" panose="020B0609030804020204" pitchFamily="49" charset="0"/>
              </a:rPr>
              <a:t>}</a:t>
            </a:r>
          </a:p>
        </p:txBody>
      </p:sp>
      <p:sp>
        <p:nvSpPr>
          <p:cNvPr id="2" name="Title 1">
            <a:extLst>
              <a:ext uri="{FF2B5EF4-FFF2-40B4-BE49-F238E27FC236}">
                <a16:creationId xmlns:a16="http://schemas.microsoft.com/office/drawing/2014/main" id="{7EB7746F-48C6-8A42-84DB-45B76A818E6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969214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8396FC-F01B-F849-973E-DC2FB133F065}"/>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Multiple Default Methods</a:t>
            </a:r>
          </a:p>
        </p:txBody>
      </p:sp>
      <p:sp>
        <p:nvSpPr>
          <p:cNvPr id="6" name="Rectangle 5">
            <a:extLst>
              <a:ext uri="{FF2B5EF4-FFF2-40B4-BE49-F238E27FC236}">
                <a16:creationId xmlns:a16="http://schemas.microsoft.com/office/drawing/2014/main" id="{CFBFB9EB-962D-EA46-A9AE-98A71F05969A}"/>
              </a:ext>
            </a:extLst>
          </p:cNvPr>
          <p:cNvSpPr/>
          <p:nvPr/>
        </p:nvSpPr>
        <p:spPr>
          <a:xfrm>
            <a:off x="971600" y="3091173"/>
            <a:ext cx="1300356" cy="369332"/>
          </a:xfrm>
          <a:prstGeom prst="rect">
            <a:avLst/>
          </a:prstGeom>
        </p:spPr>
        <p:txBody>
          <a:bodyPr wrap="none">
            <a:spAutoFit/>
          </a:bodyPr>
          <a:lstStyle/>
          <a:p>
            <a:r>
              <a:rPr lang="en-IN" dirty="0" err="1">
                <a:latin typeface="Menlo" panose="020B0609030804020204" pitchFamily="49" charset="0"/>
              </a:rPr>
              <a:t>Car.java</a:t>
            </a:r>
            <a:endParaRPr lang="en-US" dirty="0"/>
          </a:p>
        </p:txBody>
      </p:sp>
      <p:sp>
        <p:nvSpPr>
          <p:cNvPr id="8" name="Rectangle 7">
            <a:extLst>
              <a:ext uri="{FF2B5EF4-FFF2-40B4-BE49-F238E27FC236}">
                <a16:creationId xmlns:a16="http://schemas.microsoft.com/office/drawing/2014/main" id="{306E28D9-012D-A44E-8929-0BAE1EFB090B}"/>
              </a:ext>
            </a:extLst>
          </p:cNvPr>
          <p:cNvSpPr/>
          <p:nvPr/>
        </p:nvSpPr>
        <p:spPr>
          <a:xfrm>
            <a:off x="971600" y="1273708"/>
            <a:ext cx="1300356" cy="369332"/>
          </a:xfrm>
          <a:prstGeom prst="rect">
            <a:avLst/>
          </a:prstGeom>
        </p:spPr>
        <p:txBody>
          <a:bodyPr wrap="none">
            <a:spAutoFit/>
          </a:bodyPr>
          <a:lstStyle/>
          <a:p>
            <a:r>
              <a:rPr lang="en-IN" dirty="0" err="1">
                <a:latin typeface="Menlo" panose="020B0609030804020204" pitchFamily="49" charset="0"/>
              </a:rPr>
              <a:t>Car.java</a:t>
            </a:r>
            <a:endParaRPr lang="en-US" dirty="0"/>
          </a:p>
        </p:txBody>
      </p:sp>
      <p:sp>
        <p:nvSpPr>
          <p:cNvPr id="10" name="Rectangle 3">
            <a:extLst>
              <a:ext uri="{FF2B5EF4-FFF2-40B4-BE49-F238E27FC236}">
                <a16:creationId xmlns:a16="http://schemas.microsoft.com/office/drawing/2014/main" id="{C742C7C6-6D1B-8D40-8BA3-CE74B3F946AD}"/>
              </a:ext>
            </a:extLst>
          </p:cNvPr>
          <p:cNvSpPr>
            <a:spLocks noChangeArrowheads="1"/>
          </p:cNvSpPr>
          <p:nvPr/>
        </p:nvSpPr>
        <p:spPr bwMode="auto">
          <a:xfrm>
            <a:off x="1152575" y="1735539"/>
            <a:ext cx="6343650" cy="1143001"/>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r>
              <a:rPr lang="en-IN" sz="1200" b="1" dirty="0">
                <a:solidFill>
                  <a:srgbClr val="7F0055"/>
                </a:solidFill>
                <a:latin typeface="Menlo" panose="020B0609030804020204" pitchFamily="49" charset="0"/>
              </a:rPr>
              <a:t>public</a:t>
            </a:r>
            <a:r>
              <a:rPr lang="en-IN" sz="1200" dirty="0">
                <a:latin typeface="Menlo" panose="020B0609030804020204" pitchFamily="49" charset="0"/>
              </a:rPr>
              <a:t> </a:t>
            </a:r>
            <a:r>
              <a:rPr lang="en-IN" sz="1200" b="1" dirty="0">
                <a:solidFill>
                  <a:srgbClr val="7F0055"/>
                </a:solidFill>
                <a:latin typeface="Menlo" panose="020B0609030804020204" pitchFamily="49" charset="0"/>
              </a:rPr>
              <a:t>class</a:t>
            </a:r>
            <a:r>
              <a:rPr lang="en-IN" sz="1200" dirty="0">
                <a:latin typeface="Menlo" panose="020B0609030804020204" pitchFamily="49" charset="0"/>
              </a:rPr>
              <a:t> Car </a:t>
            </a:r>
            <a:r>
              <a:rPr lang="en-IN" sz="1200" b="1" dirty="0">
                <a:solidFill>
                  <a:srgbClr val="7F0055"/>
                </a:solidFill>
                <a:latin typeface="Menlo" panose="020B0609030804020204" pitchFamily="49" charset="0"/>
              </a:rPr>
              <a:t>implements</a:t>
            </a:r>
            <a:r>
              <a:rPr lang="en-IN" sz="1200" dirty="0">
                <a:latin typeface="Menlo" panose="020B0609030804020204" pitchFamily="49" charset="0"/>
              </a:rPr>
              <a:t> Vehicle, </a:t>
            </a:r>
            <a:r>
              <a:rPr lang="en-IN" sz="1200" dirty="0" err="1">
                <a:latin typeface="Menlo" panose="020B0609030804020204" pitchFamily="49" charset="0"/>
              </a:rPr>
              <a:t>FourWheeler</a:t>
            </a:r>
            <a:r>
              <a:rPr lang="en-IN" sz="1200" dirty="0">
                <a:latin typeface="Menlo" panose="020B0609030804020204" pitchFamily="49" charset="0"/>
              </a:rPr>
              <a:t> {</a:t>
            </a:r>
          </a:p>
          <a:p>
            <a:r>
              <a:rPr lang="en-IN" sz="1200" dirty="0">
                <a:latin typeface="Menlo" panose="020B0609030804020204" pitchFamily="49" charset="0"/>
              </a:rPr>
              <a:t>   </a:t>
            </a:r>
            <a:r>
              <a:rPr lang="en-IN" sz="1200" b="1" dirty="0">
                <a:solidFill>
                  <a:srgbClr val="7F0055"/>
                </a:solidFill>
                <a:latin typeface="Menlo" panose="020B0609030804020204" pitchFamily="49" charset="0"/>
              </a:rPr>
              <a:t>public</a:t>
            </a:r>
            <a:r>
              <a:rPr lang="en-IN" sz="1200" dirty="0">
                <a:latin typeface="Menlo" panose="020B0609030804020204" pitchFamily="49" charset="0"/>
              </a:rPr>
              <a:t> </a:t>
            </a:r>
            <a:r>
              <a:rPr lang="en-IN" sz="1200" b="1" dirty="0">
                <a:solidFill>
                  <a:srgbClr val="7F0055"/>
                </a:solidFill>
                <a:latin typeface="Menlo" panose="020B0609030804020204" pitchFamily="49" charset="0"/>
              </a:rPr>
              <a:t>void</a:t>
            </a:r>
            <a:r>
              <a:rPr lang="en-IN" sz="1200" dirty="0">
                <a:latin typeface="Menlo" panose="020B0609030804020204" pitchFamily="49" charset="0"/>
              </a:rPr>
              <a:t> print() {</a:t>
            </a:r>
          </a:p>
          <a:p>
            <a:r>
              <a:rPr lang="en-IN" sz="1200" dirty="0">
                <a:solidFill>
                  <a:srgbClr val="000000"/>
                </a:solidFill>
                <a:latin typeface="Menlo" panose="020B0609030804020204" pitchFamily="49" charset="0"/>
              </a:rPr>
              <a:t>      </a:t>
            </a:r>
            <a:r>
              <a:rPr lang="en-IN" sz="1200" dirty="0" err="1">
                <a:solidFill>
                  <a:srgbClr val="000000"/>
                </a:solidFill>
                <a:latin typeface="Menlo" panose="020B0609030804020204" pitchFamily="49" charset="0"/>
              </a:rPr>
              <a:t>System.</a:t>
            </a:r>
            <a:r>
              <a:rPr lang="en-IN" sz="1200" b="1" i="1" dirty="0" err="1">
                <a:solidFill>
                  <a:srgbClr val="0000C0"/>
                </a:solidFill>
                <a:latin typeface="Menlo" panose="020B0609030804020204" pitchFamily="49" charset="0"/>
              </a:rPr>
              <a:t>out</a:t>
            </a:r>
            <a:r>
              <a:rPr lang="en-IN" sz="1200" dirty="0" err="1">
                <a:solidFill>
                  <a:srgbClr val="000000"/>
                </a:solidFill>
                <a:latin typeface="Menlo" panose="020B0609030804020204" pitchFamily="49" charset="0"/>
              </a:rPr>
              <a:t>.println</a:t>
            </a:r>
            <a:r>
              <a:rPr lang="en-IN" sz="1200" dirty="0">
                <a:solidFill>
                  <a:srgbClr val="000000"/>
                </a:solidFill>
                <a:latin typeface="Menlo" panose="020B0609030804020204" pitchFamily="49" charset="0"/>
              </a:rPr>
              <a:t>(</a:t>
            </a:r>
            <a:r>
              <a:rPr lang="en-IN" sz="1200" dirty="0">
                <a:solidFill>
                  <a:srgbClr val="2A00FF"/>
                </a:solidFill>
                <a:latin typeface="Menlo" panose="020B0609030804020204" pitchFamily="49" charset="0"/>
              </a:rPr>
              <a:t>"I am a four wheeler car vehicle!"</a:t>
            </a:r>
            <a:r>
              <a:rPr lang="en-IN" sz="1200" dirty="0">
                <a:solidFill>
                  <a:srgbClr val="000000"/>
                </a:solidFill>
                <a:latin typeface="Menlo" panose="020B0609030804020204" pitchFamily="49" charset="0"/>
              </a:rPr>
              <a:t>);</a:t>
            </a:r>
            <a:endParaRPr lang="en-IN" sz="1200" dirty="0">
              <a:solidFill>
                <a:srgbClr val="2A00FF"/>
              </a:solidFill>
              <a:latin typeface="Menlo" panose="020B0609030804020204" pitchFamily="49" charset="0"/>
            </a:endParaRPr>
          </a:p>
          <a:p>
            <a:r>
              <a:rPr lang="en-IN" sz="1200" dirty="0">
                <a:latin typeface="Menlo" panose="020B0609030804020204" pitchFamily="49" charset="0"/>
              </a:rPr>
              <a:t>   }</a:t>
            </a:r>
          </a:p>
          <a:p>
            <a:r>
              <a:rPr lang="en-IN" sz="1200" dirty="0">
                <a:latin typeface="Menlo" panose="020B0609030804020204" pitchFamily="49" charset="0"/>
              </a:rPr>
              <a:t>}</a:t>
            </a:r>
          </a:p>
        </p:txBody>
      </p:sp>
      <p:sp>
        <p:nvSpPr>
          <p:cNvPr id="7" name="Rectangle 3">
            <a:extLst>
              <a:ext uri="{FF2B5EF4-FFF2-40B4-BE49-F238E27FC236}">
                <a16:creationId xmlns:a16="http://schemas.microsoft.com/office/drawing/2014/main" id="{15A79D28-1552-754B-92F7-9F81C17F257F}"/>
              </a:ext>
            </a:extLst>
          </p:cNvPr>
          <p:cNvSpPr>
            <a:spLocks noChangeArrowheads="1"/>
          </p:cNvSpPr>
          <p:nvPr/>
        </p:nvSpPr>
        <p:spPr bwMode="auto">
          <a:xfrm>
            <a:off x="1152575" y="3464063"/>
            <a:ext cx="6343650" cy="1198802"/>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r>
              <a:rPr lang="en-IN" sz="1200" b="1" dirty="0">
                <a:solidFill>
                  <a:srgbClr val="7F0055"/>
                </a:solidFill>
                <a:latin typeface="Menlo" panose="020B0609030804020204" pitchFamily="49" charset="0"/>
              </a:rPr>
              <a:t>public</a:t>
            </a:r>
            <a:r>
              <a:rPr lang="en-IN" sz="1200" dirty="0">
                <a:latin typeface="Menlo" panose="020B0609030804020204" pitchFamily="49" charset="0"/>
              </a:rPr>
              <a:t> </a:t>
            </a:r>
            <a:r>
              <a:rPr lang="en-IN" sz="1200" b="1" dirty="0">
                <a:solidFill>
                  <a:srgbClr val="7F0055"/>
                </a:solidFill>
                <a:latin typeface="Menlo" panose="020B0609030804020204" pitchFamily="49" charset="0"/>
              </a:rPr>
              <a:t>interface</a:t>
            </a:r>
            <a:r>
              <a:rPr lang="en-IN" sz="1200" dirty="0">
                <a:latin typeface="Menlo" panose="020B0609030804020204" pitchFamily="49" charset="0"/>
              </a:rPr>
              <a:t> </a:t>
            </a:r>
            <a:r>
              <a:rPr lang="en-IN" sz="1200" dirty="0" err="1">
                <a:latin typeface="Menlo" panose="020B0609030804020204" pitchFamily="49" charset="0"/>
              </a:rPr>
              <a:t>FourWheeler</a:t>
            </a:r>
            <a:r>
              <a:rPr lang="en-IN" sz="1200" dirty="0">
                <a:latin typeface="Menlo" panose="020B0609030804020204" pitchFamily="49" charset="0"/>
              </a:rPr>
              <a:t> {</a:t>
            </a:r>
          </a:p>
          <a:p>
            <a:r>
              <a:rPr lang="en-IN" sz="1200" dirty="0">
                <a:latin typeface="Menlo" panose="020B0609030804020204" pitchFamily="49" charset="0"/>
              </a:rPr>
              <a:t>   </a:t>
            </a:r>
            <a:r>
              <a:rPr lang="en-IN" sz="1200" b="1" dirty="0">
                <a:solidFill>
                  <a:srgbClr val="7F0055"/>
                </a:solidFill>
                <a:latin typeface="Menlo" panose="020B0609030804020204" pitchFamily="49" charset="0"/>
              </a:rPr>
              <a:t>public</a:t>
            </a:r>
            <a:r>
              <a:rPr lang="en-IN" sz="1200" dirty="0">
                <a:latin typeface="Menlo" panose="020B0609030804020204" pitchFamily="49" charset="0"/>
              </a:rPr>
              <a:t> </a:t>
            </a:r>
            <a:r>
              <a:rPr lang="en-IN" sz="1200" b="1" dirty="0">
                <a:solidFill>
                  <a:srgbClr val="7F0055"/>
                </a:solidFill>
                <a:latin typeface="Menlo" panose="020B0609030804020204" pitchFamily="49" charset="0"/>
              </a:rPr>
              <a:t>void</a:t>
            </a:r>
            <a:r>
              <a:rPr lang="en-IN" sz="1200" dirty="0">
                <a:latin typeface="Menlo" panose="020B0609030804020204" pitchFamily="49" charset="0"/>
              </a:rPr>
              <a:t> print() {</a:t>
            </a:r>
          </a:p>
          <a:p>
            <a:r>
              <a:rPr lang="en-IN" sz="1200" dirty="0">
                <a:latin typeface="Menlo" panose="020B0609030804020204" pitchFamily="49" charset="0"/>
              </a:rPr>
              <a:t>      </a:t>
            </a:r>
            <a:r>
              <a:rPr lang="en-IN" sz="1200" dirty="0">
                <a:solidFill>
                  <a:srgbClr val="3F7F5F"/>
                </a:solidFill>
                <a:latin typeface="Menlo" panose="020B0609030804020204" pitchFamily="49" charset="0"/>
              </a:rPr>
              <a:t>// </a:t>
            </a:r>
            <a:r>
              <a:rPr lang="en-IN" sz="1200" dirty="0" err="1">
                <a:solidFill>
                  <a:srgbClr val="3F7F5F"/>
                </a:solidFill>
                <a:latin typeface="Menlo" panose="020B0609030804020204" pitchFamily="49" charset="0"/>
              </a:rPr>
              <a:t>Vehicle.super.print</a:t>
            </a:r>
            <a:r>
              <a:rPr lang="en-IN" sz="1200" dirty="0">
                <a:solidFill>
                  <a:srgbClr val="3F7F5F"/>
                </a:solidFill>
                <a:latin typeface="Menlo" panose="020B0609030804020204" pitchFamily="49" charset="0"/>
              </a:rPr>
              <a:t>();</a:t>
            </a:r>
          </a:p>
          <a:p>
            <a:r>
              <a:rPr lang="en-IN" sz="1200" dirty="0">
                <a:latin typeface="Menlo" panose="020B0609030804020204" pitchFamily="49" charset="0"/>
              </a:rPr>
              <a:t>      </a:t>
            </a:r>
            <a:r>
              <a:rPr lang="en-IN" sz="1200" dirty="0" err="1">
                <a:latin typeface="Menlo" panose="020B0609030804020204" pitchFamily="49" charset="0"/>
              </a:rPr>
              <a:t>FourWheeler.</a:t>
            </a:r>
            <a:r>
              <a:rPr lang="en-IN" sz="1200" b="1" dirty="0" err="1">
                <a:solidFill>
                  <a:srgbClr val="7F0055"/>
                </a:solidFill>
                <a:latin typeface="Menlo" panose="020B0609030804020204" pitchFamily="49" charset="0"/>
              </a:rPr>
              <a:t>super</a:t>
            </a:r>
            <a:r>
              <a:rPr lang="en-IN" sz="1200" dirty="0" err="1">
                <a:latin typeface="Menlo" panose="020B0609030804020204" pitchFamily="49" charset="0"/>
              </a:rPr>
              <a:t>.print</a:t>
            </a:r>
            <a:r>
              <a:rPr lang="en-IN" sz="1200" dirty="0">
                <a:latin typeface="Menlo" panose="020B0609030804020204" pitchFamily="49" charset="0"/>
              </a:rPr>
              <a:t>();</a:t>
            </a:r>
          </a:p>
          <a:p>
            <a:r>
              <a:rPr lang="en-IN" sz="1200" dirty="0">
                <a:latin typeface="Menlo" panose="020B0609030804020204" pitchFamily="49" charset="0"/>
              </a:rPr>
              <a:t>   }</a:t>
            </a:r>
          </a:p>
          <a:p>
            <a:r>
              <a:rPr lang="en-IN" sz="1200" dirty="0">
                <a:latin typeface="Menlo" panose="020B0609030804020204" pitchFamily="49" charset="0"/>
              </a:rPr>
              <a:t>}</a:t>
            </a:r>
          </a:p>
        </p:txBody>
      </p:sp>
      <p:sp>
        <p:nvSpPr>
          <p:cNvPr id="2" name="TextBox 1">
            <a:extLst>
              <a:ext uri="{FF2B5EF4-FFF2-40B4-BE49-F238E27FC236}">
                <a16:creationId xmlns:a16="http://schemas.microsoft.com/office/drawing/2014/main" id="{F0130ED6-0D58-174C-AA0B-08898AE9FCAC}"/>
              </a:ext>
            </a:extLst>
          </p:cNvPr>
          <p:cNvSpPr txBox="1"/>
          <p:nvPr/>
        </p:nvSpPr>
        <p:spPr>
          <a:xfrm>
            <a:off x="3862414" y="2971039"/>
            <a:ext cx="461986" cy="369332"/>
          </a:xfrm>
          <a:prstGeom prst="rect">
            <a:avLst/>
          </a:prstGeom>
          <a:noFill/>
        </p:spPr>
        <p:txBody>
          <a:bodyPr wrap="none" rtlCol="0">
            <a:spAutoFit/>
          </a:bodyPr>
          <a:lstStyle/>
          <a:p>
            <a:r>
              <a:rPr lang="en-US" dirty="0">
                <a:solidFill>
                  <a:srgbClr val="FF0000"/>
                </a:solidFill>
              </a:rPr>
              <a:t>OR</a:t>
            </a:r>
          </a:p>
        </p:txBody>
      </p:sp>
      <p:sp>
        <p:nvSpPr>
          <p:cNvPr id="3" name="TextBox 2">
            <a:extLst>
              <a:ext uri="{FF2B5EF4-FFF2-40B4-BE49-F238E27FC236}">
                <a16:creationId xmlns:a16="http://schemas.microsoft.com/office/drawing/2014/main" id="{C96A875C-05BD-294A-9C99-04B8FC9281B3}"/>
              </a:ext>
            </a:extLst>
          </p:cNvPr>
          <p:cNvSpPr txBox="1"/>
          <p:nvPr/>
        </p:nvSpPr>
        <p:spPr>
          <a:xfrm>
            <a:off x="971600" y="673622"/>
            <a:ext cx="7992888" cy="923330"/>
          </a:xfrm>
          <a:prstGeom prst="rect">
            <a:avLst/>
          </a:prstGeom>
          <a:noFill/>
        </p:spPr>
        <p:txBody>
          <a:bodyPr wrap="square" rtlCol="0">
            <a:spAutoFit/>
          </a:bodyPr>
          <a:lstStyle/>
          <a:p>
            <a:r>
              <a:rPr lang="en-IN" dirty="0">
                <a:solidFill>
                  <a:srgbClr val="FF0000"/>
                </a:solidFill>
              </a:rPr>
              <a:t>Duplicate default methods named print with the parameters () and () are inherited from the types </a:t>
            </a:r>
            <a:r>
              <a:rPr lang="en-IN" dirty="0" err="1">
                <a:solidFill>
                  <a:srgbClr val="FF0000"/>
                </a:solidFill>
              </a:rPr>
              <a:t>FourWheeler</a:t>
            </a:r>
            <a:r>
              <a:rPr lang="en-IN" dirty="0">
                <a:solidFill>
                  <a:srgbClr val="FF0000"/>
                </a:solidFill>
              </a:rPr>
              <a:t> and Vehicle</a:t>
            </a:r>
          </a:p>
          <a:p>
            <a:endParaRPr lang="en-US" dirty="0">
              <a:solidFill>
                <a:srgbClr val="FF0000"/>
              </a:solidFill>
            </a:endParaRPr>
          </a:p>
        </p:txBody>
      </p:sp>
      <p:sp>
        <p:nvSpPr>
          <p:cNvPr id="5" name="Title 4">
            <a:extLst>
              <a:ext uri="{FF2B5EF4-FFF2-40B4-BE49-F238E27FC236}">
                <a16:creationId xmlns:a16="http://schemas.microsoft.com/office/drawing/2014/main" id="{1DD58C51-5A72-194B-93AB-B2140DC4838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55787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B2B09-28CA-F048-B4B7-ABA428D6F01A}"/>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95536" y="771550"/>
            <a:ext cx="7467600" cy="2833688"/>
          </a:xfrm>
        </p:spPr>
        <p:txBody>
          <a:bodyPr>
            <a:normAutofit/>
          </a:bodyPr>
          <a:lstStyle/>
          <a:p>
            <a:r>
              <a:rPr lang="en-US" sz="1800" dirty="0"/>
              <a:t>Interfaces with only one abstract method.</a:t>
            </a:r>
          </a:p>
          <a:p>
            <a:r>
              <a:rPr lang="en-US" sz="1800" dirty="0"/>
              <a:t>With only one abstract method, these interfaces can be easily represented with lambda expressions</a:t>
            </a:r>
          </a:p>
          <a:p>
            <a:pPr marL="342900" lvl="1" indent="0">
              <a:buNone/>
            </a:pPr>
            <a:endParaRPr lang="en-US" sz="1800" dirty="0"/>
          </a:p>
        </p:txBody>
      </p:sp>
      <p:sp>
        <p:nvSpPr>
          <p:cNvPr id="4" name="Title 1">
            <a:extLst>
              <a:ext uri="{FF2B5EF4-FFF2-40B4-BE49-F238E27FC236}">
                <a16:creationId xmlns:a16="http://schemas.microsoft.com/office/drawing/2014/main" id="{A26DF3D9-500E-AA46-AA87-D9121B683C61}"/>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Functional Interfaces</a:t>
            </a:r>
          </a:p>
        </p:txBody>
      </p:sp>
      <p:sp>
        <p:nvSpPr>
          <p:cNvPr id="5" name="Rectangle 3">
            <a:extLst>
              <a:ext uri="{FF2B5EF4-FFF2-40B4-BE49-F238E27FC236}">
                <a16:creationId xmlns:a16="http://schemas.microsoft.com/office/drawing/2014/main" id="{9F61159C-6332-2649-83E2-F1E642D39CAC}"/>
              </a:ext>
            </a:extLst>
          </p:cNvPr>
          <p:cNvSpPr>
            <a:spLocks noChangeArrowheads="1"/>
          </p:cNvSpPr>
          <p:nvPr/>
        </p:nvSpPr>
        <p:spPr bwMode="auto">
          <a:xfrm>
            <a:off x="827584" y="1995686"/>
            <a:ext cx="6343650" cy="1279634"/>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r>
              <a:rPr lang="en-IN" sz="1400" dirty="0">
                <a:solidFill>
                  <a:srgbClr val="646464"/>
                </a:solidFill>
                <a:latin typeface="Menlo" panose="020B0609030804020204" pitchFamily="49" charset="0"/>
              </a:rPr>
              <a:t>@</a:t>
            </a:r>
            <a:r>
              <a:rPr lang="en-IN" sz="1400" dirty="0" err="1">
                <a:solidFill>
                  <a:srgbClr val="646464"/>
                </a:solidFill>
                <a:latin typeface="Menlo" panose="020B0609030804020204" pitchFamily="49" charset="0"/>
              </a:rPr>
              <a:t>FunctionalInterface</a:t>
            </a:r>
            <a:endParaRPr lang="en-IN" sz="1400" dirty="0">
              <a:solidFill>
                <a:srgbClr val="646464"/>
              </a:solidFill>
              <a:latin typeface="Menlo" panose="020B0609030804020204" pitchFamily="49" charset="0"/>
            </a:endParaRPr>
          </a:p>
          <a:p>
            <a:r>
              <a:rPr lang="en-IN" sz="1400" b="1" dirty="0">
                <a:solidFill>
                  <a:srgbClr val="7F0055"/>
                </a:solidFill>
                <a:latin typeface="Menlo" panose="020B0609030804020204" pitchFamily="49" charset="0"/>
              </a:rPr>
              <a:t>public</a:t>
            </a:r>
            <a:r>
              <a:rPr lang="en-IN" sz="1400" dirty="0">
                <a:latin typeface="Menlo" panose="020B0609030804020204" pitchFamily="49" charset="0"/>
              </a:rPr>
              <a:t> </a:t>
            </a:r>
            <a:r>
              <a:rPr lang="en-IN" sz="1400" b="1" dirty="0">
                <a:solidFill>
                  <a:srgbClr val="7F0055"/>
                </a:solidFill>
                <a:latin typeface="Menlo" panose="020B0609030804020204" pitchFamily="49" charset="0"/>
              </a:rPr>
              <a:t>interface</a:t>
            </a:r>
            <a:r>
              <a:rPr lang="en-IN" sz="1400" dirty="0">
                <a:latin typeface="Menlo" panose="020B0609030804020204" pitchFamily="49" charset="0"/>
              </a:rPr>
              <a:t> </a:t>
            </a:r>
            <a:r>
              <a:rPr lang="en-IN" sz="1400" dirty="0" err="1">
                <a:latin typeface="Menlo" panose="020B0609030804020204" pitchFamily="49" charset="0"/>
              </a:rPr>
              <a:t>MathOperation</a:t>
            </a:r>
            <a:r>
              <a:rPr lang="en-IN" sz="1400" dirty="0">
                <a:latin typeface="Menlo" panose="020B0609030804020204" pitchFamily="49" charset="0"/>
              </a:rPr>
              <a:t> {</a:t>
            </a:r>
          </a:p>
          <a:p>
            <a:r>
              <a:rPr lang="en-IN" sz="1400" b="1" dirty="0">
                <a:solidFill>
                  <a:srgbClr val="7F0055"/>
                </a:solidFill>
                <a:latin typeface="Menlo" panose="020B0609030804020204" pitchFamily="49" charset="0"/>
              </a:rPr>
              <a:t>	</a:t>
            </a:r>
            <a:r>
              <a:rPr lang="en-IN" sz="1400" b="1" dirty="0" err="1">
                <a:solidFill>
                  <a:srgbClr val="7F0055"/>
                </a:solidFill>
                <a:latin typeface="Menlo" panose="020B0609030804020204" pitchFamily="49" charset="0"/>
              </a:rPr>
              <a:t>int</a:t>
            </a:r>
            <a:r>
              <a:rPr lang="en-IN" sz="1400" dirty="0">
                <a:latin typeface="Menlo" panose="020B0609030804020204" pitchFamily="49" charset="0"/>
              </a:rPr>
              <a:t> operation(</a:t>
            </a:r>
            <a:r>
              <a:rPr lang="en-IN" sz="1400" b="1" dirty="0" err="1">
                <a:solidFill>
                  <a:srgbClr val="7F0055"/>
                </a:solidFill>
                <a:latin typeface="Menlo" panose="020B0609030804020204" pitchFamily="49" charset="0"/>
              </a:rPr>
              <a:t>int</a:t>
            </a:r>
            <a:r>
              <a:rPr lang="en-IN" sz="1400" dirty="0">
                <a:latin typeface="Menlo" panose="020B0609030804020204" pitchFamily="49" charset="0"/>
              </a:rPr>
              <a:t> </a:t>
            </a:r>
            <a:r>
              <a:rPr lang="en-IN" sz="1400" dirty="0">
                <a:solidFill>
                  <a:srgbClr val="6A3E3E"/>
                </a:solidFill>
                <a:latin typeface="Menlo" panose="020B0609030804020204" pitchFamily="49" charset="0"/>
              </a:rPr>
              <a:t>a</a:t>
            </a:r>
            <a:r>
              <a:rPr lang="en-IN" sz="1400" dirty="0">
                <a:latin typeface="Menlo" panose="020B0609030804020204" pitchFamily="49" charset="0"/>
              </a:rPr>
              <a:t>, </a:t>
            </a:r>
            <a:r>
              <a:rPr lang="en-IN" sz="1400" b="1" dirty="0" err="1">
                <a:solidFill>
                  <a:srgbClr val="7F0055"/>
                </a:solidFill>
                <a:latin typeface="Menlo" panose="020B0609030804020204" pitchFamily="49" charset="0"/>
              </a:rPr>
              <a:t>int</a:t>
            </a:r>
            <a:r>
              <a:rPr lang="en-IN" sz="1400" dirty="0">
                <a:latin typeface="Menlo" panose="020B0609030804020204" pitchFamily="49" charset="0"/>
              </a:rPr>
              <a:t> </a:t>
            </a:r>
            <a:r>
              <a:rPr lang="en-IN" sz="1400" dirty="0">
                <a:solidFill>
                  <a:srgbClr val="6A3E3E"/>
                </a:solidFill>
                <a:latin typeface="Menlo" panose="020B0609030804020204" pitchFamily="49" charset="0"/>
              </a:rPr>
              <a:t>b</a:t>
            </a:r>
            <a:r>
              <a:rPr lang="en-IN" sz="1400" dirty="0">
                <a:latin typeface="Menlo" panose="020B0609030804020204" pitchFamily="49" charset="0"/>
              </a:rPr>
              <a:t>);</a:t>
            </a:r>
          </a:p>
          <a:p>
            <a:r>
              <a:rPr lang="en-IN" sz="1400" dirty="0">
                <a:latin typeface="Menlo" panose="020B0609030804020204" pitchFamily="49" charset="0"/>
              </a:rPr>
              <a:t>}</a:t>
            </a:r>
          </a:p>
        </p:txBody>
      </p:sp>
    </p:spTree>
    <p:extLst>
      <p:ext uri="{BB962C8B-B14F-4D97-AF65-F5344CB8AC3E}">
        <p14:creationId xmlns:p14="http://schemas.microsoft.com/office/powerpoint/2010/main" val="39329122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0A4D-AE23-574E-B6D2-4F4C36578910}"/>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23528" y="699542"/>
            <a:ext cx="8712968" cy="3810000"/>
          </a:xfrm>
        </p:spPr>
        <p:txBody>
          <a:bodyPr>
            <a:noAutofit/>
          </a:bodyPr>
          <a:lstStyle/>
          <a:p>
            <a:r>
              <a:rPr lang="en-US" sz="1800" dirty="0"/>
              <a:t>A lambda expression is characterized by the following syntax.</a:t>
            </a:r>
          </a:p>
          <a:p>
            <a:r>
              <a:rPr lang="en-US" sz="1800" dirty="0"/>
              <a:t>parameter -&gt; expression body </a:t>
            </a:r>
          </a:p>
          <a:p>
            <a:r>
              <a:rPr lang="en-US" sz="1800" dirty="0"/>
              <a:t>Following are the important characteristics of a lambda expression.</a:t>
            </a:r>
          </a:p>
          <a:p>
            <a:pPr lvl="1"/>
            <a:r>
              <a:rPr lang="en-US" sz="1800" dirty="0"/>
              <a:t>Optional type declaration − No need to declare the type of a parameter. The compiler can inference the same from the value of the parameter.</a:t>
            </a:r>
          </a:p>
          <a:p>
            <a:pPr lvl="1"/>
            <a:r>
              <a:rPr lang="en-US" sz="1800" dirty="0"/>
              <a:t>Optional parenthesis around parameter − No need to declare a single parameter in parenthesis. For multiple parameters, parentheses are required.</a:t>
            </a:r>
          </a:p>
          <a:p>
            <a:pPr lvl="1"/>
            <a:r>
              <a:rPr lang="en-US" sz="1800" dirty="0"/>
              <a:t>Optional curly braces − No need to use curly braces in expression body if the body contains a single statement.</a:t>
            </a:r>
          </a:p>
          <a:p>
            <a:pPr lvl="1"/>
            <a:r>
              <a:rPr lang="en-US" sz="1800" dirty="0"/>
              <a:t>Optional return keyword − The compiler automatically returns the value if the body has a single expression to return the value. Curly braces are required to indicate that expression returns a value.</a:t>
            </a:r>
          </a:p>
        </p:txBody>
      </p:sp>
      <p:sp>
        <p:nvSpPr>
          <p:cNvPr id="4" name="Title 1">
            <a:extLst>
              <a:ext uri="{FF2B5EF4-FFF2-40B4-BE49-F238E27FC236}">
                <a16:creationId xmlns:a16="http://schemas.microsoft.com/office/drawing/2014/main" id="{86C073D2-75E3-9441-A934-685116EEDDDF}"/>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Lambda expressions</a:t>
            </a:r>
          </a:p>
        </p:txBody>
      </p:sp>
    </p:spTree>
    <p:extLst>
      <p:ext uri="{BB962C8B-B14F-4D97-AF65-F5344CB8AC3E}">
        <p14:creationId xmlns:p14="http://schemas.microsoft.com/office/powerpoint/2010/main" val="2963498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C073D2-75E3-9441-A934-685116EEDDDF}"/>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Lambda expressions</a:t>
            </a:r>
          </a:p>
        </p:txBody>
      </p:sp>
      <p:sp>
        <p:nvSpPr>
          <p:cNvPr id="5" name="Rectangle 3">
            <a:extLst>
              <a:ext uri="{FF2B5EF4-FFF2-40B4-BE49-F238E27FC236}">
                <a16:creationId xmlns:a16="http://schemas.microsoft.com/office/drawing/2014/main" id="{9A020958-6755-BE47-B9F0-C52F72BD0659}"/>
              </a:ext>
            </a:extLst>
          </p:cNvPr>
          <p:cNvSpPr>
            <a:spLocks noChangeArrowheads="1"/>
          </p:cNvSpPr>
          <p:nvPr/>
        </p:nvSpPr>
        <p:spPr bwMode="auto">
          <a:xfrm>
            <a:off x="1043608" y="699542"/>
            <a:ext cx="6600825" cy="39624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r>
              <a:rPr lang="en-IN" sz="1100" b="1" dirty="0">
                <a:solidFill>
                  <a:srgbClr val="7F0055"/>
                </a:solidFill>
                <a:latin typeface="Menlo" panose="020B0609030804020204" pitchFamily="49" charset="0"/>
              </a:rPr>
              <a:t>public</a:t>
            </a:r>
            <a:r>
              <a:rPr lang="en-IN" sz="1100" dirty="0">
                <a:latin typeface="Menlo" panose="020B0609030804020204" pitchFamily="49" charset="0"/>
              </a:rPr>
              <a:t> </a:t>
            </a:r>
            <a:r>
              <a:rPr lang="en-IN" sz="1100" b="1" dirty="0">
                <a:solidFill>
                  <a:srgbClr val="7F0055"/>
                </a:solidFill>
                <a:latin typeface="Menlo" panose="020B0609030804020204" pitchFamily="49" charset="0"/>
              </a:rPr>
              <a:t>class</a:t>
            </a:r>
            <a:r>
              <a:rPr lang="en-IN" sz="1100" dirty="0">
                <a:latin typeface="Menlo" panose="020B0609030804020204" pitchFamily="49" charset="0"/>
              </a:rPr>
              <a:t> </a:t>
            </a:r>
            <a:r>
              <a:rPr lang="en-IN" sz="1100" dirty="0" err="1">
                <a:latin typeface="Menlo" panose="020B0609030804020204" pitchFamily="49" charset="0"/>
              </a:rPr>
              <a:t>LambdaTest</a:t>
            </a:r>
            <a:r>
              <a:rPr lang="en-IN" sz="1100" dirty="0">
                <a:latin typeface="Menlo" panose="020B0609030804020204" pitchFamily="49" charset="0"/>
              </a:rPr>
              <a:t>{</a:t>
            </a:r>
          </a:p>
          <a:p>
            <a:r>
              <a:rPr lang="en-IN" sz="1100" b="1" dirty="0">
                <a:solidFill>
                  <a:srgbClr val="7F0055"/>
                </a:solidFill>
                <a:latin typeface="Menlo" panose="020B0609030804020204" pitchFamily="49" charset="0"/>
              </a:rPr>
              <a:t>public</a:t>
            </a:r>
            <a:r>
              <a:rPr lang="en-IN" sz="1100" dirty="0">
                <a:latin typeface="Menlo" panose="020B0609030804020204" pitchFamily="49" charset="0"/>
              </a:rPr>
              <a:t> </a:t>
            </a:r>
            <a:r>
              <a:rPr lang="en-IN" sz="1100" b="1" dirty="0">
                <a:solidFill>
                  <a:srgbClr val="7F0055"/>
                </a:solidFill>
                <a:latin typeface="Menlo" panose="020B0609030804020204" pitchFamily="49" charset="0"/>
              </a:rPr>
              <a:t>static</a:t>
            </a:r>
            <a:r>
              <a:rPr lang="en-IN" sz="1100" dirty="0">
                <a:latin typeface="Menlo" panose="020B0609030804020204" pitchFamily="49" charset="0"/>
              </a:rPr>
              <a:t> </a:t>
            </a:r>
            <a:r>
              <a:rPr lang="en-IN" sz="1100" b="1" dirty="0">
                <a:solidFill>
                  <a:srgbClr val="7F0055"/>
                </a:solidFill>
                <a:latin typeface="Menlo" panose="020B0609030804020204" pitchFamily="49" charset="0"/>
              </a:rPr>
              <a:t>void</a:t>
            </a:r>
            <a:r>
              <a:rPr lang="en-IN" sz="1100" dirty="0">
                <a:latin typeface="Menlo" panose="020B0609030804020204" pitchFamily="49" charset="0"/>
              </a:rPr>
              <a:t> main(String </a:t>
            </a:r>
            <a:r>
              <a:rPr lang="en-IN" sz="1100" dirty="0" err="1">
                <a:solidFill>
                  <a:srgbClr val="6A3E3E"/>
                </a:solidFill>
                <a:latin typeface="Menlo" panose="020B0609030804020204" pitchFamily="49" charset="0"/>
              </a:rPr>
              <a:t>args</a:t>
            </a:r>
            <a:r>
              <a:rPr lang="en-IN" sz="1100" dirty="0">
                <a:latin typeface="Menlo" panose="020B0609030804020204" pitchFamily="49" charset="0"/>
              </a:rPr>
              <a:t>[]) {</a:t>
            </a:r>
          </a:p>
          <a:p>
            <a:r>
              <a:rPr lang="en-IN" sz="1100" dirty="0">
                <a:latin typeface="Menlo" panose="020B0609030804020204" pitchFamily="49" charset="0"/>
              </a:rPr>
              <a:t>      </a:t>
            </a:r>
            <a:r>
              <a:rPr lang="en-IN" sz="1100" dirty="0" err="1">
                <a:latin typeface="Menlo" panose="020B0609030804020204" pitchFamily="49" charset="0"/>
              </a:rPr>
              <a:t>LambdaTest</a:t>
            </a:r>
            <a:r>
              <a:rPr lang="en-IN" sz="1100" dirty="0">
                <a:latin typeface="Menlo" panose="020B0609030804020204" pitchFamily="49" charset="0"/>
              </a:rPr>
              <a:t> </a:t>
            </a:r>
            <a:r>
              <a:rPr lang="en-IN" sz="1100" dirty="0">
                <a:solidFill>
                  <a:srgbClr val="6A3E3E"/>
                </a:solidFill>
                <a:latin typeface="Menlo" panose="020B0609030804020204" pitchFamily="49" charset="0"/>
              </a:rPr>
              <a:t>tester</a:t>
            </a:r>
            <a:r>
              <a:rPr lang="en-IN" sz="1100" dirty="0">
                <a:latin typeface="Menlo" panose="020B0609030804020204" pitchFamily="49" charset="0"/>
              </a:rPr>
              <a:t> = </a:t>
            </a:r>
            <a:r>
              <a:rPr lang="en-IN" sz="1100" b="1" dirty="0">
                <a:solidFill>
                  <a:srgbClr val="7F0055"/>
                </a:solidFill>
                <a:latin typeface="Menlo" panose="020B0609030804020204" pitchFamily="49" charset="0"/>
              </a:rPr>
              <a:t>new</a:t>
            </a:r>
            <a:r>
              <a:rPr lang="en-IN" sz="1100" dirty="0">
                <a:latin typeface="Menlo" panose="020B0609030804020204" pitchFamily="49" charset="0"/>
              </a:rPr>
              <a:t> </a:t>
            </a:r>
            <a:r>
              <a:rPr lang="en-IN" sz="1100" dirty="0" err="1">
                <a:latin typeface="Menlo" panose="020B0609030804020204" pitchFamily="49" charset="0"/>
              </a:rPr>
              <a:t>LambdaTest</a:t>
            </a:r>
            <a:r>
              <a:rPr lang="en-IN" sz="1100" dirty="0">
                <a:latin typeface="Menlo" panose="020B0609030804020204" pitchFamily="49" charset="0"/>
              </a:rPr>
              <a:t>();</a:t>
            </a:r>
          </a:p>
          <a:p>
            <a:r>
              <a:rPr lang="en-IN" sz="1100" dirty="0">
                <a:solidFill>
                  <a:srgbClr val="000000"/>
                </a:solidFill>
                <a:latin typeface="Menlo" panose="020B0609030804020204" pitchFamily="49" charset="0"/>
              </a:rPr>
              <a:t>      </a:t>
            </a:r>
            <a:r>
              <a:rPr lang="en-IN" sz="1100" dirty="0">
                <a:solidFill>
                  <a:srgbClr val="3F7F5F"/>
                </a:solidFill>
                <a:latin typeface="Menlo" panose="020B0609030804020204" pitchFamily="49" charset="0"/>
              </a:rPr>
              <a:t>//with type declaration</a:t>
            </a:r>
          </a:p>
          <a:p>
            <a:r>
              <a:rPr lang="en-IN" sz="1100" dirty="0">
                <a:latin typeface="Menlo" panose="020B0609030804020204" pitchFamily="49" charset="0"/>
              </a:rPr>
              <a:t>      </a:t>
            </a:r>
            <a:r>
              <a:rPr lang="en-IN" sz="1100" dirty="0" err="1">
                <a:latin typeface="Menlo" panose="020B0609030804020204" pitchFamily="49" charset="0"/>
              </a:rPr>
              <a:t>MathOperation</a:t>
            </a:r>
            <a:r>
              <a:rPr lang="en-IN" sz="1100" dirty="0">
                <a:latin typeface="Menlo" panose="020B0609030804020204" pitchFamily="49" charset="0"/>
              </a:rPr>
              <a:t> </a:t>
            </a:r>
            <a:r>
              <a:rPr lang="en-IN" sz="1100" dirty="0">
                <a:solidFill>
                  <a:srgbClr val="6A3E3E"/>
                </a:solidFill>
                <a:latin typeface="Menlo" panose="020B0609030804020204" pitchFamily="49" charset="0"/>
              </a:rPr>
              <a:t>addition</a:t>
            </a:r>
            <a:r>
              <a:rPr lang="en-IN" sz="1100" dirty="0">
                <a:latin typeface="Menlo" panose="020B0609030804020204" pitchFamily="49" charset="0"/>
              </a:rPr>
              <a:t> = (</a:t>
            </a:r>
            <a:r>
              <a:rPr lang="en-IN" sz="1100" b="1" dirty="0" err="1">
                <a:solidFill>
                  <a:srgbClr val="7F0055"/>
                </a:solidFill>
                <a:latin typeface="Menlo" panose="020B0609030804020204" pitchFamily="49" charset="0"/>
              </a:rPr>
              <a:t>int</a:t>
            </a:r>
            <a:r>
              <a:rPr lang="en-IN" sz="1100" dirty="0">
                <a:latin typeface="Menlo" panose="020B0609030804020204" pitchFamily="49" charset="0"/>
              </a:rPr>
              <a:t> </a:t>
            </a:r>
            <a:r>
              <a:rPr lang="en-IN" sz="1100" dirty="0">
                <a:solidFill>
                  <a:srgbClr val="6A3E3E"/>
                </a:solidFill>
                <a:latin typeface="Menlo" panose="020B0609030804020204" pitchFamily="49" charset="0"/>
              </a:rPr>
              <a:t>a</a:t>
            </a:r>
            <a:r>
              <a:rPr lang="en-IN" sz="1100" dirty="0">
                <a:latin typeface="Menlo" panose="020B0609030804020204" pitchFamily="49" charset="0"/>
              </a:rPr>
              <a:t>, </a:t>
            </a:r>
            <a:r>
              <a:rPr lang="en-IN" sz="1100" b="1" dirty="0" err="1">
                <a:solidFill>
                  <a:srgbClr val="7F0055"/>
                </a:solidFill>
                <a:latin typeface="Menlo" panose="020B0609030804020204" pitchFamily="49" charset="0"/>
              </a:rPr>
              <a:t>int</a:t>
            </a:r>
            <a:r>
              <a:rPr lang="en-IN" sz="1100" dirty="0">
                <a:latin typeface="Menlo" panose="020B0609030804020204" pitchFamily="49" charset="0"/>
              </a:rPr>
              <a:t> </a:t>
            </a:r>
            <a:r>
              <a:rPr lang="en-IN" sz="1100" dirty="0">
                <a:solidFill>
                  <a:srgbClr val="6A3E3E"/>
                </a:solidFill>
                <a:latin typeface="Menlo" panose="020B0609030804020204" pitchFamily="49" charset="0"/>
              </a:rPr>
              <a:t>b</a:t>
            </a:r>
            <a:r>
              <a:rPr lang="en-IN" sz="1100" dirty="0">
                <a:latin typeface="Menlo" panose="020B0609030804020204" pitchFamily="49" charset="0"/>
              </a:rPr>
              <a:t>) -&gt; </a:t>
            </a:r>
            <a:r>
              <a:rPr lang="en-IN" sz="1100" dirty="0">
                <a:solidFill>
                  <a:srgbClr val="6A3E3E"/>
                </a:solidFill>
                <a:latin typeface="Menlo" panose="020B0609030804020204" pitchFamily="49" charset="0"/>
              </a:rPr>
              <a:t>a</a:t>
            </a:r>
            <a:r>
              <a:rPr lang="en-IN" sz="1100" dirty="0">
                <a:latin typeface="Menlo" panose="020B0609030804020204" pitchFamily="49" charset="0"/>
              </a:rPr>
              <a:t> + </a:t>
            </a:r>
            <a:r>
              <a:rPr lang="en-IN" sz="1100" dirty="0">
                <a:solidFill>
                  <a:srgbClr val="6A3E3E"/>
                </a:solidFill>
                <a:latin typeface="Menlo" panose="020B0609030804020204" pitchFamily="49" charset="0"/>
              </a:rPr>
              <a:t>b</a:t>
            </a:r>
            <a:r>
              <a:rPr lang="en-IN" sz="1100" dirty="0">
                <a:latin typeface="Menlo" panose="020B0609030804020204" pitchFamily="49" charset="0"/>
              </a:rPr>
              <a:t>;</a:t>
            </a:r>
          </a:p>
          <a:p>
            <a:r>
              <a:rPr lang="en-IN" sz="1100" dirty="0">
                <a:solidFill>
                  <a:srgbClr val="000000"/>
                </a:solidFill>
                <a:latin typeface="Menlo" panose="020B0609030804020204" pitchFamily="49" charset="0"/>
              </a:rPr>
              <a:t>      </a:t>
            </a:r>
            <a:r>
              <a:rPr lang="en-IN" sz="1100" dirty="0">
                <a:solidFill>
                  <a:srgbClr val="3F7F5F"/>
                </a:solidFill>
                <a:latin typeface="Menlo" panose="020B0609030804020204" pitchFamily="49" charset="0"/>
              </a:rPr>
              <a:t>//with out type declaration</a:t>
            </a:r>
          </a:p>
          <a:p>
            <a:r>
              <a:rPr lang="en-IN" sz="1100" dirty="0">
                <a:latin typeface="Menlo" panose="020B0609030804020204" pitchFamily="49" charset="0"/>
              </a:rPr>
              <a:t>      </a:t>
            </a:r>
            <a:r>
              <a:rPr lang="en-IN" sz="1100" dirty="0" err="1">
                <a:latin typeface="Menlo" panose="020B0609030804020204" pitchFamily="49" charset="0"/>
              </a:rPr>
              <a:t>MathOperation</a:t>
            </a:r>
            <a:r>
              <a:rPr lang="en-IN" sz="1100" dirty="0">
                <a:latin typeface="Menlo" panose="020B0609030804020204" pitchFamily="49" charset="0"/>
              </a:rPr>
              <a:t> </a:t>
            </a:r>
            <a:r>
              <a:rPr lang="en-IN" sz="1100" dirty="0">
                <a:solidFill>
                  <a:srgbClr val="6A3E3E"/>
                </a:solidFill>
                <a:latin typeface="Menlo" panose="020B0609030804020204" pitchFamily="49" charset="0"/>
              </a:rPr>
              <a:t>subtraction</a:t>
            </a:r>
            <a:r>
              <a:rPr lang="en-IN" sz="1100" dirty="0">
                <a:latin typeface="Menlo" panose="020B0609030804020204" pitchFamily="49" charset="0"/>
              </a:rPr>
              <a:t> = (</a:t>
            </a:r>
            <a:r>
              <a:rPr lang="en-IN" sz="1100" dirty="0">
                <a:solidFill>
                  <a:srgbClr val="6A3E3E"/>
                </a:solidFill>
                <a:latin typeface="Menlo" panose="020B0609030804020204" pitchFamily="49" charset="0"/>
              </a:rPr>
              <a:t>a</a:t>
            </a:r>
            <a:r>
              <a:rPr lang="en-IN" sz="1100" dirty="0">
                <a:latin typeface="Menlo" panose="020B0609030804020204" pitchFamily="49" charset="0"/>
              </a:rPr>
              <a:t>, </a:t>
            </a:r>
            <a:r>
              <a:rPr lang="en-IN" sz="1100" dirty="0">
                <a:solidFill>
                  <a:srgbClr val="6A3E3E"/>
                </a:solidFill>
                <a:latin typeface="Menlo" panose="020B0609030804020204" pitchFamily="49" charset="0"/>
              </a:rPr>
              <a:t>b</a:t>
            </a:r>
            <a:r>
              <a:rPr lang="en-IN" sz="1100" dirty="0">
                <a:latin typeface="Menlo" panose="020B0609030804020204" pitchFamily="49" charset="0"/>
              </a:rPr>
              <a:t>) -&gt; </a:t>
            </a:r>
            <a:r>
              <a:rPr lang="en-IN" sz="1100" dirty="0">
                <a:solidFill>
                  <a:srgbClr val="6A3E3E"/>
                </a:solidFill>
                <a:latin typeface="Menlo" panose="020B0609030804020204" pitchFamily="49" charset="0"/>
              </a:rPr>
              <a:t>a</a:t>
            </a:r>
            <a:r>
              <a:rPr lang="en-IN" sz="1100" dirty="0">
                <a:latin typeface="Menlo" panose="020B0609030804020204" pitchFamily="49" charset="0"/>
              </a:rPr>
              <a:t> - </a:t>
            </a:r>
            <a:r>
              <a:rPr lang="en-IN" sz="1100" dirty="0">
                <a:solidFill>
                  <a:srgbClr val="6A3E3E"/>
                </a:solidFill>
                <a:latin typeface="Menlo" panose="020B0609030804020204" pitchFamily="49" charset="0"/>
              </a:rPr>
              <a:t>b</a:t>
            </a:r>
            <a:r>
              <a:rPr lang="en-IN" sz="1100" dirty="0">
                <a:latin typeface="Menlo" panose="020B0609030804020204" pitchFamily="49" charset="0"/>
              </a:rPr>
              <a:t>;</a:t>
            </a:r>
          </a:p>
          <a:p>
            <a:r>
              <a:rPr lang="en-IN" sz="1100" dirty="0">
                <a:solidFill>
                  <a:srgbClr val="000000"/>
                </a:solidFill>
                <a:latin typeface="Menlo" panose="020B0609030804020204" pitchFamily="49" charset="0"/>
              </a:rPr>
              <a:t>      </a:t>
            </a:r>
            <a:r>
              <a:rPr lang="en-IN" sz="1100" dirty="0">
                <a:solidFill>
                  <a:srgbClr val="3F7F5F"/>
                </a:solidFill>
                <a:latin typeface="Menlo" panose="020B0609030804020204" pitchFamily="49" charset="0"/>
              </a:rPr>
              <a:t>//with return statement along with curly braces</a:t>
            </a:r>
          </a:p>
          <a:p>
            <a:r>
              <a:rPr lang="en-IN" sz="1100" dirty="0">
                <a:latin typeface="Menlo" panose="020B0609030804020204" pitchFamily="49" charset="0"/>
              </a:rPr>
              <a:t>      </a:t>
            </a:r>
            <a:r>
              <a:rPr lang="en-IN" sz="1100" dirty="0" err="1">
                <a:latin typeface="Menlo" panose="020B0609030804020204" pitchFamily="49" charset="0"/>
              </a:rPr>
              <a:t>MathOperation</a:t>
            </a:r>
            <a:r>
              <a:rPr lang="en-IN" sz="1100" dirty="0">
                <a:latin typeface="Menlo" panose="020B0609030804020204" pitchFamily="49" charset="0"/>
              </a:rPr>
              <a:t> </a:t>
            </a:r>
            <a:r>
              <a:rPr lang="en-IN" sz="1100" dirty="0">
                <a:solidFill>
                  <a:srgbClr val="6A3E3E"/>
                </a:solidFill>
                <a:latin typeface="Menlo" panose="020B0609030804020204" pitchFamily="49" charset="0"/>
              </a:rPr>
              <a:t>multiplication</a:t>
            </a:r>
            <a:r>
              <a:rPr lang="en-IN" sz="1100" dirty="0">
                <a:latin typeface="Menlo" panose="020B0609030804020204" pitchFamily="49" charset="0"/>
              </a:rPr>
              <a:t> = (</a:t>
            </a:r>
            <a:r>
              <a:rPr lang="en-IN" sz="1100" b="1" dirty="0" err="1">
                <a:solidFill>
                  <a:srgbClr val="7F0055"/>
                </a:solidFill>
                <a:latin typeface="Menlo" panose="020B0609030804020204" pitchFamily="49" charset="0"/>
              </a:rPr>
              <a:t>int</a:t>
            </a:r>
            <a:r>
              <a:rPr lang="en-IN" sz="1100" dirty="0">
                <a:latin typeface="Menlo" panose="020B0609030804020204" pitchFamily="49" charset="0"/>
              </a:rPr>
              <a:t> </a:t>
            </a:r>
            <a:r>
              <a:rPr lang="en-IN" sz="1100" dirty="0">
                <a:solidFill>
                  <a:srgbClr val="6A3E3E"/>
                </a:solidFill>
                <a:latin typeface="Menlo" panose="020B0609030804020204" pitchFamily="49" charset="0"/>
              </a:rPr>
              <a:t>a</a:t>
            </a:r>
            <a:r>
              <a:rPr lang="en-IN" sz="1100" dirty="0">
                <a:latin typeface="Menlo" panose="020B0609030804020204" pitchFamily="49" charset="0"/>
              </a:rPr>
              <a:t>, </a:t>
            </a:r>
            <a:r>
              <a:rPr lang="en-IN" sz="1100" b="1" dirty="0" err="1">
                <a:solidFill>
                  <a:srgbClr val="7F0055"/>
                </a:solidFill>
                <a:latin typeface="Menlo" panose="020B0609030804020204" pitchFamily="49" charset="0"/>
              </a:rPr>
              <a:t>int</a:t>
            </a:r>
            <a:r>
              <a:rPr lang="en-IN" sz="1100" dirty="0">
                <a:latin typeface="Menlo" panose="020B0609030804020204" pitchFamily="49" charset="0"/>
              </a:rPr>
              <a:t> </a:t>
            </a:r>
            <a:r>
              <a:rPr lang="en-IN" sz="1100" dirty="0">
                <a:solidFill>
                  <a:srgbClr val="6A3E3E"/>
                </a:solidFill>
                <a:latin typeface="Menlo" panose="020B0609030804020204" pitchFamily="49" charset="0"/>
              </a:rPr>
              <a:t>b</a:t>
            </a:r>
            <a:r>
              <a:rPr lang="en-IN" sz="1100" dirty="0">
                <a:latin typeface="Menlo" panose="020B0609030804020204" pitchFamily="49" charset="0"/>
              </a:rPr>
              <a:t>) -&gt; { </a:t>
            </a:r>
            <a:r>
              <a:rPr lang="en-IN" sz="1100" b="1" dirty="0">
                <a:solidFill>
                  <a:srgbClr val="7F0055"/>
                </a:solidFill>
                <a:latin typeface="Menlo" panose="020B0609030804020204" pitchFamily="49" charset="0"/>
              </a:rPr>
              <a:t>return</a:t>
            </a:r>
            <a:r>
              <a:rPr lang="en-IN" sz="1100" dirty="0">
                <a:latin typeface="Menlo" panose="020B0609030804020204" pitchFamily="49" charset="0"/>
              </a:rPr>
              <a:t> </a:t>
            </a:r>
            <a:r>
              <a:rPr lang="en-IN" sz="1100" dirty="0">
                <a:solidFill>
                  <a:srgbClr val="6A3E3E"/>
                </a:solidFill>
                <a:latin typeface="Menlo" panose="020B0609030804020204" pitchFamily="49" charset="0"/>
              </a:rPr>
              <a:t>a</a:t>
            </a:r>
            <a:r>
              <a:rPr lang="en-IN" sz="1100" dirty="0">
                <a:latin typeface="Menlo" panose="020B0609030804020204" pitchFamily="49" charset="0"/>
              </a:rPr>
              <a:t> * </a:t>
            </a:r>
            <a:r>
              <a:rPr lang="en-IN" sz="1100" dirty="0">
                <a:solidFill>
                  <a:srgbClr val="6A3E3E"/>
                </a:solidFill>
                <a:latin typeface="Menlo" panose="020B0609030804020204" pitchFamily="49" charset="0"/>
              </a:rPr>
              <a:t>b</a:t>
            </a:r>
            <a:r>
              <a:rPr lang="en-IN" sz="1100" dirty="0">
                <a:latin typeface="Menlo" panose="020B0609030804020204" pitchFamily="49" charset="0"/>
              </a:rPr>
              <a:t>; };</a:t>
            </a:r>
          </a:p>
          <a:p>
            <a:r>
              <a:rPr lang="en-IN" sz="1100" dirty="0">
                <a:solidFill>
                  <a:srgbClr val="000000"/>
                </a:solidFill>
                <a:latin typeface="Menlo" panose="020B0609030804020204" pitchFamily="49" charset="0"/>
              </a:rPr>
              <a:t>      </a:t>
            </a:r>
            <a:r>
              <a:rPr lang="en-IN" sz="1100" dirty="0">
                <a:solidFill>
                  <a:srgbClr val="3F7F5F"/>
                </a:solidFill>
                <a:latin typeface="Menlo" panose="020B0609030804020204" pitchFamily="49" charset="0"/>
              </a:rPr>
              <a:t>//without return statement and without curly braces</a:t>
            </a:r>
          </a:p>
          <a:p>
            <a:r>
              <a:rPr lang="en-IN" sz="1100" dirty="0">
                <a:latin typeface="Menlo" panose="020B0609030804020204" pitchFamily="49" charset="0"/>
              </a:rPr>
              <a:t>      </a:t>
            </a:r>
            <a:r>
              <a:rPr lang="en-IN" sz="1100" dirty="0" err="1">
                <a:latin typeface="Menlo" panose="020B0609030804020204" pitchFamily="49" charset="0"/>
              </a:rPr>
              <a:t>MathOperation</a:t>
            </a:r>
            <a:r>
              <a:rPr lang="en-IN" sz="1100" dirty="0">
                <a:latin typeface="Menlo" panose="020B0609030804020204" pitchFamily="49" charset="0"/>
              </a:rPr>
              <a:t> </a:t>
            </a:r>
            <a:r>
              <a:rPr lang="en-IN" sz="1100" dirty="0">
                <a:solidFill>
                  <a:srgbClr val="6A3E3E"/>
                </a:solidFill>
                <a:latin typeface="Menlo" panose="020B0609030804020204" pitchFamily="49" charset="0"/>
              </a:rPr>
              <a:t>division</a:t>
            </a:r>
            <a:r>
              <a:rPr lang="en-IN" sz="1100" dirty="0">
                <a:latin typeface="Menlo" panose="020B0609030804020204" pitchFamily="49" charset="0"/>
              </a:rPr>
              <a:t> = (</a:t>
            </a:r>
            <a:r>
              <a:rPr lang="en-IN" sz="1100" b="1" dirty="0" err="1">
                <a:solidFill>
                  <a:srgbClr val="7F0055"/>
                </a:solidFill>
                <a:latin typeface="Menlo" panose="020B0609030804020204" pitchFamily="49" charset="0"/>
              </a:rPr>
              <a:t>int</a:t>
            </a:r>
            <a:r>
              <a:rPr lang="en-IN" sz="1100" dirty="0">
                <a:latin typeface="Menlo" panose="020B0609030804020204" pitchFamily="49" charset="0"/>
              </a:rPr>
              <a:t> </a:t>
            </a:r>
            <a:r>
              <a:rPr lang="en-IN" sz="1100" dirty="0">
                <a:solidFill>
                  <a:srgbClr val="6A3E3E"/>
                </a:solidFill>
                <a:latin typeface="Menlo" panose="020B0609030804020204" pitchFamily="49" charset="0"/>
              </a:rPr>
              <a:t>a</a:t>
            </a:r>
            <a:r>
              <a:rPr lang="en-IN" sz="1100" dirty="0">
                <a:latin typeface="Menlo" panose="020B0609030804020204" pitchFamily="49" charset="0"/>
              </a:rPr>
              <a:t>, </a:t>
            </a:r>
            <a:r>
              <a:rPr lang="en-IN" sz="1100" b="1" dirty="0" err="1">
                <a:solidFill>
                  <a:srgbClr val="7F0055"/>
                </a:solidFill>
                <a:latin typeface="Menlo" panose="020B0609030804020204" pitchFamily="49" charset="0"/>
              </a:rPr>
              <a:t>int</a:t>
            </a:r>
            <a:r>
              <a:rPr lang="en-IN" sz="1100" dirty="0">
                <a:latin typeface="Menlo" panose="020B0609030804020204" pitchFamily="49" charset="0"/>
              </a:rPr>
              <a:t> </a:t>
            </a:r>
            <a:r>
              <a:rPr lang="en-IN" sz="1100" dirty="0">
                <a:solidFill>
                  <a:srgbClr val="6A3E3E"/>
                </a:solidFill>
                <a:latin typeface="Menlo" panose="020B0609030804020204" pitchFamily="49" charset="0"/>
              </a:rPr>
              <a:t>b</a:t>
            </a:r>
            <a:r>
              <a:rPr lang="en-IN" sz="1100" dirty="0">
                <a:latin typeface="Menlo" panose="020B0609030804020204" pitchFamily="49" charset="0"/>
              </a:rPr>
              <a:t>) -&gt; </a:t>
            </a:r>
            <a:r>
              <a:rPr lang="en-IN" sz="1100" dirty="0">
                <a:solidFill>
                  <a:srgbClr val="6A3E3E"/>
                </a:solidFill>
                <a:latin typeface="Menlo" panose="020B0609030804020204" pitchFamily="49" charset="0"/>
              </a:rPr>
              <a:t>a</a:t>
            </a:r>
            <a:r>
              <a:rPr lang="en-IN" sz="1100" dirty="0">
                <a:latin typeface="Menlo" panose="020B0609030804020204" pitchFamily="49" charset="0"/>
              </a:rPr>
              <a:t> / </a:t>
            </a:r>
            <a:r>
              <a:rPr lang="en-IN" sz="1100" dirty="0">
                <a:solidFill>
                  <a:srgbClr val="6A3E3E"/>
                </a:solidFill>
                <a:latin typeface="Menlo" panose="020B0609030804020204" pitchFamily="49" charset="0"/>
              </a:rPr>
              <a:t>b</a:t>
            </a:r>
            <a:r>
              <a:rPr lang="en-IN" sz="1100" dirty="0">
                <a:latin typeface="Menlo" panose="020B0609030804020204" pitchFamily="49" charset="0"/>
              </a:rPr>
              <a:t>;</a:t>
            </a:r>
          </a:p>
          <a:p>
            <a:r>
              <a:rPr lang="en-IN" sz="1100" dirty="0">
                <a:latin typeface="Menlo" panose="020B0609030804020204" pitchFamily="49" charset="0"/>
              </a:rPr>
              <a:t>      </a:t>
            </a:r>
            <a:r>
              <a:rPr lang="en-IN" sz="1100" dirty="0" err="1">
                <a:latin typeface="Menlo" panose="020B0609030804020204" pitchFamily="49" charset="0"/>
              </a:rPr>
              <a:t>System.</a:t>
            </a:r>
            <a:r>
              <a:rPr lang="en-IN" sz="1100" b="1" i="1" dirty="0" err="1">
                <a:solidFill>
                  <a:srgbClr val="0000C0"/>
                </a:solidFill>
                <a:latin typeface="Menlo" panose="020B0609030804020204" pitchFamily="49" charset="0"/>
              </a:rPr>
              <a:t>out</a:t>
            </a:r>
            <a:r>
              <a:rPr lang="en-IN" sz="1100" dirty="0" err="1">
                <a:latin typeface="Menlo" panose="020B0609030804020204" pitchFamily="49" charset="0"/>
              </a:rPr>
              <a:t>.println</a:t>
            </a:r>
            <a:r>
              <a:rPr lang="en-IN" sz="1100" dirty="0">
                <a:latin typeface="Menlo" panose="020B0609030804020204" pitchFamily="49" charset="0"/>
              </a:rPr>
              <a:t>(</a:t>
            </a:r>
            <a:r>
              <a:rPr lang="en-IN" sz="1100" dirty="0">
                <a:solidFill>
                  <a:srgbClr val="2A00FF"/>
                </a:solidFill>
                <a:latin typeface="Menlo" panose="020B0609030804020204" pitchFamily="49" charset="0"/>
              </a:rPr>
              <a:t>"10 + 5 = "</a:t>
            </a:r>
            <a:r>
              <a:rPr lang="en-IN" sz="1100" dirty="0">
                <a:latin typeface="Menlo" panose="020B0609030804020204" pitchFamily="49" charset="0"/>
              </a:rPr>
              <a:t> + </a:t>
            </a:r>
            <a:r>
              <a:rPr lang="en-IN" sz="1100" dirty="0" err="1">
                <a:solidFill>
                  <a:srgbClr val="6A3E3E"/>
                </a:solidFill>
                <a:latin typeface="Menlo" panose="020B0609030804020204" pitchFamily="49" charset="0"/>
              </a:rPr>
              <a:t>tester</a:t>
            </a:r>
            <a:r>
              <a:rPr lang="en-IN" sz="1100" dirty="0" err="1">
                <a:latin typeface="Menlo" panose="020B0609030804020204" pitchFamily="49" charset="0"/>
              </a:rPr>
              <a:t>.operate</a:t>
            </a:r>
            <a:r>
              <a:rPr lang="en-IN" sz="1100" dirty="0">
                <a:latin typeface="Menlo" panose="020B0609030804020204" pitchFamily="49" charset="0"/>
              </a:rPr>
              <a:t>(10, 5, </a:t>
            </a:r>
            <a:r>
              <a:rPr lang="en-IN" sz="1100" dirty="0">
                <a:solidFill>
                  <a:srgbClr val="6A3E3E"/>
                </a:solidFill>
                <a:latin typeface="Menlo" panose="020B0609030804020204" pitchFamily="49" charset="0"/>
              </a:rPr>
              <a:t>addition</a:t>
            </a:r>
            <a:r>
              <a:rPr lang="en-IN" sz="1100" dirty="0">
                <a:latin typeface="Menlo" panose="020B0609030804020204" pitchFamily="49" charset="0"/>
              </a:rPr>
              <a:t>));</a:t>
            </a:r>
          </a:p>
          <a:p>
            <a:r>
              <a:rPr lang="en-IN" sz="1100" dirty="0">
                <a:latin typeface="Menlo" panose="020B0609030804020204" pitchFamily="49" charset="0"/>
              </a:rPr>
              <a:t>      </a:t>
            </a:r>
            <a:r>
              <a:rPr lang="en-IN" sz="1100" dirty="0" err="1">
                <a:latin typeface="Menlo" panose="020B0609030804020204" pitchFamily="49" charset="0"/>
              </a:rPr>
              <a:t>System.</a:t>
            </a:r>
            <a:r>
              <a:rPr lang="en-IN" sz="1100" b="1" i="1" dirty="0" err="1">
                <a:solidFill>
                  <a:srgbClr val="0000C0"/>
                </a:solidFill>
                <a:latin typeface="Menlo" panose="020B0609030804020204" pitchFamily="49" charset="0"/>
              </a:rPr>
              <a:t>out</a:t>
            </a:r>
            <a:r>
              <a:rPr lang="en-IN" sz="1100" dirty="0" err="1">
                <a:latin typeface="Menlo" panose="020B0609030804020204" pitchFamily="49" charset="0"/>
              </a:rPr>
              <a:t>.println</a:t>
            </a:r>
            <a:r>
              <a:rPr lang="en-IN" sz="1100" dirty="0">
                <a:latin typeface="Menlo" panose="020B0609030804020204" pitchFamily="49" charset="0"/>
              </a:rPr>
              <a:t>(</a:t>
            </a:r>
            <a:r>
              <a:rPr lang="en-IN" sz="1100" dirty="0">
                <a:solidFill>
                  <a:srgbClr val="2A00FF"/>
                </a:solidFill>
                <a:latin typeface="Menlo" panose="020B0609030804020204" pitchFamily="49" charset="0"/>
              </a:rPr>
              <a:t>"10 - 5 = "</a:t>
            </a:r>
            <a:r>
              <a:rPr lang="en-IN" sz="1100" dirty="0">
                <a:latin typeface="Menlo" panose="020B0609030804020204" pitchFamily="49" charset="0"/>
              </a:rPr>
              <a:t> + </a:t>
            </a:r>
            <a:r>
              <a:rPr lang="en-IN" sz="1100" dirty="0" err="1">
                <a:solidFill>
                  <a:srgbClr val="6A3E3E"/>
                </a:solidFill>
                <a:latin typeface="Menlo" panose="020B0609030804020204" pitchFamily="49" charset="0"/>
              </a:rPr>
              <a:t>tester</a:t>
            </a:r>
            <a:r>
              <a:rPr lang="en-IN" sz="1100" dirty="0" err="1">
                <a:latin typeface="Menlo" panose="020B0609030804020204" pitchFamily="49" charset="0"/>
              </a:rPr>
              <a:t>.operate</a:t>
            </a:r>
            <a:r>
              <a:rPr lang="en-IN" sz="1100" dirty="0">
                <a:latin typeface="Menlo" panose="020B0609030804020204" pitchFamily="49" charset="0"/>
              </a:rPr>
              <a:t>(10, 5, </a:t>
            </a:r>
            <a:r>
              <a:rPr lang="en-IN" sz="1100" dirty="0">
                <a:solidFill>
                  <a:srgbClr val="6A3E3E"/>
                </a:solidFill>
                <a:latin typeface="Menlo" panose="020B0609030804020204" pitchFamily="49" charset="0"/>
              </a:rPr>
              <a:t>subtraction</a:t>
            </a:r>
            <a:r>
              <a:rPr lang="en-IN" sz="1100" dirty="0">
                <a:latin typeface="Menlo" panose="020B0609030804020204" pitchFamily="49" charset="0"/>
              </a:rPr>
              <a:t>));</a:t>
            </a:r>
          </a:p>
          <a:p>
            <a:r>
              <a:rPr lang="en-IN" sz="1100" dirty="0">
                <a:latin typeface="Menlo" panose="020B0609030804020204" pitchFamily="49" charset="0"/>
              </a:rPr>
              <a:t>      </a:t>
            </a:r>
            <a:r>
              <a:rPr lang="en-IN" sz="1100" dirty="0" err="1">
                <a:latin typeface="Menlo" panose="020B0609030804020204" pitchFamily="49" charset="0"/>
              </a:rPr>
              <a:t>System.</a:t>
            </a:r>
            <a:r>
              <a:rPr lang="en-IN" sz="1100" b="1" i="1" dirty="0" err="1">
                <a:solidFill>
                  <a:srgbClr val="0000C0"/>
                </a:solidFill>
                <a:latin typeface="Menlo" panose="020B0609030804020204" pitchFamily="49" charset="0"/>
              </a:rPr>
              <a:t>out</a:t>
            </a:r>
            <a:r>
              <a:rPr lang="en-IN" sz="1100" dirty="0" err="1">
                <a:latin typeface="Menlo" panose="020B0609030804020204" pitchFamily="49" charset="0"/>
              </a:rPr>
              <a:t>.println</a:t>
            </a:r>
            <a:r>
              <a:rPr lang="en-IN" sz="1100" dirty="0">
                <a:latin typeface="Menlo" panose="020B0609030804020204" pitchFamily="49" charset="0"/>
              </a:rPr>
              <a:t>(</a:t>
            </a:r>
            <a:r>
              <a:rPr lang="en-IN" sz="1100" dirty="0">
                <a:solidFill>
                  <a:srgbClr val="2A00FF"/>
                </a:solidFill>
                <a:latin typeface="Menlo" panose="020B0609030804020204" pitchFamily="49" charset="0"/>
              </a:rPr>
              <a:t>"10 x 5 = "</a:t>
            </a:r>
            <a:r>
              <a:rPr lang="en-IN" sz="1100" dirty="0">
                <a:latin typeface="Menlo" panose="020B0609030804020204" pitchFamily="49" charset="0"/>
              </a:rPr>
              <a:t> + </a:t>
            </a:r>
            <a:r>
              <a:rPr lang="en-IN" sz="1100" dirty="0" err="1">
                <a:solidFill>
                  <a:srgbClr val="6A3E3E"/>
                </a:solidFill>
                <a:latin typeface="Menlo" panose="020B0609030804020204" pitchFamily="49" charset="0"/>
              </a:rPr>
              <a:t>tester</a:t>
            </a:r>
            <a:r>
              <a:rPr lang="en-IN" sz="1100" dirty="0" err="1">
                <a:latin typeface="Menlo" panose="020B0609030804020204" pitchFamily="49" charset="0"/>
              </a:rPr>
              <a:t>.operate</a:t>
            </a:r>
            <a:r>
              <a:rPr lang="en-IN" sz="1100" dirty="0">
                <a:latin typeface="Menlo" panose="020B0609030804020204" pitchFamily="49" charset="0"/>
              </a:rPr>
              <a:t>(10, 5, </a:t>
            </a:r>
            <a:r>
              <a:rPr lang="en-IN" sz="1100" dirty="0">
                <a:solidFill>
                  <a:srgbClr val="6A3E3E"/>
                </a:solidFill>
                <a:latin typeface="Menlo" panose="020B0609030804020204" pitchFamily="49" charset="0"/>
              </a:rPr>
              <a:t>multiplication</a:t>
            </a:r>
            <a:r>
              <a:rPr lang="en-IN" sz="1100" dirty="0">
                <a:latin typeface="Menlo" panose="020B0609030804020204" pitchFamily="49" charset="0"/>
              </a:rPr>
              <a:t>));</a:t>
            </a:r>
          </a:p>
          <a:p>
            <a:r>
              <a:rPr lang="en-IN" sz="1100" dirty="0">
                <a:latin typeface="Menlo" panose="020B0609030804020204" pitchFamily="49" charset="0"/>
              </a:rPr>
              <a:t>      </a:t>
            </a:r>
            <a:r>
              <a:rPr lang="en-IN" sz="1100" dirty="0" err="1">
                <a:latin typeface="Menlo" panose="020B0609030804020204" pitchFamily="49" charset="0"/>
              </a:rPr>
              <a:t>System.</a:t>
            </a:r>
            <a:r>
              <a:rPr lang="en-IN" sz="1100" b="1" i="1" dirty="0" err="1">
                <a:solidFill>
                  <a:srgbClr val="0000C0"/>
                </a:solidFill>
                <a:latin typeface="Menlo" panose="020B0609030804020204" pitchFamily="49" charset="0"/>
              </a:rPr>
              <a:t>out</a:t>
            </a:r>
            <a:r>
              <a:rPr lang="en-IN" sz="1100" dirty="0" err="1">
                <a:latin typeface="Menlo" panose="020B0609030804020204" pitchFamily="49" charset="0"/>
              </a:rPr>
              <a:t>.println</a:t>
            </a:r>
            <a:r>
              <a:rPr lang="en-IN" sz="1100" dirty="0">
                <a:latin typeface="Menlo" panose="020B0609030804020204" pitchFamily="49" charset="0"/>
              </a:rPr>
              <a:t>(</a:t>
            </a:r>
            <a:r>
              <a:rPr lang="en-IN" sz="1100" dirty="0">
                <a:solidFill>
                  <a:srgbClr val="2A00FF"/>
                </a:solidFill>
                <a:latin typeface="Menlo" panose="020B0609030804020204" pitchFamily="49" charset="0"/>
              </a:rPr>
              <a:t>"10 / 5 = "</a:t>
            </a:r>
            <a:r>
              <a:rPr lang="en-IN" sz="1100" dirty="0">
                <a:latin typeface="Menlo" panose="020B0609030804020204" pitchFamily="49" charset="0"/>
              </a:rPr>
              <a:t> + </a:t>
            </a:r>
            <a:r>
              <a:rPr lang="en-IN" sz="1100" dirty="0" err="1">
                <a:solidFill>
                  <a:srgbClr val="6A3E3E"/>
                </a:solidFill>
                <a:latin typeface="Menlo" panose="020B0609030804020204" pitchFamily="49" charset="0"/>
              </a:rPr>
              <a:t>tester</a:t>
            </a:r>
            <a:r>
              <a:rPr lang="en-IN" sz="1100" dirty="0" err="1">
                <a:latin typeface="Menlo" panose="020B0609030804020204" pitchFamily="49" charset="0"/>
              </a:rPr>
              <a:t>.operate</a:t>
            </a:r>
            <a:r>
              <a:rPr lang="en-IN" sz="1100" dirty="0">
                <a:latin typeface="Menlo" panose="020B0609030804020204" pitchFamily="49" charset="0"/>
              </a:rPr>
              <a:t>(10, 5, </a:t>
            </a:r>
            <a:r>
              <a:rPr lang="en-IN" sz="1100" dirty="0">
                <a:solidFill>
                  <a:srgbClr val="6A3E3E"/>
                </a:solidFill>
                <a:latin typeface="Menlo" panose="020B0609030804020204" pitchFamily="49" charset="0"/>
              </a:rPr>
              <a:t>division</a:t>
            </a:r>
            <a:r>
              <a:rPr lang="en-IN" sz="1100" dirty="0">
                <a:latin typeface="Menlo" panose="020B0609030804020204" pitchFamily="49" charset="0"/>
              </a:rPr>
              <a:t>));</a:t>
            </a:r>
          </a:p>
          <a:p>
            <a:r>
              <a:rPr lang="en-IN" sz="1100" dirty="0">
                <a:latin typeface="Menlo" panose="020B0609030804020204" pitchFamily="49" charset="0"/>
              </a:rPr>
              <a:t>     </a:t>
            </a:r>
          </a:p>
          <a:p>
            <a:r>
              <a:rPr lang="en-IN" sz="1100" dirty="0">
                <a:latin typeface="Menlo" panose="020B0609030804020204" pitchFamily="49" charset="0"/>
              </a:rPr>
              <a:t>  }</a:t>
            </a:r>
          </a:p>
          <a:p>
            <a:r>
              <a:rPr lang="en-IN" sz="1100" dirty="0">
                <a:latin typeface="Menlo" panose="020B0609030804020204" pitchFamily="49" charset="0"/>
              </a:rPr>
              <a:t>  </a:t>
            </a:r>
            <a:r>
              <a:rPr lang="en-IN" sz="1100" b="1" dirty="0">
                <a:solidFill>
                  <a:srgbClr val="7F0055"/>
                </a:solidFill>
                <a:latin typeface="Menlo" panose="020B0609030804020204" pitchFamily="49" charset="0"/>
              </a:rPr>
              <a:t>private</a:t>
            </a:r>
            <a:r>
              <a:rPr lang="en-IN" sz="1100" dirty="0">
                <a:latin typeface="Menlo" panose="020B0609030804020204" pitchFamily="49" charset="0"/>
              </a:rPr>
              <a:t> </a:t>
            </a:r>
            <a:r>
              <a:rPr lang="en-IN" sz="1100" b="1" dirty="0" err="1">
                <a:solidFill>
                  <a:srgbClr val="7F0055"/>
                </a:solidFill>
                <a:latin typeface="Menlo" panose="020B0609030804020204" pitchFamily="49" charset="0"/>
              </a:rPr>
              <a:t>int</a:t>
            </a:r>
            <a:r>
              <a:rPr lang="en-IN" sz="1100" dirty="0">
                <a:latin typeface="Menlo" panose="020B0609030804020204" pitchFamily="49" charset="0"/>
              </a:rPr>
              <a:t> operate(</a:t>
            </a:r>
            <a:r>
              <a:rPr lang="en-IN" sz="1100" b="1" dirty="0" err="1">
                <a:solidFill>
                  <a:srgbClr val="7F0055"/>
                </a:solidFill>
                <a:latin typeface="Menlo" panose="020B0609030804020204" pitchFamily="49" charset="0"/>
              </a:rPr>
              <a:t>int</a:t>
            </a:r>
            <a:r>
              <a:rPr lang="en-IN" sz="1100" dirty="0">
                <a:latin typeface="Menlo" panose="020B0609030804020204" pitchFamily="49" charset="0"/>
              </a:rPr>
              <a:t> </a:t>
            </a:r>
            <a:r>
              <a:rPr lang="en-IN" sz="1100" dirty="0">
                <a:solidFill>
                  <a:srgbClr val="6A3E3E"/>
                </a:solidFill>
                <a:latin typeface="Menlo" panose="020B0609030804020204" pitchFamily="49" charset="0"/>
              </a:rPr>
              <a:t>a</a:t>
            </a:r>
            <a:r>
              <a:rPr lang="en-IN" sz="1100" dirty="0">
                <a:latin typeface="Menlo" panose="020B0609030804020204" pitchFamily="49" charset="0"/>
              </a:rPr>
              <a:t>, </a:t>
            </a:r>
            <a:r>
              <a:rPr lang="en-IN" sz="1100" b="1" dirty="0" err="1">
                <a:solidFill>
                  <a:srgbClr val="7F0055"/>
                </a:solidFill>
                <a:latin typeface="Menlo" panose="020B0609030804020204" pitchFamily="49" charset="0"/>
              </a:rPr>
              <a:t>int</a:t>
            </a:r>
            <a:r>
              <a:rPr lang="en-IN" sz="1100" dirty="0">
                <a:latin typeface="Menlo" panose="020B0609030804020204" pitchFamily="49" charset="0"/>
              </a:rPr>
              <a:t> </a:t>
            </a:r>
            <a:r>
              <a:rPr lang="en-IN" sz="1100" dirty="0">
                <a:solidFill>
                  <a:srgbClr val="6A3E3E"/>
                </a:solidFill>
                <a:latin typeface="Menlo" panose="020B0609030804020204" pitchFamily="49" charset="0"/>
              </a:rPr>
              <a:t>b</a:t>
            </a:r>
            <a:r>
              <a:rPr lang="en-IN" sz="1100" dirty="0">
                <a:latin typeface="Menlo" panose="020B0609030804020204" pitchFamily="49" charset="0"/>
              </a:rPr>
              <a:t>, </a:t>
            </a:r>
            <a:r>
              <a:rPr lang="en-IN" sz="1100" dirty="0" err="1">
                <a:latin typeface="Menlo" panose="020B0609030804020204" pitchFamily="49" charset="0"/>
              </a:rPr>
              <a:t>MathOperation</a:t>
            </a:r>
            <a:r>
              <a:rPr lang="en-IN" sz="1100" dirty="0">
                <a:latin typeface="Menlo" panose="020B0609030804020204" pitchFamily="49" charset="0"/>
              </a:rPr>
              <a:t> </a:t>
            </a:r>
            <a:r>
              <a:rPr lang="en-IN" sz="1100" dirty="0" err="1">
                <a:solidFill>
                  <a:srgbClr val="6A3E3E"/>
                </a:solidFill>
                <a:latin typeface="Menlo" panose="020B0609030804020204" pitchFamily="49" charset="0"/>
              </a:rPr>
              <a:t>mathOperation</a:t>
            </a:r>
            <a:r>
              <a:rPr lang="en-IN" sz="1100" dirty="0">
                <a:latin typeface="Menlo" panose="020B0609030804020204" pitchFamily="49" charset="0"/>
              </a:rPr>
              <a:t>) {</a:t>
            </a:r>
          </a:p>
          <a:p>
            <a:r>
              <a:rPr lang="en-IN" sz="1100" dirty="0">
                <a:latin typeface="Menlo" panose="020B0609030804020204" pitchFamily="49" charset="0"/>
              </a:rPr>
              <a:t>      </a:t>
            </a:r>
            <a:r>
              <a:rPr lang="en-IN" sz="1100" b="1" dirty="0">
                <a:solidFill>
                  <a:srgbClr val="7F0055"/>
                </a:solidFill>
                <a:latin typeface="Menlo" panose="020B0609030804020204" pitchFamily="49" charset="0"/>
              </a:rPr>
              <a:t>return</a:t>
            </a:r>
            <a:r>
              <a:rPr lang="en-IN" sz="1100" dirty="0">
                <a:latin typeface="Menlo" panose="020B0609030804020204" pitchFamily="49" charset="0"/>
              </a:rPr>
              <a:t> </a:t>
            </a:r>
            <a:r>
              <a:rPr lang="en-IN" sz="1100" dirty="0" err="1">
                <a:solidFill>
                  <a:srgbClr val="6A3E3E"/>
                </a:solidFill>
                <a:latin typeface="Menlo" panose="020B0609030804020204" pitchFamily="49" charset="0"/>
              </a:rPr>
              <a:t>mathOperation</a:t>
            </a:r>
            <a:r>
              <a:rPr lang="en-IN" sz="1100" dirty="0" err="1">
                <a:latin typeface="Menlo" panose="020B0609030804020204" pitchFamily="49" charset="0"/>
              </a:rPr>
              <a:t>.operation</a:t>
            </a:r>
            <a:r>
              <a:rPr lang="en-IN" sz="1100" dirty="0">
                <a:latin typeface="Menlo" panose="020B0609030804020204" pitchFamily="49" charset="0"/>
              </a:rPr>
              <a:t>(</a:t>
            </a:r>
            <a:r>
              <a:rPr lang="en-IN" sz="1100" dirty="0">
                <a:solidFill>
                  <a:srgbClr val="6A3E3E"/>
                </a:solidFill>
                <a:latin typeface="Menlo" panose="020B0609030804020204" pitchFamily="49" charset="0"/>
              </a:rPr>
              <a:t>a</a:t>
            </a:r>
            <a:r>
              <a:rPr lang="en-IN" sz="1100" dirty="0">
                <a:latin typeface="Menlo" panose="020B0609030804020204" pitchFamily="49" charset="0"/>
              </a:rPr>
              <a:t>, </a:t>
            </a:r>
            <a:r>
              <a:rPr lang="en-IN" sz="1100" dirty="0">
                <a:solidFill>
                  <a:srgbClr val="6A3E3E"/>
                </a:solidFill>
                <a:latin typeface="Menlo" panose="020B0609030804020204" pitchFamily="49" charset="0"/>
              </a:rPr>
              <a:t>b</a:t>
            </a:r>
            <a:r>
              <a:rPr lang="en-IN" sz="1100" dirty="0">
                <a:latin typeface="Menlo" panose="020B0609030804020204" pitchFamily="49" charset="0"/>
              </a:rPr>
              <a:t>);</a:t>
            </a:r>
          </a:p>
          <a:p>
            <a:r>
              <a:rPr lang="en-IN" sz="1100" dirty="0">
                <a:latin typeface="Menlo" panose="020B0609030804020204" pitchFamily="49" charset="0"/>
              </a:rPr>
              <a:t>  }</a:t>
            </a:r>
          </a:p>
          <a:p>
            <a:r>
              <a:rPr lang="en-IN" sz="1100" dirty="0">
                <a:latin typeface="Menlo" panose="020B0609030804020204" pitchFamily="49" charset="0"/>
              </a:rPr>
              <a:t>}</a:t>
            </a:r>
          </a:p>
        </p:txBody>
      </p:sp>
      <p:sp>
        <p:nvSpPr>
          <p:cNvPr id="2" name="Title 1">
            <a:extLst>
              <a:ext uri="{FF2B5EF4-FFF2-40B4-BE49-F238E27FC236}">
                <a16:creationId xmlns:a16="http://schemas.microsoft.com/office/drawing/2014/main" id="{5E9BCD64-3899-B34A-A541-E3C2BD6AF12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63412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7359" y="57150"/>
            <a:ext cx="5635087" cy="128089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schemeClr val="bg1"/>
                </a:solidFill>
              </a:rPr>
              <a:t>Java Lambda Expressions</a:t>
            </a:r>
            <a:br>
              <a:rPr lang="en-US" sz="3600" dirty="0">
                <a:solidFill>
                  <a:schemeClr val="bg1"/>
                </a:solidFill>
              </a:rPr>
            </a:br>
            <a:endParaRPr lang="en-US" sz="3600" dirty="0">
              <a:solidFill>
                <a:schemeClr val="bg1"/>
              </a:solidFill>
            </a:endParaRPr>
          </a:p>
        </p:txBody>
      </p:sp>
      <p:sp>
        <p:nvSpPr>
          <p:cNvPr id="3" name="Content Placeholder 2"/>
          <p:cNvSpPr txBox="1">
            <a:spLocks/>
          </p:cNvSpPr>
          <p:nvPr/>
        </p:nvSpPr>
        <p:spPr>
          <a:xfrm>
            <a:off x="323528" y="843558"/>
            <a:ext cx="8712968" cy="3777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cs typeface="Arial" panose="020B0604020202020204" pitchFamily="34" charset="0"/>
              </a:rPr>
              <a:t>Lambda expression is a new and important feature of Java which was included in Java SE 8. It provides a clear and concise way to represent one method interface using an expression. It is very useful in collection library. It helps to iterate, filter and extract data from collection.</a:t>
            </a:r>
          </a:p>
          <a:p>
            <a:r>
              <a:rPr lang="en-US" sz="1800" dirty="0">
                <a:cs typeface="Arial" panose="020B0604020202020204" pitchFamily="34" charset="0"/>
              </a:rPr>
              <a:t>Java lambda expression is treated as a function, so compiler does not create .class file.</a:t>
            </a:r>
          </a:p>
          <a:p>
            <a:r>
              <a:rPr lang="en-US" sz="1800" dirty="0">
                <a:cs typeface="Arial" panose="020B0604020202020204" pitchFamily="34" charset="0"/>
              </a:rPr>
              <a:t>Functional Interface</a:t>
            </a:r>
          </a:p>
          <a:p>
            <a:pPr lvl="1"/>
            <a:r>
              <a:rPr lang="en-US" sz="1800" dirty="0">
                <a:cs typeface="Arial" panose="020B0604020202020204" pitchFamily="34" charset="0"/>
              </a:rPr>
              <a:t>Lambda expression provides implementation of </a:t>
            </a:r>
            <a:r>
              <a:rPr lang="en-US" sz="1800" i="1" dirty="0">
                <a:cs typeface="Arial" panose="020B0604020202020204" pitchFamily="34" charset="0"/>
              </a:rPr>
              <a:t>functional interface</a:t>
            </a:r>
            <a:r>
              <a:rPr lang="en-US" sz="1800" dirty="0">
                <a:cs typeface="Arial" panose="020B0604020202020204" pitchFamily="34" charset="0"/>
              </a:rPr>
              <a:t>. An interface which has only one abstract method is called functional interface. Java provides an annotation @</a:t>
            </a:r>
            <a:r>
              <a:rPr lang="en-US" sz="1800" i="1" dirty="0" err="1">
                <a:cs typeface="Arial" panose="020B0604020202020204" pitchFamily="34" charset="0"/>
              </a:rPr>
              <a:t>FunctionalInterface</a:t>
            </a:r>
            <a:r>
              <a:rPr lang="en-US" sz="1800" dirty="0">
                <a:cs typeface="Arial" panose="020B0604020202020204" pitchFamily="34" charset="0"/>
              </a:rPr>
              <a:t>, which is used to declare an interface as functional interface.</a:t>
            </a:r>
          </a:p>
          <a:p>
            <a:endParaRPr lang="en-US" sz="1800" dirty="0">
              <a:cs typeface="Arial" panose="020B0604020202020204" pitchFamily="34" charset="0"/>
            </a:endParaRPr>
          </a:p>
        </p:txBody>
      </p:sp>
      <p:sp>
        <p:nvSpPr>
          <p:cNvPr id="5" name="Title 4">
            <a:extLst>
              <a:ext uri="{FF2B5EF4-FFF2-40B4-BE49-F238E27FC236}">
                <a16:creationId xmlns:a16="http://schemas.microsoft.com/office/drawing/2014/main" id="{5E4CDB8B-DA9E-4942-8D9A-6E92EB957A0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00048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normAutofit fontScale="90000"/>
          </a:bodyPr>
          <a:lstStyle/>
          <a:p>
            <a:pPr eaLnBrk="1" hangingPunct="1"/>
            <a:r>
              <a:rPr lang="en-US" altLang="en-US" sz="3300" dirty="0">
                <a:solidFill>
                  <a:schemeClr val="bg1"/>
                </a:solidFill>
              </a:rPr>
              <a:t>Saving and Loading Arrays</a:t>
            </a:r>
          </a:p>
        </p:txBody>
      </p:sp>
      <p:sp>
        <p:nvSpPr>
          <p:cNvPr id="28677" name="Rectangle 3"/>
          <p:cNvSpPr>
            <a:spLocks noGrp="1" noChangeArrowheads="1"/>
          </p:cNvSpPr>
          <p:nvPr>
            <p:ph type="body" idx="4294967295"/>
          </p:nvPr>
        </p:nvSpPr>
        <p:spPr>
          <a:xfrm>
            <a:off x="463542" y="788569"/>
            <a:ext cx="8604448" cy="512763"/>
          </a:xfrm>
        </p:spPr>
        <p:txBody>
          <a:bodyPr>
            <a:noAutofit/>
          </a:bodyPr>
          <a:lstStyle/>
          <a:p>
            <a:pPr eaLnBrk="1" hangingPunct="1">
              <a:lnSpc>
                <a:spcPct val="90000"/>
              </a:lnSpc>
            </a:pPr>
            <a:r>
              <a:rPr lang="en-US" altLang="en-US" sz="1800" dirty="0">
                <a:cs typeface="Arial" panose="020B0604020202020204" pitchFamily="34" charset="0"/>
              </a:rPr>
              <a:t>Instead of processing array elements individually, it is possible to save and load the whole array at once.</a:t>
            </a:r>
          </a:p>
        </p:txBody>
      </p:sp>
      <p:grpSp>
        <p:nvGrpSpPr>
          <p:cNvPr id="2" name="Group 11"/>
          <p:cNvGrpSpPr>
            <a:grpSpLocks/>
          </p:cNvGrpSpPr>
          <p:nvPr/>
        </p:nvGrpSpPr>
        <p:grpSpPr bwMode="auto">
          <a:xfrm>
            <a:off x="1403648" y="1563638"/>
            <a:ext cx="5968603" cy="1613297"/>
            <a:chOff x="507" y="1399"/>
            <a:chExt cx="5013" cy="1355"/>
          </a:xfrm>
        </p:grpSpPr>
        <p:sp>
          <p:nvSpPr>
            <p:cNvPr id="93189" name="Rectangle 5"/>
            <p:cNvSpPr>
              <a:spLocks noChangeArrowheads="1"/>
            </p:cNvSpPr>
            <p:nvPr/>
          </p:nvSpPr>
          <p:spPr bwMode="auto">
            <a:xfrm>
              <a:off x="507" y="1399"/>
              <a:ext cx="5013" cy="1355"/>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1350">
                <a:latin typeface="Times New Roman" pitchFamily="18" charset="0"/>
              </a:endParaRPr>
            </a:p>
          </p:txBody>
        </p:sp>
        <p:sp>
          <p:nvSpPr>
            <p:cNvPr id="28683" name="Rectangle 6"/>
            <p:cNvSpPr>
              <a:spLocks noChangeArrowheads="1"/>
            </p:cNvSpPr>
            <p:nvPr/>
          </p:nvSpPr>
          <p:spPr bwMode="auto">
            <a:xfrm>
              <a:off x="589" y="1488"/>
              <a:ext cx="4849" cy="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398463" algn="l"/>
                  <a:tab pos="627063" algn="l"/>
                  <a:tab pos="914400" algn="l"/>
                  <a:tab pos="1143000" algn="l"/>
                  <a:tab pos="1371600" algn="l"/>
                </a:tabLst>
                <a:defRPr sz="2400">
                  <a:solidFill>
                    <a:schemeClr val="tx1"/>
                  </a:solidFill>
                  <a:latin typeface="Times New Roman" charset="0"/>
                </a:defRPr>
              </a:lvl1pPr>
              <a:lvl2pPr marL="742950" indent="-285750" eaLnBrk="0" hangingPunct="0">
                <a:tabLst>
                  <a:tab pos="398463" algn="l"/>
                  <a:tab pos="627063" algn="l"/>
                  <a:tab pos="914400" algn="l"/>
                  <a:tab pos="1143000" algn="l"/>
                  <a:tab pos="1371600" algn="l"/>
                </a:tabLst>
                <a:defRPr sz="2400">
                  <a:solidFill>
                    <a:schemeClr val="tx1"/>
                  </a:solidFill>
                  <a:latin typeface="Times New Roman" charset="0"/>
                </a:defRPr>
              </a:lvl2pPr>
              <a:lvl3pPr marL="1143000" indent="-228600" eaLnBrk="0" hangingPunct="0">
                <a:tabLst>
                  <a:tab pos="398463" algn="l"/>
                  <a:tab pos="627063" algn="l"/>
                  <a:tab pos="914400" algn="l"/>
                  <a:tab pos="1143000" algn="l"/>
                  <a:tab pos="1371600" algn="l"/>
                </a:tabLst>
                <a:defRPr sz="2400">
                  <a:solidFill>
                    <a:schemeClr val="tx1"/>
                  </a:solidFill>
                  <a:latin typeface="Times New Roman" charset="0"/>
                </a:defRPr>
              </a:lvl3pPr>
              <a:lvl4pPr marL="1600200" indent="-228600" eaLnBrk="0" hangingPunct="0">
                <a:tabLst>
                  <a:tab pos="398463" algn="l"/>
                  <a:tab pos="627063" algn="l"/>
                  <a:tab pos="914400" algn="l"/>
                  <a:tab pos="1143000" algn="l"/>
                  <a:tab pos="1371600" algn="l"/>
                </a:tabLst>
                <a:defRPr sz="2400">
                  <a:solidFill>
                    <a:schemeClr val="tx1"/>
                  </a:solidFill>
                  <a:latin typeface="Times New Roman" charset="0"/>
                </a:defRPr>
              </a:lvl4pPr>
              <a:lvl5pPr marL="2057400" indent="-228600" eaLnBrk="0" hangingPunct="0">
                <a:tabLst>
                  <a:tab pos="398463" algn="l"/>
                  <a:tab pos="627063" algn="l"/>
                  <a:tab pos="914400" algn="l"/>
                  <a:tab pos="1143000" algn="l"/>
                  <a:tab pos="1371600" algn="l"/>
                </a:tabLst>
                <a:defRPr sz="2400">
                  <a:solidFill>
                    <a:schemeClr val="tx1"/>
                  </a:solidFill>
                  <a:latin typeface="Times New Roman" charset="0"/>
                </a:defRPr>
              </a:lvl5pPr>
              <a:lvl6pPr marL="2514600" indent="-228600" eaLnBrk="0" fontAlgn="base" hangingPunct="0">
                <a:spcBef>
                  <a:spcPct val="0"/>
                </a:spcBef>
                <a:spcAft>
                  <a:spcPct val="0"/>
                </a:spcAft>
                <a:tabLst>
                  <a:tab pos="398463" algn="l"/>
                  <a:tab pos="627063" algn="l"/>
                  <a:tab pos="914400" algn="l"/>
                  <a:tab pos="1143000" algn="l"/>
                  <a:tab pos="1371600" algn="l"/>
                </a:tabLst>
                <a:defRPr sz="2400">
                  <a:solidFill>
                    <a:schemeClr val="tx1"/>
                  </a:solidFill>
                  <a:latin typeface="Times New Roman" charset="0"/>
                </a:defRPr>
              </a:lvl6pPr>
              <a:lvl7pPr marL="2971800" indent="-228600" eaLnBrk="0" fontAlgn="base" hangingPunct="0">
                <a:spcBef>
                  <a:spcPct val="0"/>
                </a:spcBef>
                <a:spcAft>
                  <a:spcPct val="0"/>
                </a:spcAft>
                <a:tabLst>
                  <a:tab pos="398463" algn="l"/>
                  <a:tab pos="627063" algn="l"/>
                  <a:tab pos="914400" algn="l"/>
                  <a:tab pos="1143000" algn="l"/>
                  <a:tab pos="1371600" algn="l"/>
                </a:tabLst>
                <a:defRPr sz="2400">
                  <a:solidFill>
                    <a:schemeClr val="tx1"/>
                  </a:solidFill>
                  <a:latin typeface="Times New Roman" charset="0"/>
                </a:defRPr>
              </a:lvl7pPr>
              <a:lvl8pPr marL="3429000" indent="-228600" eaLnBrk="0" fontAlgn="base" hangingPunct="0">
                <a:spcBef>
                  <a:spcPct val="0"/>
                </a:spcBef>
                <a:spcAft>
                  <a:spcPct val="0"/>
                </a:spcAft>
                <a:tabLst>
                  <a:tab pos="398463" algn="l"/>
                  <a:tab pos="627063" algn="l"/>
                  <a:tab pos="914400" algn="l"/>
                  <a:tab pos="1143000" algn="l"/>
                  <a:tab pos="1371600" algn="l"/>
                </a:tabLst>
                <a:defRPr sz="2400">
                  <a:solidFill>
                    <a:schemeClr val="tx1"/>
                  </a:solidFill>
                  <a:latin typeface="Times New Roman" charset="0"/>
                </a:defRPr>
              </a:lvl8pPr>
              <a:lvl9pPr marL="3886200" indent="-228600" eaLnBrk="0" fontAlgn="base" hangingPunct="0">
                <a:spcBef>
                  <a:spcPct val="0"/>
                </a:spcBef>
                <a:spcAft>
                  <a:spcPct val="0"/>
                </a:spcAft>
                <a:tabLst>
                  <a:tab pos="398463" algn="l"/>
                  <a:tab pos="627063" algn="l"/>
                  <a:tab pos="914400" algn="l"/>
                  <a:tab pos="1143000" algn="l"/>
                  <a:tab pos="1371600" algn="l"/>
                </a:tabLst>
                <a:defRPr sz="2400">
                  <a:solidFill>
                    <a:schemeClr val="tx1"/>
                  </a:solidFill>
                  <a:latin typeface="Times New Roman" charset="0"/>
                </a:defRPr>
              </a:lvl9pPr>
            </a:lstStyle>
            <a:p>
              <a:pPr eaLnBrk="1" hangingPunct="1">
                <a:lnSpc>
                  <a:spcPct val="55000"/>
                </a:lnSpc>
                <a:spcBef>
                  <a:spcPct val="50000"/>
                </a:spcBef>
              </a:pPr>
              <a:r>
                <a:rPr kumimoji="1" lang="en-US" altLang="en-US" sz="1200">
                  <a:latin typeface="Courier New" charset="0"/>
                  <a:ea typeface="MS PMincho" charset="-128"/>
                </a:rPr>
                <a:t>Person</a:t>
              </a:r>
              <a:r>
                <a:rPr kumimoji="1" lang="en-US" altLang="en-US" sz="1200">
                  <a:solidFill>
                    <a:srgbClr val="FF0000"/>
                  </a:solidFill>
                  <a:latin typeface="Courier New" charset="0"/>
                  <a:ea typeface="MS PMincho" charset="-128"/>
                </a:rPr>
                <a:t>[]</a:t>
              </a:r>
              <a:r>
                <a:rPr kumimoji="1" lang="en-US" altLang="en-US" sz="1200">
                  <a:latin typeface="Courier New" charset="0"/>
                  <a:ea typeface="MS PMincho" charset="-128"/>
                </a:rPr>
                <a:t> people = </a:t>
              </a:r>
              <a:r>
                <a:rPr kumimoji="1" lang="en-US" altLang="en-US" sz="1200">
                  <a:solidFill>
                    <a:schemeClr val="accent2"/>
                  </a:solidFill>
                  <a:latin typeface="Courier New" charset="0"/>
                  <a:ea typeface="MS PMincho" charset="-128"/>
                </a:rPr>
                <a:t>new</a:t>
              </a:r>
              <a:r>
                <a:rPr kumimoji="1" lang="en-US" altLang="en-US" sz="1200">
                  <a:latin typeface="Courier New" charset="0"/>
                  <a:ea typeface="MS PMincho" charset="-128"/>
                </a:rPr>
                <a:t> Person</a:t>
              </a:r>
              <a:r>
                <a:rPr kumimoji="1" lang="en-US" altLang="en-US" sz="1200">
                  <a:solidFill>
                    <a:srgbClr val="FF0000"/>
                  </a:solidFill>
                  <a:latin typeface="Courier New" charset="0"/>
                  <a:ea typeface="MS PMincho" charset="-128"/>
                </a:rPr>
                <a:t>[</a:t>
              </a:r>
              <a:r>
                <a:rPr kumimoji="1" lang="en-US" altLang="en-US" sz="1200">
                  <a:latin typeface="Courier New" charset="0"/>
                  <a:ea typeface="MS PMincho" charset="-128"/>
                </a:rPr>
                <a:t> N </a:t>
              </a:r>
              <a:r>
                <a:rPr kumimoji="1" lang="en-US" altLang="en-US" sz="1200">
                  <a:solidFill>
                    <a:srgbClr val="FF0000"/>
                  </a:solidFill>
                  <a:latin typeface="Courier New" charset="0"/>
                  <a:ea typeface="MS PMincho" charset="-128"/>
                </a:rPr>
                <a:t>]</a:t>
              </a:r>
              <a:r>
                <a:rPr kumimoji="1" lang="en-US" altLang="en-US" sz="1200">
                  <a:latin typeface="Courier New" charset="0"/>
                  <a:ea typeface="MS PMincho" charset="-128"/>
                </a:rPr>
                <a:t>; </a:t>
              </a:r>
            </a:p>
            <a:p>
              <a:pPr eaLnBrk="1" hangingPunct="1">
                <a:lnSpc>
                  <a:spcPct val="55000"/>
                </a:lnSpc>
                <a:spcBef>
                  <a:spcPct val="50000"/>
                </a:spcBef>
              </a:pPr>
              <a:r>
                <a:rPr kumimoji="1" lang="en-US" altLang="en-US" sz="1200">
                  <a:latin typeface="Courier New" charset="0"/>
                  <a:ea typeface="MS PMincho" charset="-128"/>
                </a:rPr>
                <a:t>					</a:t>
              </a:r>
              <a:r>
                <a:rPr kumimoji="1" lang="en-US" altLang="en-US" sz="1200">
                  <a:solidFill>
                    <a:srgbClr val="33CC33"/>
                  </a:solidFill>
                  <a:latin typeface="Courier New" charset="0"/>
                  <a:ea typeface="MS PMincho" charset="-128"/>
                </a:rPr>
                <a:t>//assume N already has a value</a:t>
              </a:r>
            </a:p>
            <a:p>
              <a:pPr eaLnBrk="1" hangingPunct="1">
                <a:lnSpc>
                  <a:spcPct val="55000"/>
                </a:lnSpc>
                <a:spcBef>
                  <a:spcPct val="50000"/>
                </a:spcBef>
              </a:pPr>
              <a:endParaRPr kumimoji="1" lang="en-US" altLang="en-US" sz="1200">
                <a:latin typeface="Courier New" charset="0"/>
                <a:ea typeface="MS PMincho" charset="-128"/>
              </a:endParaRPr>
            </a:p>
            <a:p>
              <a:pPr eaLnBrk="1" hangingPunct="1">
                <a:lnSpc>
                  <a:spcPct val="55000"/>
                </a:lnSpc>
                <a:spcBef>
                  <a:spcPct val="50000"/>
                </a:spcBef>
              </a:pPr>
              <a:r>
                <a:rPr kumimoji="1" lang="en-US" altLang="en-US" sz="1200">
                  <a:solidFill>
                    <a:srgbClr val="33CC33"/>
                  </a:solidFill>
                  <a:latin typeface="Courier New" charset="0"/>
                  <a:ea typeface="MS PMincho" charset="-128"/>
                </a:rPr>
                <a:t>//build the people array</a:t>
              </a:r>
            </a:p>
            <a:p>
              <a:pPr eaLnBrk="1" hangingPunct="1">
                <a:lnSpc>
                  <a:spcPct val="55000"/>
                </a:lnSpc>
                <a:spcBef>
                  <a:spcPct val="50000"/>
                </a:spcBef>
              </a:pPr>
              <a:r>
                <a:rPr kumimoji="1" lang="en-US" altLang="en-US" sz="1200">
                  <a:latin typeface="Courier New" charset="0"/>
                  <a:ea typeface="MS PMincho" charset="-128"/>
                </a:rPr>
                <a:t>. . .</a:t>
              </a:r>
            </a:p>
            <a:p>
              <a:pPr eaLnBrk="1" hangingPunct="1">
                <a:lnSpc>
                  <a:spcPct val="55000"/>
                </a:lnSpc>
                <a:spcBef>
                  <a:spcPct val="50000"/>
                </a:spcBef>
              </a:pPr>
              <a:r>
                <a:rPr kumimoji="1" lang="en-US" altLang="en-US" sz="1200">
                  <a:solidFill>
                    <a:srgbClr val="33CC33"/>
                  </a:solidFill>
                  <a:latin typeface="Courier New" charset="0"/>
                  <a:ea typeface="MS PMincho" charset="-128"/>
                </a:rPr>
                <a:t>//save the array</a:t>
              </a:r>
            </a:p>
            <a:p>
              <a:pPr eaLnBrk="1" hangingPunct="1">
                <a:lnSpc>
                  <a:spcPct val="55000"/>
                </a:lnSpc>
                <a:spcBef>
                  <a:spcPct val="50000"/>
                </a:spcBef>
              </a:pPr>
              <a:r>
                <a:rPr kumimoji="1" lang="en-US" altLang="en-US" sz="1200">
                  <a:latin typeface="Courier New" charset="0"/>
                  <a:ea typeface="MS PMincho" charset="-128"/>
                </a:rPr>
                <a:t>outObjectStream.writeObject </a:t>
              </a:r>
              <a:r>
                <a:rPr kumimoji="1" lang="en-US" altLang="en-US" sz="1200">
                  <a:solidFill>
                    <a:srgbClr val="FF0000"/>
                  </a:solidFill>
                  <a:latin typeface="Courier New" charset="0"/>
                  <a:ea typeface="MS PMincho" charset="-128"/>
                </a:rPr>
                <a:t>(</a:t>
              </a:r>
              <a:r>
                <a:rPr kumimoji="1" lang="en-US" altLang="en-US" sz="1200">
                  <a:latin typeface="Courier New" charset="0"/>
                  <a:ea typeface="MS PMincho" charset="-128"/>
                </a:rPr>
                <a:t> people </a:t>
              </a:r>
              <a:r>
                <a:rPr kumimoji="1" lang="en-US" altLang="en-US" sz="1200">
                  <a:solidFill>
                    <a:srgbClr val="FF0000"/>
                  </a:solidFill>
                  <a:latin typeface="Courier New" charset="0"/>
                  <a:ea typeface="MS PMincho" charset="-128"/>
                </a:rPr>
                <a:t>)</a:t>
              </a:r>
              <a:r>
                <a:rPr kumimoji="1" lang="en-US" altLang="en-US" sz="1200">
                  <a:latin typeface="Courier New" charset="0"/>
                  <a:ea typeface="MS PMincho" charset="-128"/>
                </a:rPr>
                <a:t>;</a:t>
              </a:r>
              <a:r>
                <a:rPr kumimoji="1" lang="en-US" altLang="en-US" sz="600">
                  <a:latin typeface="Courier New" charset="0"/>
                  <a:ea typeface="MS PMincho" charset="-128"/>
                </a:rPr>
                <a:t>	</a:t>
              </a:r>
            </a:p>
          </p:txBody>
        </p:sp>
      </p:grpSp>
      <p:grpSp>
        <p:nvGrpSpPr>
          <p:cNvPr id="3" name="Group 8"/>
          <p:cNvGrpSpPr>
            <a:grpSpLocks/>
          </p:cNvGrpSpPr>
          <p:nvPr/>
        </p:nvGrpSpPr>
        <p:grpSpPr bwMode="auto">
          <a:xfrm>
            <a:off x="1418888" y="3357575"/>
            <a:ext cx="5953363" cy="914400"/>
            <a:chOff x="505" y="2541"/>
            <a:chExt cx="4856" cy="653"/>
          </a:xfrm>
        </p:grpSpPr>
        <p:sp>
          <p:nvSpPr>
            <p:cNvPr id="93193" name="Rectangle 9"/>
            <p:cNvSpPr>
              <a:spLocks noChangeArrowheads="1"/>
            </p:cNvSpPr>
            <p:nvPr/>
          </p:nvSpPr>
          <p:spPr bwMode="auto">
            <a:xfrm>
              <a:off x="505" y="2541"/>
              <a:ext cx="4856" cy="653"/>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sz="1350">
                <a:latin typeface="Times New Roman" pitchFamily="18" charset="0"/>
              </a:endParaRPr>
            </a:p>
          </p:txBody>
        </p:sp>
        <p:sp>
          <p:nvSpPr>
            <p:cNvPr id="28681" name="Rectangle 10"/>
            <p:cNvSpPr>
              <a:spLocks noChangeArrowheads="1"/>
            </p:cNvSpPr>
            <p:nvPr/>
          </p:nvSpPr>
          <p:spPr bwMode="auto">
            <a:xfrm>
              <a:off x="584" y="2656"/>
              <a:ext cx="4698"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398463" algn="l"/>
                  <a:tab pos="627063" algn="l"/>
                  <a:tab pos="914400" algn="l"/>
                  <a:tab pos="1143000" algn="l"/>
                  <a:tab pos="1371600" algn="l"/>
                </a:tabLst>
                <a:defRPr sz="2400">
                  <a:solidFill>
                    <a:schemeClr val="tx1"/>
                  </a:solidFill>
                  <a:latin typeface="Times New Roman" charset="0"/>
                </a:defRPr>
              </a:lvl1pPr>
              <a:lvl2pPr marL="742950" indent="-285750" eaLnBrk="0" hangingPunct="0">
                <a:tabLst>
                  <a:tab pos="398463" algn="l"/>
                  <a:tab pos="627063" algn="l"/>
                  <a:tab pos="914400" algn="l"/>
                  <a:tab pos="1143000" algn="l"/>
                  <a:tab pos="1371600" algn="l"/>
                </a:tabLst>
                <a:defRPr sz="2400">
                  <a:solidFill>
                    <a:schemeClr val="tx1"/>
                  </a:solidFill>
                  <a:latin typeface="Times New Roman" charset="0"/>
                </a:defRPr>
              </a:lvl2pPr>
              <a:lvl3pPr marL="1143000" indent="-228600" eaLnBrk="0" hangingPunct="0">
                <a:tabLst>
                  <a:tab pos="398463" algn="l"/>
                  <a:tab pos="627063" algn="l"/>
                  <a:tab pos="914400" algn="l"/>
                  <a:tab pos="1143000" algn="l"/>
                  <a:tab pos="1371600" algn="l"/>
                </a:tabLst>
                <a:defRPr sz="2400">
                  <a:solidFill>
                    <a:schemeClr val="tx1"/>
                  </a:solidFill>
                  <a:latin typeface="Times New Roman" charset="0"/>
                </a:defRPr>
              </a:lvl3pPr>
              <a:lvl4pPr marL="1600200" indent="-228600" eaLnBrk="0" hangingPunct="0">
                <a:tabLst>
                  <a:tab pos="398463" algn="l"/>
                  <a:tab pos="627063" algn="l"/>
                  <a:tab pos="914400" algn="l"/>
                  <a:tab pos="1143000" algn="l"/>
                  <a:tab pos="1371600" algn="l"/>
                </a:tabLst>
                <a:defRPr sz="2400">
                  <a:solidFill>
                    <a:schemeClr val="tx1"/>
                  </a:solidFill>
                  <a:latin typeface="Times New Roman" charset="0"/>
                </a:defRPr>
              </a:lvl4pPr>
              <a:lvl5pPr marL="2057400" indent="-228600" eaLnBrk="0" hangingPunct="0">
                <a:tabLst>
                  <a:tab pos="398463" algn="l"/>
                  <a:tab pos="627063" algn="l"/>
                  <a:tab pos="914400" algn="l"/>
                  <a:tab pos="1143000" algn="l"/>
                  <a:tab pos="1371600" algn="l"/>
                </a:tabLst>
                <a:defRPr sz="2400">
                  <a:solidFill>
                    <a:schemeClr val="tx1"/>
                  </a:solidFill>
                  <a:latin typeface="Times New Roman" charset="0"/>
                </a:defRPr>
              </a:lvl5pPr>
              <a:lvl6pPr marL="2514600" indent="-228600" eaLnBrk="0" fontAlgn="base" hangingPunct="0">
                <a:spcBef>
                  <a:spcPct val="0"/>
                </a:spcBef>
                <a:spcAft>
                  <a:spcPct val="0"/>
                </a:spcAft>
                <a:tabLst>
                  <a:tab pos="398463" algn="l"/>
                  <a:tab pos="627063" algn="l"/>
                  <a:tab pos="914400" algn="l"/>
                  <a:tab pos="1143000" algn="l"/>
                  <a:tab pos="1371600" algn="l"/>
                </a:tabLst>
                <a:defRPr sz="2400">
                  <a:solidFill>
                    <a:schemeClr val="tx1"/>
                  </a:solidFill>
                  <a:latin typeface="Times New Roman" charset="0"/>
                </a:defRPr>
              </a:lvl6pPr>
              <a:lvl7pPr marL="2971800" indent="-228600" eaLnBrk="0" fontAlgn="base" hangingPunct="0">
                <a:spcBef>
                  <a:spcPct val="0"/>
                </a:spcBef>
                <a:spcAft>
                  <a:spcPct val="0"/>
                </a:spcAft>
                <a:tabLst>
                  <a:tab pos="398463" algn="l"/>
                  <a:tab pos="627063" algn="l"/>
                  <a:tab pos="914400" algn="l"/>
                  <a:tab pos="1143000" algn="l"/>
                  <a:tab pos="1371600" algn="l"/>
                </a:tabLst>
                <a:defRPr sz="2400">
                  <a:solidFill>
                    <a:schemeClr val="tx1"/>
                  </a:solidFill>
                  <a:latin typeface="Times New Roman" charset="0"/>
                </a:defRPr>
              </a:lvl7pPr>
              <a:lvl8pPr marL="3429000" indent="-228600" eaLnBrk="0" fontAlgn="base" hangingPunct="0">
                <a:spcBef>
                  <a:spcPct val="0"/>
                </a:spcBef>
                <a:spcAft>
                  <a:spcPct val="0"/>
                </a:spcAft>
                <a:tabLst>
                  <a:tab pos="398463" algn="l"/>
                  <a:tab pos="627063" algn="l"/>
                  <a:tab pos="914400" algn="l"/>
                  <a:tab pos="1143000" algn="l"/>
                  <a:tab pos="1371600" algn="l"/>
                </a:tabLst>
                <a:defRPr sz="2400">
                  <a:solidFill>
                    <a:schemeClr val="tx1"/>
                  </a:solidFill>
                  <a:latin typeface="Times New Roman" charset="0"/>
                </a:defRPr>
              </a:lvl8pPr>
              <a:lvl9pPr marL="3886200" indent="-228600" eaLnBrk="0" fontAlgn="base" hangingPunct="0">
                <a:spcBef>
                  <a:spcPct val="0"/>
                </a:spcBef>
                <a:spcAft>
                  <a:spcPct val="0"/>
                </a:spcAft>
                <a:tabLst>
                  <a:tab pos="398463" algn="l"/>
                  <a:tab pos="627063" algn="l"/>
                  <a:tab pos="914400" algn="l"/>
                  <a:tab pos="1143000" algn="l"/>
                  <a:tab pos="1371600" algn="l"/>
                </a:tabLst>
                <a:defRPr sz="2400">
                  <a:solidFill>
                    <a:schemeClr val="tx1"/>
                  </a:solidFill>
                  <a:latin typeface="Times New Roman" charset="0"/>
                </a:defRPr>
              </a:lvl9pPr>
            </a:lstStyle>
            <a:p>
              <a:pPr eaLnBrk="1" hangingPunct="1">
                <a:lnSpc>
                  <a:spcPct val="50000"/>
                </a:lnSpc>
                <a:spcBef>
                  <a:spcPct val="30000"/>
                </a:spcBef>
              </a:pPr>
              <a:r>
                <a:rPr kumimoji="1" lang="en-US" altLang="en-US" sz="1200" dirty="0">
                  <a:solidFill>
                    <a:srgbClr val="33CC33"/>
                  </a:solidFill>
                  <a:latin typeface="Courier New" charset="0"/>
                  <a:ea typeface="MS PMincho" charset="-128"/>
                </a:rPr>
                <a:t>//read the array</a:t>
              </a:r>
            </a:p>
            <a:p>
              <a:pPr eaLnBrk="1" hangingPunct="1">
                <a:lnSpc>
                  <a:spcPct val="50000"/>
                </a:lnSpc>
                <a:spcBef>
                  <a:spcPct val="30000"/>
                </a:spcBef>
              </a:pPr>
              <a:endParaRPr kumimoji="1" lang="en-US" altLang="en-US" sz="1200" dirty="0">
                <a:solidFill>
                  <a:srgbClr val="33CC33"/>
                </a:solidFill>
                <a:latin typeface="Courier New" charset="0"/>
                <a:ea typeface="MS PMincho" charset="-128"/>
              </a:endParaRPr>
            </a:p>
            <a:p>
              <a:pPr eaLnBrk="1" hangingPunct="1">
                <a:lnSpc>
                  <a:spcPct val="50000"/>
                </a:lnSpc>
                <a:spcBef>
                  <a:spcPct val="30000"/>
                </a:spcBef>
              </a:pPr>
              <a:r>
                <a:rPr kumimoji="1" lang="en-US" altLang="en-US" sz="1200" dirty="0">
                  <a:latin typeface="Courier New" charset="0"/>
                  <a:ea typeface="MS PMincho" charset="-128"/>
                </a:rPr>
                <a:t>Person</a:t>
              </a:r>
              <a:r>
                <a:rPr kumimoji="1" lang="en-US" altLang="en-US" sz="1200" dirty="0">
                  <a:solidFill>
                    <a:srgbClr val="FF0000"/>
                  </a:solidFill>
                  <a:latin typeface="Courier New" charset="0"/>
                  <a:ea typeface="MS PMincho" charset="-128"/>
                </a:rPr>
                <a:t>[ ]</a:t>
              </a:r>
              <a:r>
                <a:rPr kumimoji="1" lang="en-US" altLang="en-US" sz="1200" dirty="0">
                  <a:latin typeface="Courier New" charset="0"/>
                  <a:ea typeface="MS PMincho" charset="-128"/>
                </a:rPr>
                <a:t> people = </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Person</a:t>
              </a:r>
              <a:r>
                <a:rPr kumimoji="1" lang="en-US" altLang="en-US" sz="1200" dirty="0">
                  <a:solidFill>
                    <a:srgbClr val="FF0000"/>
                  </a:solidFill>
                  <a:latin typeface="Courier New" charset="0"/>
                  <a:ea typeface="MS PMincho" charset="-128"/>
                </a:rPr>
                <a:t>[])</a:t>
              </a:r>
              <a:r>
                <a:rPr kumimoji="1" lang="en-US" altLang="en-US" sz="1200" dirty="0">
                  <a:latin typeface="Courier New" charset="0"/>
                  <a:ea typeface="MS PMincho" charset="-128"/>
                </a:rPr>
                <a:t> </a:t>
              </a:r>
              <a:r>
                <a:rPr kumimoji="1" lang="en-US" altLang="en-US" sz="1200" dirty="0" err="1">
                  <a:latin typeface="Courier New" charset="0"/>
                  <a:ea typeface="MS PMincho" charset="-128"/>
                </a:rPr>
                <a:t>inObjectStream.readObject</a:t>
              </a:r>
              <a:r>
                <a:rPr kumimoji="1" lang="en-US" altLang="en-US" sz="1200" dirty="0">
                  <a:solidFill>
                    <a:srgbClr val="FF0000"/>
                  </a:solidFill>
                  <a:latin typeface="Courier New" charset="0"/>
                  <a:ea typeface="MS PMincho" charset="-128"/>
                </a:rPr>
                <a:t>( )</a:t>
              </a:r>
              <a:r>
                <a:rPr kumimoji="1" lang="en-US" altLang="en-US" sz="1200" dirty="0">
                  <a:latin typeface="Courier New" charset="0"/>
                  <a:ea typeface="MS PMincho" charset="-128"/>
                </a:rPr>
                <a:t>;</a:t>
              </a:r>
              <a:r>
                <a:rPr kumimoji="1" lang="en-US" altLang="en-US" sz="600" dirty="0">
                  <a:latin typeface="Courier New" charset="0"/>
                  <a:ea typeface="MS PMincho" charset="-128"/>
                </a:rPr>
                <a:t>	</a:t>
              </a:r>
            </a:p>
          </p:txBody>
        </p:sp>
      </p:grpSp>
    </p:spTree>
    <p:extLst>
      <p:ext uri="{BB962C8B-B14F-4D97-AF65-F5344CB8AC3E}">
        <p14:creationId xmlns:p14="http://schemas.microsoft.com/office/powerpoint/2010/main" val="1632598561"/>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57150"/>
            <a:ext cx="5180012" cy="128089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schemeClr val="bg1"/>
                </a:solidFill>
              </a:rPr>
              <a:t>Java Lambda Syntax</a:t>
            </a:r>
            <a:br>
              <a:rPr lang="en-US" sz="3600" dirty="0">
                <a:solidFill>
                  <a:schemeClr val="bg1"/>
                </a:solidFill>
              </a:rPr>
            </a:br>
            <a:endParaRPr lang="en-US" sz="3600" dirty="0">
              <a:solidFill>
                <a:schemeClr val="bg1"/>
              </a:solidFill>
            </a:endParaRPr>
          </a:p>
        </p:txBody>
      </p:sp>
      <p:sp>
        <p:nvSpPr>
          <p:cNvPr id="3" name="Content Placeholder 2"/>
          <p:cNvSpPr txBox="1">
            <a:spLocks/>
          </p:cNvSpPr>
          <p:nvPr/>
        </p:nvSpPr>
        <p:spPr>
          <a:xfrm>
            <a:off x="395536" y="693862"/>
            <a:ext cx="8352928" cy="377762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cs typeface="Arial" panose="020B0604020202020204" pitchFamily="34" charset="0"/>
              </a:rPr>
              <a:t>(argument-list) -&gt; {body}  </a:t>
            </a:r>
          </a:p>
          <a:p>
            <a:r>
              <a:rPr lang="en-US" sz="1800" dirty="0">
                <a:cs typeface="Arial" panose="020B0604020202020204" pitchFamily="34" charset="0"/>
              </a:rPr>
              <a:t>Java lambda expression is consisted of three components.</a:t>
            </a:r>
          </a:p>
          <a:p>
            <a:pPr lvl="1"/>
            <a:r>
              <a:rPr lang="en-US" sz="1800" b="1" dirty="0">
                <a:cs typeface="Arial" panose="020B0604020202020204" pitchFamily="34" charset="0"/>
              </a:rPr>
              <a:t>1) Argument-list:</a:t>
            </a:r>
            <a:r>
              <a:rPr lang="en-US" sz="1800" dirty="0">
                <a:cs typeface="Arial" panose="020B0604020202020204" pitchFamily="34" charset="0"/>
              </a:rPr>
              <a:t> It can be empty or non-empty as well.</a:t>
            </a:r>
          </a:p>
          <a:p>
            <a:pPr lvl="1"/>
            <a:r>
              <a:rPr lang="en-US" sz="1800" b="1" dirty="0">
                <a:cs typeface="Arial" panose="020B0604020202020204" pitchFamily="34" charset="0"/>
              </a:rPr>
              <a:t>2) Arrow-token:</a:t>
            </a:r>
            <a:r>
              <a:rPr lang="en-US" sz="1800" dirty="0">
                <a:cs typeface="Arial" panose="020B0604020202020204" pitchFamily="34" charset="0"/>
              </a:rPr>
              <a:t> It is used to link arguments-list and body of expression.</a:t>
            </a:r>
          </a:p>
          <a:p>
            <a:pPr lvl="1"/>
            <a:r>
              <a:rPr lang="en-US" sz="1800" b="1" dirty="0">
                <a:cs typeface="Arial" panose="020B0604020202020204" pitchFamily="34" charset="0"/>
              </a:rPr>
              <a:t>3) Body:</a:t>
            </a:r>
            <a:r>
              <a:rPr lang="en-US" sz="1800" dirty="0">
                <a:cs typeface="Arial" panose="020B0604020202020204" pitchFamily="34" charset="0"/>
              </a:rPr>
              <a:t> It contains expressions and statements for lambda expression.</a:t>
            </a:r>
            <a:br>
              <a:rPr lang="en-US" sz="1800" dirty="0">
                <a:cs typeface="Arial" panose="020B0604020202020204" pitchFamily="34" charset="0"/>
              </a:rPr>
            </a:br>
            <a:endParaRPr lang="en-US" sz="1800" dirty="0">
              <a:cs typeface="Arial" panose="020B0604020202020204" pitchFamily="34" charset="0"/>
            </a:endParaRPr>
          </a:p>
        </p:txBody>
      </p:sp>
      <p:sp>
        <p:nvSpPr>
          <p:cNvPr id="5" name="Title 4">
            <a:extLst>
              <a:ext uri="{FF2B5EF4-FFF2-40B4-BE49-F238E27FC236}">
                <a16:creationId xmlns:a16="http://schemas.microsoft.com/office/drawing/2014/main" id="{8A00C4B1-A7CC-6646-A41A-B05A16219EE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25299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11952" y="57150"/>
            <a:ext cx="5865812" cy="128089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schemeClr val="bg1"/>
                </a:solidFill>
              </a:rPr>
              <a:t>Before Lambda Example</a:t>
            </a:r>
          </a:p>
        </p:txBody>
      </p:sp>
      <p:grpSp>
        <p:nvGrpSpPr>
          <p:cNvPr id="3" name="Group 6"/>
          <p:cNvGrpSpPr>
            <a:grpSpLocks/>
          </p:cNvGrpSpPr>
          <p:nvPr/>
        </p:nvGrpSpPr>
        <p:grpSpPr bwMode="auto">
          <a:xfrm>
            <a:off x="899592" y="843558"/>
            <a:ext cx="7086600" cy="3642282"/>
            <a:chOff x="468" y="1350"/>
            <a:chExt cx="5122" cy="1128"/>
          </a:xfrm>
        </p:grpSpPr>
        <p:sp>
          <p:nvSpPr>
            <p:cNvPr id="4" name="Rectangle 7"/>
            <p:cNvSpPr>
              <a:spLocks noChangeArrowheads="1"/>
            </p:cNvSpPr>
            <p:nvPr/>
          </p:nvSpPr>
          <p:spPr bwMode="auto">
            <a:xfrm>
              <a:off x="468" y="1350"/>
              <a:ext cx="5122" cy="1128"/>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a:latin typeface="Times New Roman" pitchFamily="18" charset="0"/>
              </a:endParaRPr>
            </a:p>
          </p:txBody>
        </p:sp>
        <p:sp>
          <p:nvSpPr>
            <p:cNvPr id="5" name="Rectangle 8"/>
            <p:cNvSpPr>
              <a:spLocks noChangeArrowheads="1"/>
            </p:cNvSpPr>
            <p:nvPr/>
          </p:nvSpPr>
          <p:spPr bwMode="auto">
            <a:xfrm>
              <a:off x="498" y="1387"/>
              <a:ext cx="4926" cy="1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457200" algn="l"/>
                  <a:tab pos="914400" algn="l"/>
                  <a:tab pos="1257300" algn="l"/>
                  <a:tab pos="1828800" algn="l"/>
                  <a:tab pos="2057400" algn="l"/>
                  <a:tab pos="2286000" algn="l"/>
                </a:tabLst>
                <a:defRPr sz="2400">
                  <a:solidFill>
                    <a:schemeClr val="tx1"/>
                  </a:solidFill>
                  <a:latin typeface="Times New Roman" charset="0"/>
                </a:defRPr>
              </a:lvl1pPr>
              <a:lvl2pPr marL="742950" indent="-285750" eaLnBrk="0" hangingPunct="0">
                <a:tabLst>
                  <a:tab pos="457200" algn="l"/>
                  <a:tab pos="914400" algn="l"/>
                  <a:tab pos="1257300" algn="l"/>
                  <a:tab pos="1828800" algn="l"/>
                  <a:tab pos="2057400" algn="l"/>
                  <a:tab pos="2286000" algn="l"/>
                </a:tabLst>
                <a:defRPr sz="2400">
                  <a:solidFill>
                    <a:schemeClr val="tx1"/>
                  </a:solidFill>
                  <a:latin typeface="Times New Roman" charset="0"/>
                </a:defRPr>
              </a:lvl2pPr>
              <a:lvl3pPr marL="1143000" indent="-228600" eaLnBrk="0" hangingPunct="0">
                <a:tabLst>
                  <a:tab pos="457200" algn="l"/>
                  <a:tab pos="914400" algn="l"/>
                  <a:tab pos="1257300" algn="l"/>
                  <a:tab pos="1828800" algn="l"/>
                  <a:tab pos="2057400" algn="l"/>
                  <a:tab pos="2286000" algn="l"/>
                </a:tabLst>
                <a:defRPr sz="2400">
                  <a:solidFill>
                    <a:schemeClr val="tx1"/>
                  </a:solidFill>
                  <a:latin typeface="Times New Roman" charset="0"/>
                </a:defRPr>
              </a:lvl3pPr>
              <a:lvl4pPr marL="1600200" indent="-228600" eaLnBrk="0" hangingPunct="0">
                <a:tabLst>
                  <a:tab pos="457200" algn="l"/>
                  <a:tab pos="914400" algn="l"/>
                  <a:tab pos="1257300" algn="l"/>
                  <a:tab pos="1828800" algn="l"/>
                  <a:tab pos="2057400" algn="l"/>
                  <a:tab pos="2286000" algn="l"/>
                </a:tabLst>
                <a:defRPr sz="2400">
                  <a:solidFill>
                    <a:schemeClr val="tx1"/>
                  </a:solidFill>
                  <a:latin typeface="Times New Roman" charset="0"/>
                </a:defRPr>
              </a:lvl4pPr>
              <a:lvl5pPr marL="2057400" indent="-228600" eaLnBrk="0" hangingPunct="0">
                <a:tabLst>
                  <a:tab pos="457200" algn="l"/>
                  <a:tab pos="914400" algn="l"/>
                  <a:tab pos="1257300" algn="l"/>
                  <a:tab pos="1828800" algn="l"/>
                  <a:tab pos="2057400" algn="l"/>
                  <a:tab pos="22860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257300" algn="l"/>
                  <a:tab pos="1828800" algn="l"/>
                  <a:tab pos="2057400" algn="l"/>
                  <a:tab pos="22860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257300" algn="l"/>
                  <a:tab pos="1828800" algn="l"/>
                  <a:tab pos="2057400" algn="l"/>
                  <a:tab pos="22860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257300" algn="l"/>
                  <a:tab pos="1828800" algn="l"/>
                  <a:tab pos="2057400" algn="l"/>
                  <a:tab pos="22860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257300" algn="l"/>
                  <a:tab pos="1828800" algn="l"/>
                  <a:tab pos="2057400" algn="l"/>
                  <a:tab pos="2286000" algn="l"/>
                </a:tabLst>
                <a:defRPr sz="2400">
                  <a:solidFill>
                    <a:schemeClr val="tx1"/>
                  </a:solidFill>
                  <a:latin typeface="Times New Roman" charset="0"/>
                </a:defRPr>
              </a:lvl9pPr>
            </a:lstStyle>
            <a:p>
              <a:pPr algn="just"/>
              <a:r>
                <a:rPr lang="en-US" sz="1400" b="1" dirty="0">
                  <a:solidFill>
                    <a:srgbClr val="006699"/>
                  </a:solidFill>
                  <a:latin typeface="Arial" panose="020B0604020202020204" pitchFamily="34" charset="0"/>
                  <a:cs typeface="Arial" panose="020B0604020202020204" pitchFamily="34" charset="0"/>
                </a:rPr>
                <a:t>interface</a:t>
              </a:r>
              <a:r>
                <a:rPr lang="en-US" sz="1400" dirty="0">
                  <a:solidFill>
                    <a:srgbClr val="000000"/>
                  </a:solidFill>
                  <a:latin typeface="Arial" panose="020B0604020202020204" pitchFamily="34" charset="0"/>
                  <a:cs typeface="Arial" panose="020B0604020202020204" pitchFamily="34" charset="0"/>
                </a:rPr>
                <a:t> </a:t>
              </a:r>
              <a:r>
                <a:rPr lang="en-US" sz="1400" dirty="0" err="1">
                  <a:solidFill>
                    <a:srgbClr val="000000"/>
                  </a:solidFill>
                  <a:latin typeface="Arial" panose="020B0604020202020204" pitchFamily="34" charset="0"/>
                  <a:cs typeface="Arial" panose="020B0604020202020204" pitchFamily="34" charset="0"/>
                </a:rPr>
                <a:t>Drawable</a:t>
              </a:r>
              <a:r>
                <a:rPr lang="en-US" sz="1400" dirty="0">
                  <a:solidFill>
                    <a:srgbClr val="000000"/>
                  </a:solidFill>
                  <a:latin typeface="Arial" panose="020B0604020202020204" pitchFamily="34" charset="0"/>
                  <a:cs typeface="Arial" panose="020B0604020202020204" pitchFamily="34" charset="0"/>
                </a:rPr>
                <a:t>{  </a:t>
              </a:r>
            </a:p>
            <a:p>
              <a:pPr algn="just"/>
              <a:r>
                <a:rPr lang="en-US" sz="1400" dirty="0">
                  <a:solidFill>
                    <a:srgbClr val="000000"/>
                  </a:solidFill>
                  <a:latin typeface="Arial" panose="020B0604020202020204" pitchFamily="34" charset="0"/>
                  <a:cs typeface="Arial" panose="020B0604020202020204" pitchFamily="34" charset="0"/>
                </a:rPr>
                <a:t>    </a:t>
              </a:r>
              <a:r>
                <a:rPr lang="en-US" sz="1400" b="1" dirty="0">
                  <a:solidFill>
                    <a:srgbClr val="006699"/>
                  </a:solidFill>
                  <a:latin typeface="Arial" panose="020B0604020202020204" pitchFamily="34" charset="0"/>
                  <a:cs typeface="Arial" panose="020B0604020202020204" pitchFamily="34" charset="0"/>
                </a:rPr>
                <a:t>public</a:t>
              </a:r>
              <a:r>
                <a:rPr lang="en-US" sz="1400" dirty="0">
                  <a:solidFill>
                    <a:srgbClr val="000000"/>
                  </a:solidFill>
                  <a:latin typeface="Arial" panose="020B0604020202020204" pitchFamily="34" charset="0"/>
                  <a:cs typeface="Arial" panose="020B0604020202020204" pitchFamily="34" charset="0"/>
                </a:rPr>
                <a:t> </a:t>
              </a:r>
              <a:r>
                <a:rPr lang="en-US" sz="1400" b="1" dirty="0">
                  <a:solidFill>
                    <a:srgbClr val="006699"/>
                  </a:solidFill>
                  <a:latin typeface="Arial" panose="020B0604020202020204" pitchFamily="34" charset="0"/>
                  <a:cs typeface="Arial" panose="020B0604020202020204" pitchFamily="34" charset="0"/>
                </a:rPr>
                <a:t>void</a:t>
              </a:r>
              <a:r>
                <a:rPr lang="en-US" sz="1400" dirty="0">
                  <a:solidFill>
                    <a:srgbClr val="000000"/>
                  </a:solidFill>
                  <a:latin typeface="Arial" panose="020B0604020202020204" pitchFamily="34" charset="0"/>
                  <a:cs typeface="Arial" panose="020B0604020202020204" pitchFamily="34" charset="0"/>
                </a:rPr>
                <a:t> draw();  </a:t>
              </a:r>
            </a:p>
            <a:p>
              <a:pPr algn="just"/>
              <a:r>
                <a:rPr lang="en-US" sz="1400" dirty="0">
                  <a:solidFill>
                    <a:srgbClr val="000000"/>
                  </a:solidFill>
                  <a:latin typeface="Arial" panose="020B0604020202020204" pitchFamily="34" charset="0"/>
                  <a:cs typeface="Arial" panose="020B0604020202020204" pitchFamily="34" charset="0"/>
                </a:rPr>
                <a:t>}  </a:t>
              </a:r>
            </a:p>
            <a:p>
              <a:pPr algn="just"/>
              <a:endParaRPr lang="en-US" sz="1400" dirty="0">
                <a:solidFill>
                  <a:srgbClr val="000000"/>
                </a:solidFill>
                <a:latin typeface="Arial" panose="020B0604020202020204" pitchFamily="34" charset="0"/>
                <a:cs typeface="Arial" panose="020B0604020202020204" pitchFamily="34" charset="0"/>
              </a:endParaRPr>
            </a:p>
            <a:p>
              <a:pPr algn="just"/>
              <a:r>
                <a:rPr lang="en-US" sz="1400" b="1" dirty="0">
                  <a:solidFill>
                    <a:srgbClr val="006699"/>
                  </a:solidFill>
                  <a:latin typeface="Arial" panose="020B0604020202020204" pitchFamily="34" charset="0"/>
                  <a:cs typeface="Arial" panose="020B0604020202020204" pitchFamily="34" charset="0"/>
                </a:rPr>
                <a:t>public</a:t>
              </a:r>
              <a:r>
                <a:rPr lang="en-US" sz="1400" dirty="0">
                  <a:solidFill>
                    <a:srgbClr val="000000"/>
                  </a:solidFill>
                  <a:latin typeface="Arial" panose="020B0604020202020204" pitchFamily="34" charset="0"/>
                  <a:cs typeface="Arial" panose="020B0604020202020204" pitchFamily="34" charset="0"/>
                </a:rPr>
                <a:t> </a:t>
              </a:r>
              <a:r>
                <a:rPr lang="en-US" sz="1400" b="1" dirty="0">
                  <a:solidFill>
                    <a:srgbClr val="006699"/>
                  </a:solidFill>
                  <a:latin typeface="Arial" panose="020B0604020202020204" pitchFamily="34" charset="0"/>
                  <a:cs typeface="Arial" panose="020B0604020202020204" pitchFamily="34" charset="0"/>
                </a:rPr>
                <a:t>class</a:t>
              </a:r>
              <a:r>
                <a:rPr lang="en-US" sz="1400" dirty="0">
                  <a:solidFill>
                    <a:srgbClr val="000000"/>
                  </a:solidFill>
                  <a:latin typeface="Arial" panose="020B0604020202020204" pitchFamily="34" charset="0"/>
                  <a:cs typeface="Arial" panose="020B0604020202020204" pitchFamily="34" charset="0"/>
                </a:rPr>
                <a:t> </a:t>
              </a:r>
              <a:r>
                <a:rPr lang="en-US" sz="1400" dirty="0" err="1">
                  <a:solidFill>
                    <a:srgbClr val="000000"/>
                  </a:solidFill>
                  <a:latin typeface="Arial" panose="020B0604020202020204" pitchFamily="34" charset="0"/>
                  <a:cs typeface="Arial" panose="020B0604020202020204" pitchFamily="34" charset="0"/>
                </a:rPr>
                <a:t>BeforeLamdba</a:t>
              </a:r>
              <a:r>
                <a:rPr lang="en-US" sz="1400" dirty="0">
                  <a:solidFill>
                    <a:srgbClr val="000000"/>
                  </a:solidFill>
                  <a:latin typeface="Arial" panose="020B0604020202020204" pitchFamily="34" charset="0"/>
                  <a:cs typeface="Arial" panose="020B0604020202020204" pitchFamily="34" charset="0"/>
                </a:rPr>
                <a:t> {  </a:t>
              </a:r>
            </a:p>
            <a:p>
              <a:pPr algn="just"/>
              <a:r>
                <a:rPr lang="en-US" sz="1400" dirty="0">
                  <a:solidFill>
                    <a:srgbClr val="000000"/>
                  </a:solidFill>
                  <a:latin typeface="Arial" panose="020B0604020202020204" pitchFamily="34" charset="0"/>
                  <a:cs typeface="Arial" panose="020B0604020202020204" pitchFamily="34" charset="0"/>
                </a:rPr>
                <a:t>    </a:t>
              </a:r>
              <a:r>
                <a:rPr lang="en-US" sz="1400" b="1" dirty="0">
                  <a:solidFill>
                    <a:srgbClr val="006699"/>
                  </a:solidFill>
                  <a:latin typeface="Arial" panose="020B0604020202020204" pitchFamily="34" charset="0"/>
                  <a:cs typeface="Arial" panose="020B0604020202020204" pitchFamily="34" charset="0"/>
                </a:rPr>
                <a:t>public</a:t>
              </a:r>
              <a:r>
                <a:rPr lang="en-US" sz="1400" dirty="0">
                  <a:solidFill>
                    <a:srgbClr val="000000"/>
                  </a:solidFill>
                  <a:latin typeface="Arial" panose="020B0604020202020204" pitchFamily="34" charset="0"/>
                  <a:cs typeface="Arial" panose="020B0604020202020204" pitchFamily="34" charset="0"/>
                </a:rPr>
                <a:t> </a:t>
              </a:r>
              <a:r>
                <a:rPr lang="en-US" sz="1400" b="1" dirty="0">
                  <a:solidFill>
                    <a:srgbClr val="006699"/>
                  </a:solidFill>
                  <a:latin typeface="Arial" panose="020B0604020202020204" pitchFamily="34" charset="0"/>
                  <a:cs typeface="Arial" panose="020B0604020202020204" pitchFamily="34" charset="0"/>
                </a:rPr>
                <a:t>static</a:t>
              </a:r>
              <a:r>
                <a:rPr lang="en-US" sz="1400" dirty="0">
                  <a:solidFill>
                    <a:srgbClr val="000000"/>
                  </a:solidFill>
                  <a:latin typeface="Arial" panose="020B0604020202020204" pitchFamily="34" charset="0"/>
                  <a:cs typeface="Arial" panose="020B0604020202020204" pitchFamily="34" charset="0"/>
                </a:rPr>
                <a:t> </a:t>
              </a:r>
              <a:r>
                <a:rPr lang="en-US" sz="1400" b="1" dirty="0">
                  <a:solidFill>
                    <a:srgbClr val="006699"/>
                  </a:solidFill>
                  <a:latin typeface="Arial" panose="020B0604020202020204" pitchFamily="34" charset="0"/>
                  <a:cs typeface="Arial" panose="020B0604020202020204" pitchFamily="34" charset="0"/>
                </a:rPr>
                <a:t>void</a:t>
              </a:r>
              <a:r>
                <a:rPr lang="en-US" sz="1400" dirty="0">
                  <a:solidFill>
                    <a:srgbClr val="000000"/>
                  </a:solidFill>
                  <a:latin typeface="Arial" panose="020B0604020202020204" pitchFamily="34" charset="0"/>
                  <a:cs typeface="Arial" panose="020B0604020202020204" pitchFamily="34" charset="0"/>
                </a:rPr>
                <a:t> main(String[] </a:t>
              </a:r>
              <a:r>
                <a:rPr lang="en-US" sz="1400" dirty="0" err="1">
                  <a:solidFill>
                    <a:srgbClr val="000000"/>
                  </a:solidFill>
                  <a:latin typeface="Arial" panose="020B0604020202020204" pitchFamily="34" charset="0"/>
                  <a:cs typeface="Arial" panose="020B0604020202020204" pitchFamily="34" charset="0"/>
                </a:rPr>
                <a:t>args</a:t>
              </a:r>
              <a:r>
                <a:rPr lang="en-US" sz="1400" dirty="0">
                  <a:solidFill>
                    <a:srgbClr val="000000"/>
                  </a:solidFill>
                  <a:latin typeface="Arial" panose="020B0604020202020204" pitchFamily="34" charset="0"/>
                  <a:cs typeface="Arial" panose="020B0604020202020204" pitchFamily="34" charset="0"/>
                </a:rPr>
                <a:t>) {  </a:t>
              </a:r>
            </a:p>
            <a:p>
              <a:pPr algn="just"/>
              <a:r>
                <a:rPr lang="en-US" sz="1400" dirty="0">
                  <a:solidFill>
                    <a:srgbClr val="000000"/>
                  </a:solidFill>
                  <a:latin typeface="Arial" panose="020B0604020202020204" pitchFamily="34" charset="0"/>
                  <a:cs typeface="Arial" panose="020B0604020202020204" pitchFamily="34" charset="0"/>
                </a:rPr>
                <a:t>        </a:t>
              </a:r>
              <a:r>
                <a:rPr lang="en-US" sz="1400" b="1" dirty="0" err="1">
                  <a:solidFill>
                    <a:srgbClr val="006699"/>
                  </a:solidFill>
                  <a:latin typeface="Arial" panose="020B0604020202020204" pitchFamily="34" charset="0"/>
                  <a:cs typeface="Arial" panose="020B0604020202020204" pitchFamily="34" charset="0"/>
                </a:rPr>
                <a:t>int</a:t>
              </a:r>
              <a:r>
                <a:rPr lang="en-US" sz="1400" dirty="0">
                  <a:solidFill>
                    <a:srgbClr val="000000"/>
                  </a:solidFill>
                  <a:latin typeface="Arial" panose="020B0604020202020204" pitchFamily="34" charset="0"/>
                  <a:cs typeface="Arial" panose="020B0604020202020204" pitchFamily="34" charset="0"/>
                </a:rPr>
                <a:t> width=</a:t>
              </a:r>
              <a:r>
                <a:rPr lang="en-US" sz="1400" dirty="0">
                  <a:solidFill>
                    <a:srgbClr val="C00000"/>
                  </a:solidFill>
                  <a:latin typeface="Arial" panose="020B0604020202020204" pitchFamily="34" charset="0"/>
                  <a:cs typeface="Arial" panose="020B0604020202020204" pitchFamily="34" charset="0"/>
                </a:rPr>
                <a:t>10</a:t>
              </a:r>
              <a:r>
                <a:rPr lang="en-US" sz="1400" dirty="0">
                  <a:solidFill>
                    <a:srgbClr val="000000"/>
                  </a:solidFill>
                  <a:latin typeface="Arial" panose="020B0604020202020204" pitchFamily="34" charset="0"/>
                  <a:cs typeface="Arial" panose="020B0604020202020204" pitchFamily="34" charset="0"/>
                </a:rPr>
                <a:t>;  </a:t>
              </a:r>
            </a:p>
            <a:p>
              <a:pPr algn="just"/>
              <a:r>
                <a:rPr lang="en-US" sz="1400" dirty="0">
                  <a:solidFill>
                    <a:srgbClr val="000000"/>
                  </a:solidFill>
                  <a:latin typeface="Arial" panose="020B0604020202020204" pitchFamily="34" charset="0"/>
                  <a:cs typeface="Arial" panose="020B0604020202020204" pitchFamily="34" charset="0"/>
                </a:rPr>
                <a:t>  </a:t>
              </a:r>
            </a:p>
            <a:p>
              <a:pPr algn="just"/>
              <a:r>
                <a:rPr lang="en-US" sz="1400" dirty="0">
                  <a:solidFill>
                    <a:srgbClr val="000000"/>
                  </a:solidFill>
                  <a:latin typeface="Arial" panose="020B0604020202020204" pitchFamily="34" charset="0"/>
                  <a:cs typeface="Arial" panose="020B0604020202020204" pitchFamily="34" charset="0"/>
                </a:rPr>
                <a:t>        </a:t>
              </a:r>
              <a:r>
                <a:rPr lang="en-US" sz="1400" dirty="0">
                  <a:solidFill>
                    <a:srgbClr val="008200"/>
                  </a:solidFill>
                  <a:latin typeface="Arial" panose="020B0604020202020204" pitchFamily="34" charset="0"/>
                  <a:cs typeface="Arial" panose="020B0604020202020204" pitchFamily="34" charset="0"/>
                </a:rPr>
                <a:t>//without lambda, </a:t>
              </a:r>
              <a:r>
                <a:rPr lang="en-US" sz="1400" dirty="0" err="1">
                  <a:solidFill>
                    <a:srgbClr val="008200"/>
                  </a:solidFill>
                  <a:latin typeface="Arial" panose="020B0604020202020204" pitchFamily="34" charset="0"/>
                  <a:cs typeface="Arial" panose="020B0604020202020204" pitchFamily="34" charset="0"/>
                </a:rPr>
                <a:t>Drawable</a:t>
              </a:r>
              <a:r>
                <a:rPr lang="en-US" sz="1400" dirty="0">
                  <a:solidFill>
                    <a:srgbClr val="008200"/>
                  </a:solidFill>
                  <a:latin typeface="Arial" panose="020B0604020202020204" pitchFamily="34" charset="0"/>
                  <a:cs typeface="Arial" panose="020B0604020202020204" pitchFamily="34" charset="0"/>
                </a:rPr>
                <a:t> implementation using anonymous class</a:t>
              </a:r>
              <a:r>
                <a:rPr lang="en-US" sz="1400" dirty="0">
                  <a:solidFill>
                    <a:srgbClr val="000000"/>
                  </a:solidFill>
                  <a:latin typeface="Arial" panose="020B0604020202020204" pitchFamily="34" charset="0"/>
                  <a:cs typeface="Arial" panose="020B0604020202020204" pitchFamily="34" charset="0"/>
                </a:rPr>
                <a:t>  </a:t>
              </a:r>
            </a:p>
            <a:p>
              <a:pPr algn="just"/>
              <a:r>
                <a:rPr lang="en-US" sz="1400" dirty="0">
                  <a:solidFill>
                    <a:srgbClr val="000000"/>
                  </a:solidFill>
                  <a:latin typeface="Arial" panose="020B0604020202020204" pitchFamily="34" charset="0"/>
                  <a:cs typeface="Arial" panose="020B0604020202020204" pitchFamily="34" charset="0"/>
                </a:rPr>
                <a:t>        </a:t>
              </a:r>
              <a:r>
                <a:rPr lang="en-US" sz="1400" dirty="0" err="1">
                  <a:solidFill>
                    <a:srgbClr val="000000"/>
                  </a:solidFill>
                  <a:latin typeface="Arial" panose="020B0604020202020204" pitchFamily="34" charset="0"/>
                  <a:cs typeface="Arial" panose="020B0604020202020204" pitchFamily="34" charset="0"/>
                </a:rPr>
                <a:t>Drawable</a:t>
              </a:r>
              <a:r>
                <a:rPr lang="en-US" sz="1400" dirty="0">
                  <a:solidFill>
                    <a:srgbClr val="000000"/>
                  </a:solidFill>
                  <a:latin typeface="Arial" panose="020B0604020202020204" pitchFamily="34" charset="0"/>
                  <a:cs typeface="Arial" panose="020B0604020202020204" pitchFamily="34" charset="0"/>
                </a:rPr>
                <a:t> d=</a:t>
              </a:r>
              <a:r>
                <a:rPr lang="en-US" sz="1400" b="1" dirty="0">
                  <a:solidFill>
                    <a:srgbClr val="006699"/>
                  </a:solidFill>
                  <a:latin typeface="Arial" panose="020B0604020202020204" pitchFamily="34" charset="0"/>
                  <a:cs typeface="Arial" panose="020B0604020202020204" pitchFamily="34" charset="0"/>
                </a:rPr>
                <a:t>new</a:t>
              </a:r>
              <a:r>
                <a:rPr lang="en-US" sz="1400" dirty="0">
                  <a:solidFill>
                    <a:srgbClr val="000000"/>
                  </a:solidFill>
                  <a:latin typeface="Arial" panose="020B0604020202020204" pitchFamily="34" charset="0"/>
                  <a:cs typeface="Arial" panose="020B0604020202020204" pitchFamily="34" charset="0"/>
                </a:rPr>
                <a:t> </a:t>
              </a:r>
              <a:r>
                <a:rPr lang="en-US" sz="1400" dirty="0" err="1">
                  <a:solidFill>
                    <a:srgbClr val="000000"/>
                  </a:solidFill>
                  <a:latin typeface="Arial" panose="020B0604020202020204" pitchFamily="34" charset="0"/>
                  <a:cs typeface="Arial" panose="020B0604020202020204" pitchFamily="34" charset="0"/>
                </a:rPr>
                <a:t>Drawable</a:t>
              </a:r>
              <a:r>
                <a:rPr lang="en-US" sz="1400" dirty="0">
                  <a:solidFill>
                    <a:srgbClr val="000000"/>
                  </a:solidFill>
                  <a:latin typeface="Arial" panose="020B0604020202020204" pitchFamily="34" charset="0"/>
                  <a:cs typeface="Arial" panose="020B0604020202020204" pitchFamily="34" charset="0"/>
                </a:rPr>
                <a:t>(){  </a:t>
              </a:r>
            </a:p>
            <a:p>
              <a:pPr algn="just"/>
              <a:r>
                <a:rPr lang="en-US" sz="1400" dirty="0">
                  <a:solidFill>
                    <a:srgbClr val="000000"/>
                  </a:solidFill>
                  <a:latin typeface="Arial" panose="020B0604020202020204" pitchFamily="34" charset="0"/>
                  <a:cs typeface="Arial" panose="020B0604020202020204" pitchFamily="34" charset="0"/>
                </a:rPr>
                <a:t>            </a:t>
              </a:r>
              <a:r>
                <a:rPr lang="en-US" sz="1400" b="1" dirty="0">
                  <a:solidFill>
                    <a:srgbClr val="006699"/>
                  </a:solidFill>
                  <a:latin typeface="Arial" panose="020B0604020202020204" pitchFamily="34" charset="0"/>
                  <a:cs typeface="Arial" panose="020B0604020202020204" pitchFamily="34" charset="0"/>
                </a:rPr>
                <a:t>public</a:t>
              </a:r>
              <a:r>
                <a:rPr lang="en-US" sz="1400" dirty="0">
                  <a:solidFill>
                    <a:srgbClr val="000000"/>
                  </a:solidFill>
                  <a:latin typeface="Arial" panose="020B0604020202020204" pitchFamily="34" charset="0"/>
                  <a:cs typeface="Arial" panose="020B0604020202020204" pitchFamily="34" charset="0"/>
                </a:rPr>
                <a:t> </a:t>
              </a:r>
              <a:r>
                <a:rPr lang="en-US" sz="1400" b="1" dirty="0">
                  <a:solidFill>
                    <a:srgbClr val="006699"/>
                  </a:solidFill>
                  <a:latin typeface="Arial" panose="020B0604020202020204" pitchFamily="34" charset="0"/>
                  <a:cs typeface="Arial" panose="020B0604020202020204" pitchFamily="34" charset="0"/>
                </a:rPr>
                <a:t>void</a:t>
              </a:r>
              <a:r>
                <a:rPr lang="en-US" sz="1400" dirty="0">
                  <a:solidFill>
                    <a:srgbClr val="000000"/>
                  </a:solidFill>
                  <a:latin typeface="Arial" panose="020B0604020202020204" pitchFamily="34" charset="0"/>
                  <a:cs typeface="Arial" panose="020B0604020202020204" pitchFamily="34" charset="0"/>
                </a:rPr>
                <a:t> draw(){</a:t>
              </a:r>
              <a:r>
                <a:rPr lang="en-US" sz="1400" dirty="0" err="1">
                  <a:solidFill>
                    <a:srgbClr val="000000"/>
                  </a:solidFill>
                  <a:latin typeface="Arial" panose="020B0604020202020204" pitchFamily="34" charset="0"/>
                  <a:cs typeface="Arial" panose="020B0604020202020204" pitchFamily="34" charset="0"/>
                </a:rPr>
                <a:t>System.out.println</a:t>
              </a:r>
              <a:r>
                <a:rPr lang="en-US" sz="1400" dirty="0">
                  <a:solidFill>
                    <a:srgbClr val="000000"/>
                  </a:solidFill>
                  <a:latin typeface="Arial" panose="020B0604020202020204" pitchFamily="34" charset="0"/>
                  <a:cs typeface="Arial" panose="020B0604020202020204" pitchFamily="34" charset="0"/>
                </a:rPr>
                <a:t>(</a:t>
              </a:r>
              <a:r>
                <a:rPr lang="en-US" sz="1400" dirty="0">
                  <a:solidFill>
                    <a:srgbClr val="0000FF"/>
                  </a:solidFill>
                  <a:latin typeface="Arial" panose="020B0604020202020204" pitchFamily="34" charset="0"/>
                  <a:cs typeface="Arial" panose="020B0604020202020204" pitchFamily="34" charset="0"/>
                </a:rPr>
                <a:t>"Drawing "</a:t>
              </a:r>
              <a:r>
                <a:rPr lang="en-US" sz="1400" dirty="0">
                  <a:solidFill>
                    <a:srgbClr val="000000"/>
                  </a:solidFill>
                  <a:latin typeface="Arial" panose="020B0604020202020204" pitchFamily="34" charset="0"/>
                  <a:cs typeface="Arial" panose="020B0604020202020204" pitchFamily="34" charset="0"/>
                </a:rPr>
                <a:t>+width);}  </a:t>
              </a:r>
            </a:p>
            <a:p>
              <a:pPr algn="just"/>
              <a:r>
                <a:rPr lang="en-US" sz="1400" dirty="0">
                  <a:solidFill>
                    <a:srgbClr val="000000"/>
                  </a:solidFill>
                  <a:latin typeface="Arial" panose="020B0604020202020204" pitchFamily="34" charset="0"/>
                  <a:cs typeface="Arial" panose="020B0604020202020204" pitchFamily="34" charset="0"/>
                </a:rPr>
                <a:t>        };  </a:t>
              </a:r>
            </a:p>
            <a:p>
              <a:pPr algn="just"/>
              <a:r>
                <a:rPr lang="en-US" sz="1400" dirty="0">
                  <a:solidFill>
                    <a:srgbClr val="000000"/>
                  </a:solidFill>
                  <a:latin typeface="Arial" panose="020B0604020202020204" pitchFamily="34" charset="0"/>
                  <a:cs typeface="Arial" panose="020B0604020202020204" pitchFamily="34" charset="0"/>
                </a:rPr>
                <a:t>        </a:t>
              </a:r>
              <a:r>
                <a:rPr lang="en-US" sz="1400" dirty="0" err="1">
                  <a:solidFill>
                    <a:srgbClr val="000000"/>
                  </a:solidFill>
                  <a:latin typeface="Arial" panose="020B0604020202020204" pitchFamily="34" charset="0"/>
                  <a:cs typeface="Arial" panose="020B0604020202020204" pitchFamily="34" charset="0"/>
                </a:rPr>
                <a:t>d.draw</a:t>
              </a:r>
              <a:r>
                <a:rPr lang="en-US" sz="1400" dirty="0">
                  <a:solidFill>
                    <a:srgbClr val="000000"/>
                  </a:solidFill>
                  <a:latin typeface="Arial" panose="020B0604020202020204" pitchFamily="34" charset="0"/>
                  <a:cs typeface="Arial" panose="020B0604020202020204" pitchFamily="34" charset="0"/>
                </a:rPr>
                <a:t>();  </a:t>
              </a:r>
            </a:p>
            <a:p>
              <a:pPr algn="just"/>
              <a:r>
                <a:rPr lang="en-US" sz="1400" dirty="0">
                  <a:solidFill>
                    <a:srgbClr val="000000"/>
                  </a:solidFill>
                  <a:latin typeface="Arial" panose="020B0604020202020204" pitchFamily="34" charset="0"/>
                  <a:cs typeface="Arial" panose="020B0604020202020204" pitchFamily="34" charset="0"/>
                </a:rPr>
                <a:t>    }  </a:t>
              </a:r>
            </a:p>
            <a:p>
              <a:pPr algn="just"/>
              <a:r>
                <a:rPr lang="en-US" sz="1400" dirty="0">
                  <a:solidFill>
                    <a:srgbClr val="000000"/>
                  </a:solidFill>
                  <a:latin typeface="Arial" panose="020B0604020202020204" pitchFamily="34" charset="0"/>
                  <a:cs typeface="Arial" panose="020B0604020202020204" pitchFamily="34" charset="0"/>
                </a:rPr>
                <a:t>} </a:t>
              </a:r>
              <a:endParaRPr lang="en-US" sz="1400" b="0" i="0" dirty="0">
                <a:solidFill>
                  <a:srgbClr val="000000"/>
                </a:solidFill>
                <a:effectLst/>
                <a:latin typeface="Arial" panose="020B0604020202020204" pitchFamily="34" charset="0"/>
                <a:cs typeface="Arial" panose="020B0604020202020204" pitchFamily="34" charset="0"/>
              </a:endParaRPr>
            </a:p>
          </p:txBody>
        </p:sp>
      </p:grpSp>
      <p:sp>
        <p:nvSpPr>
          <p:cNvPr id="7" name="Title 6">
            <a:extLst>
              <a:ext uri="{FF2B5EF4-FFF2-40B4-BE49-F238E27FC236}">
                <a16:creationId xmlns:a16="http://schemas.microsoft.com/office/drawing/2014/main" id="{124F2888-79CB-0B44-A876-2FAC4A8C868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440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19200" y="57150"/>
            <a:ext cx="5042126" cy="128089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schemeClr val="bg1"/>
                </a:solidFill>
              </a:rPr>
              <a:t>With Lambda</a:t>
            </a:r>
          </a:p>
        </p:txBody>
      </p:sp>
      <p:grpSp>
        <p:nvGrpSpPr>
          <p:cNvPr id="3" name="Group 6"/>
          <p:cNvGrpSpPr>
            <a:grpSpLocks/>
          </p:cNvGrpSpPr>
          <p:nvPr/>
        </p:nvGrpSpPr>
        <p:grpSpPr bwMode="auto">
          <a:xfrm>
            <a:off x="683568" y="771550"/>
            <a:ext cx="6934200" cy="3886200"/>
            <a:chOff x="468" y="1350"/>
            <a:chExt cx="5122" cy="1128"/>
          </a:xfrm>
        </p:grpSpPr>
        <p:sp>
          <p:nvSpPr>
            <p:cNvPr id="4" name="Rectangle 7"/>
            <p:cNvSpPr>
              <a:spLocks noChangeArrowheads="1"/>
            </p:cNvSpPr>
            <p:nvPr/>
          </p:nvSpPr>
          <p:spPr bwMode="auto">
            <a:xfrm>
              <a:off x="468" y="1350"/>
              <a:ext cx="5122" cy="1128"/>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a:latin typeface="Times New Roman" pitchFamily="18" charset="0"/>
              </a:endParaRPr>
            </a:p>
          </p:txBody>
        </p:sp>
        <p:sp>
          <p:nvSpPr>
            <p:cNvPr id="5" name="Rectangle 8"/>
            <p:cNvSpPr>
              <a:spLocks noChangeArrowheads="1"/>
            </p:cNvSpPr>
            <p:nvPr/>
          </p:nvSpPr>
          <p:spPr bwMode="auto">
            <a:xfrm>
              <a:off x="498" y="1387"/>
              <a:ext cx="4926" cy="1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457200" algn="l"/>
                  <a:tab pos="914400" algn="l"/>
                  <a:tab pos="1257300" algn="l"/>
                  <a:tab pos="1828800" algn="l"/>
                  <a:tab pos="2057400" algn="l"/>
                  <a:tab pos="2286000" algn="l"/>
                </a:tabLst>
                <a:defRPr sz="2400">
                  <a:solidFill>
                    <a:schemeClr val="tx1"/>
                  </a:solidFill>
                  <a:latin typeface="Times New Roman" charset="0"/>
                </a:defRPr>
              </a:lvl1pPr>
              <a:lvl2pPr marL="742950" indent="-285750" eaLnBrk="0" hangingPunct="0">
                <a:tabLst>
                  <a:tab pos="457200" algn="l"/>
                  <a:tab pos="914400" algn="l"/>
                  <a:tab pos="1257300" algn="l"/>
                  <a:tab pos="1828800" algn="l"/>
                  <a:tab pos="2057400" algn="l"/>
                  <a:tab pos="2286000" algn="l"/>
                </a:tabLst>
                <a:defRPr sz="2400">
                  <a:solidFill>
                    <a:schemeClr val="tx1"/>
                  </a:solidFill>
                  <a:latin typeface="Times New Roman" charset="0"/>
                </a:defRPr>
              </a:lvl2pPr>
              <a:lvl3pPr marL="1143000" indent="-228600" eaLnBrk="0" hangingPunct="0">
                <a:tabLst>
                  <a:tab pos="457200" algn="l"/>
                  <a:tab pos="914400" algn="l"/>
                  <a:tab pos="1257300" algn="l"/>
                  <a:tab pos="1828800" algn="l"/>
                  <a:tab pos="2057400" algn="l"/>
                  <a:tab pos="2286000" algn="l"/>
                </a:tabLst>
                <a:defRPr sz="2400">
                  <a:solidFill>
                    <a:schemeClr val="tx1"/>
                  </a:solidFill>
                  <a:latin typeface="Times New Roman" charset="0"/>
                </a:defRPr>
              </a:lvl3pPr>
              <a:lvl4pPr marL="1600200" indent="-228600" eaLnBrk="0" hangingPunct="0">
                <a:tabLst>
                  <a:tab pos="457200" algn="l"/>
                  <a:tab pos="914400" algn="l"/>
                  <a:tab pos="1257300" algn="l"/>
                  <a:tab pos="1828800" algn="l"/>
                  <a:tab pos="2057400" algn="l"/>
                  <a:tab pos="2286000" algn="l"/>
                </a:tabLst>
                <a:defRPr sz="2400">
                  <a:solidFill>
                    <a:schemeClr val="tx1"/>
                  </a:solidFill>
                  <a:latin typeface="Times New Roman" charset="0"/>
                </a:defRPr>
              </a:lvl4pPr>
              <a:lvl5pPr marL="2057400" indent="-228600" eaLnBrk="0" hangingPunct="0">
                <a:tabLst>
                  <a:tab pos="457200" algn="l"/>
                  <a:tab pos="914400" algn="l"/>
                  <a:tab pos="1257300" algn="l"/>
                  <a:tab pos="1828800" algn="l"/>
                  <a:tab pos="2057400" algn="l"/>
                  <a:tab pos="22860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257300" algn="l"/>
                  <a:tab pos="1828800" algn="l"/>
                  <a:tab pos="2057400" algn="l"/>
                  <a:tab pos="22860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257300" algn="l"/>
                  <a:tab pos="1828800" algn="l"/>
                  <a:tab pos="2057400" algn="l"/>
                  <a:tab pos="22860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257300" algn="l"/>
                  <a:tab pos="1828800" algn="l"/>
                  <a:tab pos="2057400" algn="l"/>
                  <a:tab pos="22860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257300" algn="l"/>
                  <a:tab pos="1828800" algn="l"/>
                  <a:tab pos="2057400" algn="l"/>
                  <a:tab pos="2286000" algn="l"/>
                </a:tabLst>
                <a:defRPr sz="2400">
                  <a:solidFill>
                    <a:schemeClr val="tx1"/>
                  </a:solidFill>
                  <a:latin typeface="Times New Roman" charset="0"/>
                </a:defRPr>
              </a:lvl9pPr>
            </a:lstStyle>
            <a:p>
              <a:pPr algn="just"/>
              <a:r>
                <a:rPr lang="en-US" sz="1400" dirty="0">
                  <a:solidFill>
                    <a:srgbClr val="646464"/>
                  </a:solidFill>
                  <a:latin typeface="Arial" panose="020B0604020202020204" pitchFamily="34" charset="0"/>
                  <a:cs typeface="Arial" panose="020B0604020202020204" pitchFamily="34" charset="0"/>
                </a:rPr>
                <a:t>@</a:t>
              </a:r>
              <a:r>
                <a:rPr lang="en-US" sz="1400" dirty="0" err="1">
                  <a:solidFill>
                    <a:srgbClr val="646464"/>
                  </a:solidFill>
                  <a:latin typeface="Arial" panose="020B0604020202020204" pitchFamily="34" charset="0"/>
                  <a:cs typeface="Arial" panose="020B0604020202020204" pitchFamily="34" charset="0"/>
                </a:rPr>
                <a:t>FunctionalInterface</a:t>
              </a:r>
              <a:r>
                <a:rPr lang="en-US" sz="1400" dirty="0">
                  <a:solidFill>
                    <a:srgbClr val="000000"/>
                  </a:solidFill>
                  <a:latin typeface="Arial" panose="020B0604020202020204" pitchFamily="34" charset="0"/>
                  <a:cs typeface="Arial" panose="020B0604020202020204" pitchFamily="34" charset="0"/>
                </a:rPr>
                <a:t>  </a:t>
              </a:r>
              <a:r>
                <a:rPr lang="en-US" sz="1400" dirty="0">
                  <a:solidFill>
                    <a:srgbClr val="008200"/>
                  </a:solidFill>
                  <a:latin typeface="Arial" panose="020B0604020202020204" pitchFamily="34" charset="0"/>
                  <a:cs typeface="Arial" panose="020B0604020202020204" pitchFamily="34" charset="0"/>
                </a:rPr>
                <a:t>//It is optional</a:t>
              </a:r>
              <a:r>
                <a:rPr lang="en-US" sz="1400" dirty="0">
                  <a:solidFill>
                    <a:srgbClr val="000000"/>
                  </a:solidFill>
                  <a:latin typeface="Arial" panose="020B0604020202020204" pitchFamily="34" charset="0"/>
                  <a:cs typeface="Arial" panose="020B0604020202020204" pitchFamily="34" charset="0"/>
                </a:rPr>
                <a:t>  </a:t>
              </a:r>
            </a:p>
            <a:p>
              <a:pPr algn="just"/>
              <a:r>
                <a:rPr lang="en-US" sz="1400" b="1" dirty="0">
                  <a:solidFill>
                    <a:srgbClr val="006699"/>
                  </a:solidFill>
                  <a:latin typeface="Arial" panose="020B0604020202020204" pitchFamily="34" charset="0"/>
                  <a:cs typeface="Arial" panose="020B0604020202020204" pitchFamily="34" charset="0"/>
                </a:rPr>
                <a:t>interface</a:t>
              </a:r>
              <a:r>
                <a:rPr lang="en-US" sz="1400" dirty="0">
                  <a:solidFill>
                    <a:srgbClr val="000000"/>
                  </a:solidFill>
                  <a:latin typeface="Arial" panose="020B0604020202020204" pitchFamily="34" charset="0"/>
                  <a:cs typeface="Arial" panose="020B0604020202020204" pitchFamily="34" charset="0"/>
                </a:rPr>
                <a:t> </a:t>
              </a:r>
              <a:r>
                <a:rPr lang="en-US" sz="1400" dirty="0" err="1">
                  <a:solidFill>
                    <a:srgbClr val="000000"/>
                  </a:solidFill>
                  <a:latin typeface="Arial" panose="020B0604020202020204" pitchFamily="34" charset="0"/>
                  <a:cs typeface="Arial" panose="020B0604020202020204" pitchFamily="34" charset="0"/>
                </a:rPr>
                <a:t>Drawable</a:t>
              </a:r>
              <a:r>
                <a:rPr lang="en-US" sz="1400" dirty="0">
                  <a:solidFill>
                    <a:srgbClr val="000000"/>
                  </a:solidFill>
                  <a:latin typeface="Arial" panose="020B0604020202020204" pitchFamily="34" charset="0"/>
                  <a:cs typeface="Arial" panose="020B0604020202020204" pitchFamily="34" charset="0"/>
                </a:rPr>
                <a:t>{  </a:t>
              </a:r>
            </a:p>
            <a:p>
              <a:pPr algn="just"/>
              <a:r>
                <a:rPr lang="en-US" sz="1400" dirty="0">
                  <a:solidFill>
                    <a:srgbClr val="000000"/>
                  </a:solidFill>
                  <a:latin typeface="Arial" panose="020B0604020202020204" pitchFamily="34" charset="0"/>
                  <a:cs typeface="Arial" panose="020B0604020202020204" pitchFamily="34" charset="0"/>
                </a:rPr>
                <a:t>    </a:t>
              </a:r>
              <a:r>
                <a:rPr lang="en-US" sz="1400" b="1" dirty="0">
                  <a:solidFill>
                    <a:srgbClr val="006699"/>
                  </a:solidFill>
                  <a:latin typeface="Arial" panose="020B0604020202020204" pitchFamily="34" charset="0"/>
                  <a:cs typeface="Arial" panose="020B0604020202020204" pitchFamily="34" charset="0"/>
                </a:rPr>
                <a:t>public</a:t>
              </a:r>
              <a:r>
                <a:rPr lang="en-US" sz="1400" dirty="0">
                  <a:solidFill>
                    <a:srgbClr val="000000"/>
                  </a:solidFill>
                  <a:latin typeface="Arial" panose="020B0604020202020204" pitchFamily="34" charset="0"/>
                  <a:cs typeface="Arial" panose="020B0604020202020204" pitchFamily="34" charset="0"/>
                </a:rPr>
                <a:t> </a:t>
              </a:r>
              <a:r>
                <a:rPr lang="en-US" sz="1400" b="1" dirty="0">
                  <a:solidFill>
                    <a:srgbClr val="006699"/>
                  </a:solidFill>
                  <a:latin typeface="Arial" panose="020B0604020202020204" pitchFamily="34" charset="0"/>
                  <a:cs typeface="Arial" panose="020B0604020202020204" pitchFamily="34" charset="0"/>
                </a:rPr>
                <a:t>void</a:t>
              </a:r>
              <a:r>
                <a:rPr lang="en-US" sz="1400" dirty="0">
                  <a:solidFill>
                    <a:srgbClr val="000000"/>
                  </a:solidFill>
                  <a:latin typeface="Arial" panose="020B0604020202020204" pitchFamily="34" charset="0"/>
                  <a:cs typeface="Arial" panose="020B0604020202020204" pitchFamily="34" charset="0"/>
                </a:rPr>
                <a:t> draw();  </a:t>
              </a:r>
            </a:p>
            <a:p>
              <a:pPr algn="just"/>
              <a:r>
                <a:rPr lang="en-US" sz="1400" dirty="0">
                  <a:solidFill>
                    <a:srgbClr val="000000"/>
                  </a:solidFill>
                  <a:latin typeface="Arial" panose="020B0604020202020204" pitchFamily="34" charset="0"/>
                  <a:cs typeface="Arial" panose="020B0604020202020204" pitchFamily="34" charset="0"/>
                </a:rPr>
                <a:t>}  </a:t>
              </a:r>
            </a:p>
            <a:p>
              <a:pPr algn="just"/>
              <a:r>
                <a:rPr lang="en-US" sz="1400" dirty="0">
                  <a:solidFill>
                    <a:srgbClr val="000000"/>
                  </a:solidFill>
                  <a:latin typeface="Arial" panose="020B0604020202020204" pitchFamily="34" charset="0"/>
                  <a:cs typeface="Arial" panose="020B0604020202020204" pitchFamily="34" charset="0"/>
                </a:rPr>
                <a:t>  </a:t>
              </a:r>
            </a:p>
            <a:p>
              <a:pPr algn="just"/>
              <a:r>
                <a:rPr lang="en-US" sz="1400" b="1" dirty="0">
                  <a:solidFill>
                    <a:srgbClr val="006699"/>
                  </a:solidFill>
                  <a:latin typeface="Arial" panose="020B0604020202020204" pitchFamily="34" charset="0"/>
                  <a:cs typeface="Arial" panose="020B0604020202020204" pitchFamily="34" charset="0"/>
                </a:rPr>
                <a:t>public</a:t>
              </a:r>
              <a:r>
                <a:rPr lang="en-US" sz="1400" dirty="0">
                  <a:solidFill>
                    <a:srgbClr val="000000"/>
                  </a:solidFill>
                  <a:latin typeface="Arial" panose="020B0604020202020204" pitchFamily="34" charset="0"/>
                  <a:cs typeface="Arial" panose="020B0604020202020204" pitchFamily="34" charset="0"/>
                </a:rPr>
                <a:t> </a:t>
              </a:r>
              <a:r>
                <a:rPr lang="en-US" sz="1400" b="1" dirty="0">
                  <a:solidFill>
                    <a:srgbClr val="006699"/>
                  </a:solidFill>
                  <a:latin typeface="Arial" panose="020B0604020202020204" pitchFamily="34" charset="0"/>
                  <a:cs typeface="Arial" panose="020B0604020202020204" pitchFamily="34" charset="0"/>
                </a:rPr>
                <a:t>class</a:t>
              </a:r>
              <a:r>
                <a:rPr lang="en-US" sz="1400" dirty="0">
                  <a:solidFill>
                    <a:srgbClr val="000000"/>
                  </a:solidFill>
                  <a:latin typeface="Arial" panose="020B0604020202020204" pitchFamily="34" charset="0"/>
                  <a:cs typeface="Arial" panose="020B0604020202020204" pitchFamily="34" charset="0"/>
                </a:rPr>
                <a:t> </a:t>
              </a:r>
              <a:r>
                <a:rPr lang="en-US" sz="1400" dirty="0" err="1">
                  <a:solidFill>
                    <a:srgbClr val="000000"/>
                  </a:solidFill>
                  <a:latin typeface="Arial" panose="020B0604020202020204" pitchFamily="34" charset="0"/>
                  <a:cs typeface="Arial" panose="020B0604020202020204" pitchFamily="34" charset="0"/>
                </a:rPr>
                <a:t>LambdaExpression</a:t>
              </a:r>
              <a:r>
                <a:rPr lang="en-US" sz="1400" dirty="0">
                  <a:solidFill>
                    <a:srgbClr val="000000"/>
                  </a:solidFill>
                  <a:latin typeface="Arial" panose="020B0604020202020204" pitchFamily="34" charset="0"/>
                  <a:cs typeface="Arial" panose="020B0604020202020204" pitchFamily="34" charset="0"/>
                </a:rPr>
                <a:t> {  </a:t>
              </a:r>
            </a:p>
            <a:p>
              <a:pPr algn="just"/>
              <a:r>
                <a:rPr lang="en-US" sz="1400" dirty="0">
                  <a:solidFill>
                    <a:srgbClr val="000000"/>
                  </a:solidFill>
                  <a:latin typeface="Arial" panose="020B0604020202020204" pitchFamily="34" charset="0"/>
                  <a:cs typeface="Arial" panose="020B0604020202020204" pitchFamily="34" charset="0"/>
                </a:rPr>
                <a:t>    </a:t>
              </a:r>
              <a:r>
                <a:rPr lang="en-US" sz="1400" b="1" dirty="0">
                  <a:solidFill>
                    <a:srgbClr val="006699"/>
                  </a:solidFill>
                  <a:latin typeface="Arial" panose="020B0604020202020204" pitchFamily="34" charset="0"/>
                  <a:cs typeface="Arial" panose="020B0604020202020204" pitchFamily="34" charset="0"/>
                </a:rPr>
                <a:t>public</a:t>
              </a:r>
              <a:r>
                <a:rPr lang="en-US" sz="1400" dirty="0">
                  <a:solidFill>
                    <a:srgbClr val="000000"/>
                  </a:solidFill>
                  <a:latin typeface="Arial" panose="020B0604020202020204" pitchFamily="34" charset="0"/>
                  <a:cs typeface="Arial" panose="020B0604020202020204" pitchFamily="34" charset="0"/>
                </a:rPr>
                <a:t> </a:t>
              </a:r>
              <a:r>
                <a:rPr lang="en-US" sz="1400" b="1" dirty="0">
                  <a:solidFill>
                    <a:srgbClr val="006699"/>
                  </a:solidFill>
                  <a:latin typeface="Arial" panose="020B0604020202020204" pitchFamily="34" charset="0"/>
                  <a:cs typeface="Arial" panose="020B0604020202020204" pitchFamily="34" charset="0"/>
                </a:rPr>
                <a:t>static</a:t>
              </a:r>
              <a:r>
                <a:rPr lang="en-US" sz="1400" dirty="0">
                  <a:solidFill>
                    <a:srgbClr val="000000"/>
                  </a:solidFill>
                  <a:latin typeface="Arial" panose="020B0604020202020204" pitchFamily="34" charset="0"/>
                  <a:cs typeface="Arial" panose="020B0604020202020204" pitchFamily="34" charset="0"/>
                </a:rPr>
                <a:t> </a:t>
              </a:r>
              <a:r>
                <a:rPr lang="en-US" sz="1400" b="1" dirty="0">
                  <a:solidFill>
                    <a:srgbClr val="006699"/>
                  </a:solidFill>
                  <a:latin typeface="Arial" panose="020B0604020202020204" pitchFamily="34" charset="0"/>
                  <a:cs typeface="Arial" panose="020B0604020202020204" pitchFamily="34" charset="0"/>
                </a:rPr>
                <a:t>void</a:t>
              </a:r>
              <a:r>
                <a:rPr lang="en-US" sz="1400" dirty="0">
                  <a:solidFill>
                    <a:srgbClr val="000000"/>
                  </a:solidFill>
                  <a:latin typeface="Arial" panose="020B0604020202020204" pitchFamily="34" charset="0"/>
                  <a:cs typeface="Arial" panose="020B0604020202020204" pitchFamily="34" charset="0"/>
                </a:rPr>
                <a:t> main(String[] </a:t>
              </a:r>
              <a:r>
                <a:rPr lang="en-US" sz="1400" dirty="0" err="1">
                  <a:solidFill>
                    <a:srgbClr val="000000"/>
                  </a:solidFill>
                  <a:latin typeface="Arial" panose="020B0604020202020204" pitchFamily="34" charset="0"/>
                  <a:cs typeface="Arial" panose="020B0604020202020204" pitchFamily="34" charset="0"/>
                </a:rPr>
                <a:t>args</a:t>
              </a:r>
              <a:r>
                <a:rPr lang="en-US" sz="1400" dirty="0">
                  <a:solidFill>
                    <a:srgbClr val="000000"/>
                  </a:solidFill>
                  <a:latin typeface="Arial" panose="020B0604020202020204" pitchFamily="34" charset="0"/>
                  <a:cs typeface="Arial" panose="020B0604020202020204" pitchFamily="34" charset="0"/>
                </a:rPr>
                <a:t>) {  </a:t>
              </a:r>
            </a:p>
            <a:p>
              <a:pPr algn="just"/>
              <a:r>
                <a:rPr lang="en-US" sz="1400" dirty="0">
                  <a:solidFill>
                    <a:srgbClr val="000000"/>
                  </a:solidFill>
                  <a:latin typeface="Arial" panose="020B0604020202020204" pitchFamily="34" charset="0"/>
                  <a:cs typeface="Arial" panose="020B0604020202020204" pitchFamily="34" charset="0"/>
                </a:rPr>
                <a:t>        </a:t>
              </a:r>
              <a:r>
                <a:rPr lang="en-US" sz="1400" b="1" dirty="0" err="1">
                  <a:solidFill>
                    <a:srgbClr val="006699"/>
                  </a:solidFill>
                  <a:latin typeface="Arial" panose="020B0604020202020204" pitchFamily="34" charset="0"/>
                  <a:cs typeface="Arial" panose="020B0604020202020204" pitchFamily="34" charset="0"/>
                </a:rPr>
                <a:t>int</a:t>
              </a:r>
              <a:r>
                <a:rPr lang="en-US" sz="1400" dirty="0">
                  <a:solidFill>
                    <a:srgbClr val="000000"/>
                  </a:solidFill>
                  <a:latin typeface="Arial" panose="020B0604020202020204" pitchFamily="34" charset="0"/>
                  <a:cs typeface="Arial" panose="020B0604020202020204" pitchFamily="34" charset="0"/>
                </a:rPr>
                <a:t> width=</a:t>
              </a:r>
              <a:r>
                <a:rPr lang="en-US" sz="1400" dirty="0">
                  <a:solidFill>
                    <a:srgbClr val="C00000"/>
                  </a:solidFill>
                  <a:latin typeface="Arial" panose="020B0604020202020204" pitchFamily="34" charset="0"/>
                  <a:cs typeface="Arial" panose="020B0604020202020204" pitchFamily="34" charset="0"/>
                </a:rPr>
                <a:t>10</a:t>
              </a:r>
              <a:r>
                <a:rPr lang="en-US" sz="1400" dirty="0">
                  <a:solidFill>
                    <a:srgbClr val="000000"/>
                  </a:solidFill>
                  <a:latin typeface="Arial" panose="020B0604020202020204" pitchFamily="34" charset="0"/>
                  <a:cs typeface="Arial" panose="020B0604020202020204" pitchFamily="34" charset="0"/>
                </a:rPr>
                <a:t>;  </a:t>
              </a:r>
            </a:p>
            <a:p>
              <a:pPr algn="just"/>
              <a:r>
                <a:rPr lang="en-US" sz="1400" dirty="0">
                  <a:solidFill>
                    <a:srgbClr val="000000"/>
                  </a:solidFill>
                  <a:latin typeface="Arial" panose="020B0604020202020204" pitchFamily="34" charset="0"/>
                  <a:cs typeface="Arial" panose="020B0604020202020204" pitchFamily="34" charset="0"/>
                </a:rPr>
                <a:t>          </a:t>
              </a:r>
            </a:p>
            <a:p>
              <a:pPr algn="just"/>
              <a:r>
                <a:rPr lang="en-US" sz="1400" dirty="0">
                  <a:solidFill>
                    <a:srgbClr val="000000"/>
                  </a:solidFill>
                  <a:latin typeface="Arial" panose="020B0604020202020204" pitchFamily="34" charset="0"/>
                  <a:cs typeface="Arial" panose="020B0604020202020204" pitchFamily="34" charset="0"/>
                </a:rPr>
                <a:t>        </a:t>
              </a:r>
              <a:r>
                <a:rPr lang="en-US" sz="1400" dirty="0">
                  <a:solidFill>
                    <a:srgbClr val="008200"/>
                  </a:solidFill>
                  <a:latin typeface="Arial" panose="020B0604020202020204" pitchFamily="34" charset="0"/>
                  <a:cs typeface="Arial" panose="020B0604020202020204" pitchFamily="34" charset="0"/>
                </a:rPr>
                <a:t>//with lambda</a:t>
              </a:r>
              <a:r>
                <a:rPr lang="en-US" sz="1400" dirty="0">
                  <a:solidFill>
                    <a:srgbClr val="000000"/>
                  </a:solidFill>
                  <a:latin typeface="Arial" panose="020B0604020202020204" pitchFamily="34" charset="0"/>
                  <a:cs typeface="Arial" panose="020B0604020202020204" pitchFamily="34" charset="0"/>
                </a:rPr>
                <a:t>  </a:t>
              </a:r>
            </a:p>
            <a:p>
              <a:pPr algn="just"/>
              <a:r>
                <a:rPr lang="en-US" sz="1400" dirty="0">
                  <a:solidFill>
                    <a:srgbClr val="000000"/>
                  </a:solidFill>
                  <a:latin typeface="Arial" panose="020B0604020202020204" pitchFamily="34" charset="0"/>
                  <a:cs typeface="Arial" panose="020B0604020202020204" pitchFamily="34" charset="0"/>
                </a:rPr>
                <a:t>        </a:t>
              </a:r>
              <a:r>
                <a:rPr lang="en-US" sz="1400" dirty="0" err="1">
                  <a:solidFill>
                    <a:srgbClr val="000000"/>
                  </a:solidFill>
                  <a:latin typeface="Arial" panose="020B0604020202020204" pitchFamily="34" charset="0"/>
                  <a:cs typeface="Arial" panose="020B0604020202020204" pitchFamily="34" charset="0"/>
                </a:rPr>
                <a:t>Drawable</a:t>
              </a:r>
              <a:r>
                <a:rPr lang="en-US" sz="1400" dirty="0">
                  <a:solidFill>
                    <a:srgbClr val="000000"/>
                  </a:solidFill>
                  <a:latin typeface="Arial" panose="020B0604020202020204" pitchFamily="34" charset="0"/>
                  <a:cs typeface="Arial" panose="020B0604020202020204" pitchFamily="34" charset="0"/>
                </a:rPr>
                <a:t> d2=()-&gt;{  </a:t>
              </a:r>
            </a:p>
            <a:p>
              <a:pPr algn="just"/>
              <a:r>
                <a:rPr lang="en-US" sz="1400" dirty="0">
                  <a:solidFill>
                    <a:srgbClr val="000000"/>
                  </a:solidFill>
                  <a:latin typeface="Arial" panose="020B0604020202020204" pitchFamily="34" charset="0"/>
                  <a:cs typeface="Arial" panose="020B0604020202020204" pitchFamily="34" charset="0"/>
                </a:rPr>
                <a:t>            </a:t>
              </a:r>
              <a:r>
                <a:rPr lang="en-US" sz="1400" dirty="0" err="1">
                  <a:solidFill>
                    <a:srgbClr val="000000"/>
                  </a:solidFill>
                  <a:latin typeface="Arial" panose="020B0604020202020204" pitchFamily="34" charset="0"/>
                  <a:cs typeface="Arial" panose="020B0604020202020204" pitchFamily="34" charset="0"/>
                </a:rPr>
                <a:t>System.out.println</a:t>
              </a:r>
              <a:r>
                <a:rPr lang="en-US" sz="1400" dirty="0">
                  <a:solidFill>
                    <a:srgbClr val="000000"/>
                  </a:solidFill>
                  <a:latin typeface="Arial" panose="020B0604020202020204" pitchFamily="34" charset="0"/>
                  <a:cs typeface="Arial" panose="020B0604020202020204" pitchFamily="34" charset="0"/>
                </a:rPr>
                <a:t>(</a:t>
              </a:r>
              <a:r>
                <a:rPr lang="en-US" sz="1400" dirty="0">
                  <a:solidFill>
                    <a:srgbClr val="0000FF"/>
                  </a:solidFill>
                  <a:latin typeface="Arial" panose="020B0604020202020204" pitchFamily="34" charset="0"/>
                  <a:cs typeface="Arial" panose="020B0604020202020204" pitchFamily="34" charset="0"/>
                </a:rPr>
                <a:t>"Drawing "</a:t>
              </a:r>
              <a:r>
                <a:rPr lang="en-US" sz="1400" dirty="0">
                  <a:solidFill>
                    <a:srgbClr val="000000"/>
                  </a:solidFill>
                  <a:latin typeface="Arial" panose="020B0604020202020204" pitchFamily="34" charset="0"/>
                  <a:cs typeface="Arial" panose="020B0604020202020204" pitchFamily="34" charset="0"/>
                </a:rPr>
                <a:t>+width);  </a:t>
              </a:r>
            </a:p>
            <a:p>
              <a:pPr algn="just"/>
              <a:r>
                <a:rPr lang="en-US" sz="1400" dirty="0">
                  <a:solidFill>
                    <a:srgbClr val="000000"/>
                  </a:solidFill>
                  <a:latin typeface="Arial" panose="020B0604020202020204" pitchFamily="34" charset="0"/>
                  <a:cs typeface="Arial" panose="020B0604020202020204" pitchFamily="34" charset="0"/>
                </a:rPr>
                <a:t>        };  </a:t>
              </a:r>
            </a:p>
            <a:p>
              <a:pPr algn="just"/>
              <a:r>
                <a:rPr lang="en-US" sz="1400" dirty="0">
                  <a:solidFill>
                    <a:srgbClr val="000000"/>
                  </a:solidFill>
                  <a:latin typeface="Arial" panose="020B0604020202020204" pitchFamily="34" charset="0"/>
                  <a:cs typeface="Arial" panose="020B0604020202020204" pitchFamily="34" charset="0"/>
                </a:rPr>
                <a:t>        d2.draw();  </a:t>
              </a:r>
            </a:p>
            <a:p>
              <a:pPr algn="just"/>
              <a:r>
                <a:rPr lang="en-US" sz="1400" dirty="0">
                  <a:solidFill>
                    <a:srgbClr val="000000"/>
                  </a:solidFill>
                  <a:latin typeface="Arial" panose="020B0604020202020204" pitchFamily="34" charset="0"/>
                  <a:cs typeface="Arial" panose="020B0604020202020204" pitchFamily="34" charset="0"/>
                </a:rPr>
                <a:t>    }  </a:t>
              </a:r>
            </a:p>
            <a:p>
              <a:pPr algn="just"/>
              <a:r>
                <a:rPr lang="en-US" sz="1400" dirty="0">
                  <a:solidFill>
                    <a:srgbClr val="000000"/>
                  </a:solidFill>
                  <a:latin typeface="Arial" panose="020B0604020202020204" pitchFamily="34" charset="0"/>
                  <a:cs typeface="Arial" panose="020B0604020202020204" pitchFamily="34" charset="0"/>
                </a:rPr>
                <a:t>}  </a:t>
              </a:r>
              <a:endParaRPr lang="en-US" sz="1400" b="0" i="0" dirty="0">
                <a:solidFill>
                  <a:srgbClr val="000000"/>
                </a:solidFill>
                <a:effectLst/>
                <a:latin typeface="Arial" panose="020B0604020202020204" pitchFamily="34" charset="0"/>
                <a:cs typeface="Arial" panose="020B0604020202020204" pitchFamily="34" charset="0"/>
              </a:endParaRPr>
            </a:p>
          </p:txBody>
        </p:sp>
      </p:grpSp>
      <p:sp>
        <p:nvSpPr>
          <p:cNvPr id="7" name="Title 6">
            <a:extLst>
              <a:ext uri="{FF2B5EF4-FFF2-40B4-BE49-F238E27FC236}">
                <a16:creationId xmlns:a16="http://schemas.microsoft.com/office/drawing/2014/main" id="{9B357E04-46D0-7A49-A594-29357A14685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709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133350"/>
            <a:ext cx="8911687" cy="128089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900" dirty="0">
                <a:solidFill>
                  <a:schemeClr val="bg1"/>
                </a:solidFill>
              </a:rPr>
              <a:t>Lambda Example with Multi </a:t>
            </a:r>
            <a:r>
              <a:rPr lang="en-US" sz="2900" dirty="0" err="1">
                <a:solidFill>
                  <a:schemeClr val="bg1"/>
                </a:solidFill>
              </a:rPr>
              <a:t>Params</a:t>
            </a:r>
            <a:endParaRPr lang="en-US" sz="2900" dirty="0">
              <a:solidFill>
                <a:schemeClr val="bg1"/>
              </a:solidFill>
            </a:endParaRPr>
          </a:p>
        </p:txBody>
      </p:sp>
      <p:grpSp>
        <p:nvGrpSpPr>
          <p:cNvPr id="3" name="Group 6"/>
          <p:cNvGrpSpPr>
            <a:grpSpLocks/>
          </p:cNvGrpSpPr>
          <p:nvPr/>
        </p:nvGrpSpPr>
        <p:grpSpPr bwMode="auto">
          <a:xfrm>
            <a:off x="899592" y="843558"/>
            <a:ext cx="7086600" cy="3658426"/>
            <a:chOff x="468" y="1350"/>
            <a:chExt cx="5122" cy="1133"/>
          </a:xfrm>
        </p:grpSpPr>
        <p:sp>
          <p:nvSpPr>
            <p:cNvPr id="4" name="Rectangle 7"/>
            <p:cNvSpPr>
              <a:spLocks noChangeArrowheads="1"/>
            </p:cNvSpPr>
            <p:nvPr/>
          </p:nvSpPr>
          <p:spPr bwMode="auto">
            <a:xfrm>
              <a:off x="468" y="1350"/>
              <a:ext cx="5122" cy="1128"/>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a:latin typeface="Times New Roman" pitchFamily="18" charset="0"/>
              </a:endParaRPr>
            </a:p>
          </p:txBody>
        </p:sp>
        <p:sp>
          <p:nvSpPr>
            <p:cNvPr id="5" name="Rectangle 8"/>
            <p:cNvSpPr>
              <a:spLocks noChangeArrowheads="1"/>
            </p:cNvSpPr>
            <p:nvPr/>
          </p:nvSpPr>
          <p:spPr bwMode="auto">
            <a:xfrm>
              <a:off x="498" y="1387"/>
              <a:ext cx="4926" cy="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457200" algn="l"/>
                  <a:tab pos="914400" algn="l"/>
                  <a:tab pos="1257300" algn="l"/>
                  <a:tab pos="1828800" algn="l"/>
                  <a:tab pos="2057400" algn="l"/>
                  <a:tab pos="2286000" algn="l"/>
                </a:tabLst>
                <a:defRPr sz="2400">
                  <a:solidFill>
                    <a:schemeClr val="tx1"/>
                  </a:solidFill>
                  <a:latin typeface="Times New Roman" charset="0"/>
                </a:defRPr>
              </a:lvl1pPr>
              <a:lvl2pPr marL="742950" indent="-285750" eaLnBrk="0" hangingPunct="0">
                <a:tabLst>
                  <a:tab pos="457200" algn="l"/>
                  <a:tab pos="914400" algn="l"/>
                  <a:tab pos="1257300" algn="l"/>
                  <a:tab pos="1828800" algn="l"/>
                  <a:tab pos="2057400" algn="l"/>
                  <a:tab pos="2286000" algn="l"/>
                </a:tabLst>
                <a:defRPr sz="2400">
                  <a:solidFill>
                    <a:schemeClr val="tx1"/>
                  </a:solidFill>
                  <a:latin typeface="Times New Roman" charset="0"/>
                </a:defRPr>
              </a:lvl2pPr>
              <a:lvl3pPr marL="1143000" indent="-228600" eaLnBrk="0" hangingPunct="0">
                <a:tabLst>
                  <a:tab pos="457200" algn="l"/>
                  <a:tab pos="914400" algn="l"/>
                  <a:tab pos="1257300" algn="l"/>
                  <a:tab pos="1828800" algn="l"/>
                  <a:tab pos="2057400" algn="l"/>
                  <a:tab pos="2286000" algn="l"/>
                </a:tabLst>
                <a:defRPr sz="2400">
                  <a:solidFill>
                    <a:schemeClr val="tx1"/>
                  </a:solidFill>
                  <a:latin typeface="Times New Roman" charset="0"/>
                </a:defRPr>
              </a:lvl3pPr>
              <a:lvl4pPr marL="1600200" indent="-228600" eaLnBrk="0" hangingPunct="0">
                <a:tabLst>
                  <a:tab pos="457200" algn="l"/>
                  <a:tab pos="914400" algn="l"/>
                  <a:tab pos="1257300" algn="l"/>
                  <a:tab pos="1828800" algn="l"/>
                  <a:tab pos="2057400" algn="l"/>
                  <a:tab pos="2286000" algn="l"/>
                </a:tabLst>
                <a:defRPr sz="2400">
                  <a:solidFill>
                    <a:schemeClr val="tx1"/>
                  </a:solidFill>
                  <a:latin typeface="Times New Roman" charset="0"/>
                </a:defRPr>
              </a:lvl4pPr>
              <a:lvl5pPr marL="2057400" indent="-228600" eaLnBrk="0" hangingPunct="0">
                <a:tabLst>
                  <a:tab pos="457200" algn="l"/>
                  <a:tab pos="914400" algn="l"/>
                  <a:tab pos="1257300" algn="l"/>
                  <a:tab pos="1828800" algn="l"/>
                  <a:tab pos="2057400" algn="l"/>
                  <a:tab pos="22860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257300" algn="l"/>
                  <a:tab pos="1828800" algn="l"/>
                  <a:tab pos="2057400" algn="l"/>
                  <a:tab pos="22860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257300" algn="l"/>
                  <a:tab pos="1828800" algn="l"/>
                  <a:tab pos="2057400" algn="l"/>
                  <a:tab pos="22860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257300" algn="l"/>
                  <a:tab pos="1828800" algn="l"/>
                  <a:tab pos="2057400" algn="l"/>
                  <a:tab pos="22860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257300" algn="l"/>
                  <a:tab pos="1828800" algn="l"/>
                  <a:tab pos="2057400" algn="l"/>
                  <a:tab pos="2286000" algn="l"/>
                </a:tabLst>
                <a:defRPr sz="2400">
                  <a:solidFill>
                    <a:schemeClr val="tx1"/>
                  </a:solidFill>
                  <a:latin typeface="Times New Roman" charset="0"/>
                </a:defRPr>
              </a:lvl9pPr>
            </a:lstStyle>
            <a:p>
              <a:pPr algn="just"/>
              <a:r>
                <a:rPr lang="en-US" sz="1400" b="1" dirty="0">
                  <a:solidFill>
                    <a:srgbClr val="006699"/>
                  </a:solidFill>
                  <a:latin typeface="Arial" panose="020B0604020202020204" pitchFamily="34" charset="0"/>
                  <a:cs typeface="Arial" panose="020B0604020202020204" pitchFamily="34" charset="0"/>
                </a:rPr>
                <a:t>interface</a:t>
              </a:r>
              <a:r>
                <a:rPr lang="en-US" sz="1400" dirty="0">
                  <a:solidFill>
                    <a:srgbClr val="000000"/>
                  </a:solidFill>
                  <a:latin typeface="Arial" panose="020B0604020202020204" pitchFamily="34" charset="0"/>
                  <a:cs typeface="Arial" panose="020B0604020202020204" pitchFamily="34" charset="0"/>
                </a:rPr>
                <a:t> Addable{  </a:t>
              </a:r>
            </a:p>
            <a:p>
              <a:pPr algn="just"/>
              <a:r>
                <a:rPr lang="en-US" sz="1400" dirty="0">
                  <a:solidFill>
                    <a:srgbClr val="000000"/>
                  </a:solidFill>
                  <a:latin typeface="Arial" panose="020B0604020202020204" pitchFamily="34" charset="0"/>
                  <a:cs typeface="Arial" panose="020B0604020202020204" pitchFamily="34" charset="0"/>
                </a:rPr>
                <a:t>    </a:t>
              </a:r>
              <a:r>
                <a:rPr lang="en-US" sz="1400" b="1" dirty="0" err="1">
                  <a:solidFill>
                    <a:srgbClr val="006699"/>
                  </a:solidFill>
                  <a:latin typeface="Arial" panose="020B0604020202020204" pitchFamily="34" charset="0"/>
                  <a:cs typeface="Arial" panose="020B0604020202020204" pitchFamily="34" charset="0"/>
                </a:rPr>
                <a:t>int</a:t>
              </a:r>
              <a:r>
                <a:rPr lang="en-US" sz="1400" dirty="0">
                  <a:solidFill>
                    <a:srgbClr val="000000"/>
                  </a:solidFill>
                  <a:latin typeface="Arial" panose="020B0604020202020204" pitchFamily="34" charset="0"/>
                  <a:cs typeface="Arial" panose="020B0604020202020204" pitchFamily="34" charset="0"/>
                </a:rPr>
                <a:t> add(</a:t>
              </a:r>
              <a:r>
                <a:rPr lang="en-US" sz="1400" b="1" dirty="0" err="1">
                  <a:solidFill>
                    <a:srgbClr val="006699"/>
                  </a:solidFill>
                  <a:latin typeface="Arial" panose="020B0604020202020204" pitchFamily="34" charset="0"/>
                  <a:cs typeface="Arial" panose="020B0604020202020204" pitchFamily="34" charset="0"/>
                </a:rPr>
                <a:t>int</a:t>
              </a:r>
              <a:r>
                <a:rPr lang="en-US" sz="1400" dirty="0">
                  <a:solidFill>
                    <a:srgbClr val="000000"/>
                  </a:solidFill>
                  <a:latin typeface="Arial" panose="020B0604020202020204" pitchFamily="34" charset="0"/>
                  <a:cs typeface="Arial" panose="020B0604020202020204" pitchFamily="34" charset="0"/>
                </a:rPr>
                <a:t> </a:t>
              </a:r>
              <a:r>
                <a:rPr lang="en-US" sz="1400" dirty="0" err="1">
                  <a:solidFill>
                    <a:srgbClr val="000000"/>
                  </a:solidFill>
                  <a:latin typeface="Arial" panose="020B0604020202020204" pitchFamily="34" charset="0"/>
                  <a:cs typeface="Arial" panose="020B0604020202020204" pitchFamily="34" charset="0"/>
                </a:rPr>
                <a:t>a,</a:t>
              </a:r>
              <a:r>
                <a:rPr lang="en-US" sz="1400" b="1" dirty="0" err="1">
                  <a:solidFill>
                    <a:srgbClr val="006699"/>
                  </a:solidFill>
                  <a:latin typeface="Arial" panose="020B0604020202020204" pitchFamily="34" charset="0"/>
                  <a:cs typeface="Arial" panose="020B0604020202020204" pitchFamily="34" charset="0"/>
                </a:rPr>
                <a:t>int</a:t>
              </a:r>
              <a:r>
                <a:rPr lang="en-US" sz="1400" dirty="0">
                  <a:solidFill>
                    <a:srgbClr val="000000"/>
                  </a:solidFill>
                  <a:latin typeface="Arial" panose="020B0604020202020204" pitchFamily="34" charset="0"/>
                  <a:cs typeface="Arial" panose="020B0604020202020204" pitchFamily="34" charset="0"/>
                </a:rPr>
                <a:t> b);  </a:t>
              </a:r>
            </a:p>
            <a:p>
              <a:pPr algn="just"/>
              <a:r>
                <a:rPr lang="en-US" sz="1400" dirty="0">
                  <a:solidFill>
                    <a:srgbClr val="000000"/>
                  </a:solidFill>
                  <a:latin typeface="Arial" panose="020B0604020202020204" pitchFamily="34" charset="0"/>
                  <a:cs typeface="Arial" panose="020B0604020202020204" pitchFamily="34" charset="0"/>
                </a:rPr>
                <a:t>}  </a:t>
              </a:r>
            </a:p>
            <a:p>
              <a:pPr algn="just"/>
              <a:r>
                <a:rPr lang="en-US" sz="1400" dirty="0">
                  <a:solidFill>
                    <a:srgbClr val="000000"/>
                  </a:solidFill>
                  <a:latin typeface="Arial" panose="020B0604020202020204" pitchFamily="34" charset="0"/>
                  <a:cs typeface="Arial" panose="020B0604020202020204" pitchFamily="34" charset="0"/>
                </a:rPr>
                <a:t>  </a:t>
              </a:r>
            </a:p>
            <a:p>
              <a:pPr algn="just"/>
              <a:r>
                <a:rPr lang="en-US" sz="1400" b="1" dirty="0">
                  <a:solidFill>
                    <a:srgbClr val="006699"/>
                  </a:solidFill>
                  <a:latin typeface="Arial" panose="020B0604020202020204" pitchFamily="34" charset="0"/>
                  <a:cs typeface="Arial" panose="020B0604020202020204" pitchFamily="34" charset="0"/>
                </a:rPr>
                <a:t>public</a:t>
              </a:r>
              <a:r>
                <a:rPr lang="en-US" sz="1400" dirty="0">
                  <a:solidFill>
                    <a:srgbClr val="000000"/>
                  </a:solidFill>
                  <a:latin typeface="Arial" panose="020B0604020202020204" pitchFamily="34" charset="0"/>
                  <a:cs typeface="Arial" panose="020B0604020202020204" pitchFamily="34" charset="0"/>
                </a:rPr>
                <a:t> </a:t>
              </a:r>
              <a:r>
                <a:rPr lang="en-US" sz="1400" b="1" dirty="0">
                  <a:solidFill>
                    <a:srgbClr val="006699"/>
                  </a:solidFill>
                  <a:latin typeface="Arial" panose="020B0604020202020204" pitchFamily="34" charset="0"/>
                  <a:cs typeface="Arial" panose="020B0604020202020204" pitchFamily="34" charset="0"/>
                </a:rPr>
                <a:t>class</a:t>
              </a:r>
              <a:r>
                <a:rPr lang="en-US" sz="1400" dirty="0">
                  <a:solidFill>
                    <a:srgbClr val="000000"/>
                  </a:solidFill>
                  <a:latin typeface="Arial" panose="020B0604020202020204" pitchFamily="34" charset="0"/>
                  <a:cs typeface="Arial" panose="020B0604020202020204" pitchFamily="34" charset="0"/>
                </a:rPr>
                <a:t> LambdaExpressionExample5{  </a:t>
              </a:r>
            </a:p>
            <a:p>
              <a:pPr algn="just"/>
              <a:r>
                <a:rPr lang="en-US" sz="1400" dirty="0">
                  <a:solidFill>
                    <a:srgbClr val="000000"/>
                  </a:solidFill>
                  <a:latin typeface="Arial" panose="020B0604020202020204" pitchFamily="34" charset="0"/>
                  <a:cs typeface="Arial" panose="020B0604020202020204" pitchFamily="34" charset="0"/>
                </a:rPr>
                <a:t>    </a:t>
              </a:r>
              <a:r>
                <a:rPr lang="en-US" sz="1400" b="1" dirty="0">
                  <a:solidFill>
                    <a:srgbClr val="006699"/>
                  </a:solidFill>
                  <a:latin typeface="Arial" panose="020B0604020202020204" pitchFamily="34" charset="0"/>
                  <a:cs typeface="Arial" panose="020B0604020202020204" pitchFamily="34" charset="0"/>
                </a:rPr>
                <a:t>public</a:t>
              </a:r>
              <a:r>
                <a:rPr lang="en-US" sz="1400" dirty="0">
                  <a:solidFill>
                    <a:srgbClr val="000000"/>
                  </a:solidFill>
                  <a:latin typeface="Arial" panose="020B0604020202020204" pitchFamily="34" charset="0"/>
                  <a:cs typeface="Arial" panose="020B0604020202020204" pitchFamily="34" charset="0"/>
                </a:rPr>
                <a:t> </a:t>
              </a:r>
              <a:r>
                <a:rPr lang="en-US" sz="1400" b="1" dirty="0">
                  <a:solidFill>
                    <a:srgbClr val="006699"/>
                  </a:solidFill>
                  <a:latin typeface="Arial" panose="020B0604020202020204" pitchFamily="34" charset="0"/>
                  <a:cs typeface="Arial" panose="020B0604020202020204" pitchFamily="34" charset="0"/>
                </a:rPr>
                <a:t>static</a:t>
              </a:r>
              <a:r>
                <a:rPr lang="en-US" sz="1400" dirty="0">
                  <a:solidFill>
                    <a:srgbClr val="000000"/>
                  </a:solidFill>
                  <a:latin typeface="Arial" panose="020B0604020202020204" pitchFamily="34" charset="0"/>
                  <a:cs typeface="Arial" panose="020B0604020202020204" pitchFamily="34" charset="0"/>
                </a:rPr>
                <a:t> </a:t>
              </a:r>
              <a:r>
                <a:rPr lang="en-US" sz="1400" b="1" dirty="0">
                  <a:solidFill>
                    <a:srgbClr val="006699"/>
                  </a:solidFill>
                  <a:latin typeface="Arial" panose="020B0604020202020204" pitchFamily="34" charset="0"/>
                  <a:cs typeface="Arial" panose="020B0604020202020204" pitchFamily="34" charset="0"/>
                </a:rPr>
                <a:t>void</a:t>
              </a:r>
              <a:r>
                <a:rPr lang="en-US" sz="1400" dirty="0">
                  <a:solidFill>
                    <a:srgbClr val="000000"/>
                  </a:solidFill>
                  <a:latin typeface="Arial" panose="020B0604020202020204" pitchFamily="34" charset="0"/>
                  <a:cs typeface="Arial" panose="020B0604020202020204" pitchFamily="34" charset="0"/>
                </a:rPr>
                <a:t> main(String[] </a:t>
              </a:r>
              <a:r>
                <a:rPr lang="en-US" sz="1400" dirty="0" err="1">
                  <a:solidFill>
                    <a:srgbClr val="000000"/>
                  </a:solidFill>
                  <a:latin typeface="Arial" panose="020B0604020202020204" pitchFamily="34" charset="0"/>
                  <a:cs typeface="Arial" panose="020B0604020202020204" pitchFamily="34" charset="0"/>
                </a:rPr>
                <a:t>args</a:t>
              </a:r>
              <a:r>
                <a:rPr lang="en-US" sz="1400" dirty="0">
                  <a:solidFill>
                    <a:srgbClr val="000000"/>
                  </a:solidFill>
                  <a:latin typeface="Arial" panose="020B0604020202020204" pitchFamily="34" charset="0"/>
                  <a:cs typeface="Arial" panose="020B0604020202020204" pitchFamily="34" charset="0"/>
                </a:rPr>
                <a:t>) {  </a:t>
              </a:r>
            </a:p>
            <a:p>
              <a:pPr algn="just"/>
              <a:r>
                <a:rPr lang="en-US" sz="1400" dirty="0">
                  <a:solidFill>
                    <a:srgbClr val="000000"/>
                  </a:solidFill>
                  <a:latin typeface="Arial" panose="020B0604020202020204" pitchFamily="34" charset="0"/>
                  <a:cs typeface="Arial" panose="020B0604020202020204" pitchFamily="34" charset="0"/>
                </a:rPr>
                <a:t>          </a:t>
              </a:r>
            </a:p>
            <a:p>
              <a:pPr algn="just"/>
              <a:r>
                <a:rPr lang="en-US" sz="1400" dirty="0">
                  <a:solidFill>
                    <a:srgbClr val="000000"/>
                  </a:solidFill>
                  <a:latin typeface="Arial" panose="020B0604020202020204" pitchFamily="34" charset="0"/>
                  <a:cs typeface="Arial" panose="020B0604020202020204" pitchFamily="34" charset="0"/>
                </a:rPr>
                <a:t>        </a:t>
              </a:r>
              <a:r>
                <a:rPr lang="en-US" sz="1400" dirty="0">
                  <a:solidFill>
                    <a:srgbClr val="008200"/>
                  </a:solidFill>
                  <a:latin typeface="Arial" panose="020B0604020202020204" pitchFamily="34" charset="0"/>
                  <a:cs typeface="Arial" panose="020B0604020202020204" pitchFamily="34" charset="0"/>
                </a:rPr>
                <a:t>// Multiple parameters in lambda expression</a:t>
              </a:r>
              <a:r>
                <a:rPr lang="en-US" sz="1400" dirty="0">
                  <a:solidFill>
                    <a:srgbClr val="000000"/>
                  </a:solidFill>
                  <a:latin typeface="Arial" panose="020B0604020202020204" pitchFamily="34" charset="0"/>
                  <a:cs typeface="Arial" panose="020B0604020202020204" pitchFamily="34" charset="0"/>
                </a:rPr>
                <a:t>  </a:t>
              </a:r>
            </a:p>
            <a:p>
              <a:pPr algn="just"/>
              <a:r>
                <a:rPr lang="en-US" sz="1400" dirty="0">
                  <a:solidFill>
                    <a:srgbClr val="000000"/>
                  </a:solidFill>
                  <a:latin typeface="Arial" panose="020B0604020202020204" pitchFamily="34" charset="0"/>
                  <a:cs typeface="Arial" panose="020B0604020202020204" pitchFamily="34" charset="0"/>
                </a:rPr>
                <a:t>        Addable ad1=(</a:t>
              </a:r>
              <a:r>
                <a:rPr lang="en-US" sz="1400" dirty="0" err="1">
                  <a:solidFill>
                    <a:srgbClr val="000000"/>
                  </a:solidFill>
                  <a:latin typeface="Arial" panose="020B0604020202020204" pitchFamily="34" charset="0"/>
                  <a:cs typeface="Arial" panose="020B0604020202020204" pitchFamily="34" charset="0"/>
                </a:rPr>
                <a:t>a,b</a:t>
              </a:r>
              <a:r>
                <a:rPr lang="en-US" sz="1400" dirty="0">
                  <a:solidFill>
                    <a:srgbClr val="000000"/>
                  </a:solidFill>
                  <a:latin typeface="Arial" panose="020B0604020202020204" pitchFamily="34" charset="0"/>
                  <a:cs typeface="Arial" panose="020B0604020202020204" pitchFamily="34" charset="0"/>
                </a:rPr>
                <a:t>)-&gt;(</a:t>
              </a:r>
              <a:r>
                <a:rPr lang="en-US" sz="1400" dirty="0" err="1">
                  <a:solidFill>
                    <a:srgbClr val="000000"/>
                  </a:solidFill>
                  <a:latin typeface="Arial" panose="020B0604020202020204" pitchFamily="34" charset="0"/>
                  <a:cs typeface="Arial" panose="020B0604020202020204" pitchFamily="34" charset="0"/>
                </a:rPr>
                <a:t>a+b</a:t>
              </a:r>
              <a:r>
                <a:rPr lang="en-US" sz="1400" dirty="0">
                  <a:solidFill>
                    <a:srgbClr val="000000"/>
                  </a:solidFill>
                  <a:latin typeface="Arial" panose="020B0604020202020204" pitchFamily="34" charset="0"/>
                  <a:cs typeface="Arial" panose="020B0604020202020204" pitchFamily="34" charset="0"/>
                </a:rPr>
                <a:t>);  </a:t>
              </a:r>
            </a:p>
            <a:p>
              <a:pPr algn="just"/>
              <a:r>
                <a:rPr lang="en-US" sz="1400" dirty="0">
                  <a:solidFill>
                    <a:srgbClr val="000000"/>
                  </a:solidFill>
                  <a:latin typeface="Arial" panose="020B0604020202020204" pitchFamily="34" charset="0"/>
                  <a:cs typeface="Arial" panose="020B0604020202020204" pitchFamily="34" charset="0"/>
                </a:rPr>
                <a:t>        </a:t>
              </a:r>
              <a:r>
                <a:rPr lang="en-US" sz="1400" dirty="0" err="1">
                  <a:solidFill>
                    <a:srgbClr val="000000"/>
                  </a:solidFill>
                  <a:latin typeface="Arial" panose="020B0604020202020204" pitchFamily="34" charset="0"/>
                  <a:cs typeface="Arial" panose="020B0604020202020204" pitchFamily="34" charset="0"/>
                </a:rPr>
                <a:t>System.out.println</a:t>
              </a:r>
              <a:r>
                <a:rPr lang="en-US" sz="1400" dirty="0">
                  <a:solidFill>
                    <a:srgbClr val="000000"/>
                  </a:solidFill>
                  <a:latin typeface="Arial" panose="020B0604020202020204" pitchFamily="34" charset="0"/>
                  <a:cs typeface="Arial" panose="020B0604020202020204" pitchFamily="34" charset="0"/>
                </a:rPr>
                <a:t>(ad1.add(</a:t>
              </a:r>
              <a:r>
                <a:rPr lang="en-US" sz="1400" dirty="0">
                  <a:solidFill>
                    <a:srgbClr val="C00000"/>
                  </a:solidFill>
                  <a:latin typeface="Arial" panose="020B0604020202020204" pitchFamily="34" charset="0"/>
                  <a:cs typeface="Arial" panose="020B0604020202020204" pitchFamily="34" charset="0"/>
                </a:rPr>
                <a:t>10</a:t>
              </a:r>
              <a:r>
                <a:rPr lang="en-US" sz="1400" dirty="0">
                  <a:solidFill>
                    <a:srgbClr val="000000"/>
                  </a:solidFill>
                  <a:latin typeface="Arial" panose="020B0604020202020204" pitchFamily="34" charset="0"/>
                  <a:cs typeface="Arial" panose="020B0604020202020204" pitchFamily="34" charset="0"/>
                </a:rPr>
                <a:t>,</a:t>
              </a:r>
              <a:r>
                <a:rPr lang="en-US" sz="1400" dirty="0">
                  <a:solidFill>
                    <a:srgbClr val="C00000"/>
                  </a:solidFill>
                  <a:latin typeface="Arial" panose="020B0604020202020204" pitchFamily="34" charset="0"/>
                  <a:cs typeface="Arial" panose="020B0604020202020204" pitchFamily="34" charset="0"/>
                </a:rPr>
                <a:t>20</a:t>
              </a:r>
              <a:r>
                <a:rPr lang="en-US" sz="1400" dirty="0">
                  <a:solidFill>
                    <a:srgbClr val="000000"/>
                  </a:solidFill>
                  <a:latin typeface="Arial" panose="020B0604020202020204" pitchFamily="34" charset="0"/>
                  <a:cs typeface="Arial" panose="020B0604020202020204" pitchFamily="34" charset="0"/>
                </a:rPr>
                <a:t>));  </a:t>
              </a:r>
            </a:p>
            <a:p>
              <a:pPr algn="just"/>
              <a:r>
                <a:rPr lang="en-US" sz="1400" dirty="0">
                  <a:solidFill>
                    <a:srgbClr val="000000"/>
                  </a:solidFill>
                  <a:latin typeface="Arial" panose="020B0604020202020204" pitchFamily="34" charset="0"/>
                  <a:cs typeface="Arial" panose="020B0604020202020204" pitchFamily="34" charset="0"/>
                </a:rPr>
                <a:t>          </a:t>
              </a:r>
            </a:p>
            <a:p>
              <a:pPr algn="just"/>
              <a:r>
                <a:rPr lang="en-US" sz="1400" dirty="0">
                  <a:solidFill>
                    <a:srgbClr val="000000"/>
                  </a:solidFill>
                  <a:latin typeface="Arial" panose="020B0604020202020204" pitchFamily="34" charset="0"/>
                  <a:cs typeface="Arial" panose="020B0604020202020204" pitchFamily="34" charset="0"/>
                </a:rPr>
                <a:t>        </a:t>
              </a:r>
              <a:r>
                <a:rPr lang="en-US" sz="1400" dirty="0">
                  <a:solidFill>
                    <a:srgbClr val="008200"/>
                  </a:solidFill>
                  <a:latin typeface="Arial" panose="020B0604020202020204" pitchFamily="34" charset="0"/>
                  <a:cs typeface="Arial" panose="020B0604020202020204" pitchFamily="34" charset="0"/>
                </a:rPr>
                <a:t>// Multiple parameters with data type in lambda expression</a:t>
              </a:r>
              <a:r>
                <a:rPr lang="en-US" sz="1400" dirty="0">
                  <a:solidFill>
                    <a:srgbClr val="000000"/>
                  </a:solidFill>
                  <a:latin typeface="Arial" panose="020B0604020202020204" pitchFamily="34" charset="0"/>
                  <a:cs typeface="Arial" panose="020B0604020202020204" pitchFamily="34" charset="0"/>
                </a:rPr>
                <a:t>  </a:t>
              </a:r>
            </a:p>
            <a:p>
              <a:pPr algn="just"/>
              <a:r>
                <a:rPr lang="en-US" sz="1400" dirty="0">
                  <a:solidFill>
                    <a:srgbClr val="000000"/>
                  </a:solidFill>
                  <a:latin typeface="Arial" panose="020B0604020202020204" pitchFamily="34" charset="0"/>
                  <a:cs typeface="Arial" panose="020B0604020202020204" pitchFamily="34" charset="0"/>
                </a:rPr>
                <a:t>        Addable ad2=(</a:t>
              </a:r>
              <a:r>
                <a:rPr lang="en-US" sz="1400" b="1" dirty="0" err="1">
                  <a:solidFill>
                    <a:srgbClr val="006699"/>
                  </a:solidFill>
                  <a:latin typeface="Arial" panose="020B0604020202020204" pitchFamily="34" charset="0"/>
                  <a:cs typeface="Arial" panose="020B0604020202020204" pitchFamily="34" charset="0"/>
                </a:rPr>
                <a:t>int</a:t>
              </a:r>
              <a:r>
                <a:rPr lang="en-US" sz="1400" dirty="0">
                  <a:solidFill>
                    <a:srgbClr val="000000"/>
                  </a:solidFill>
                  <a:latin typeface="Arial" panose="020B0604020202020204" pitchFamily="34" charset="0"/>
                  <a:cs typeface="Arial" panose="020B0604020202020204" pitchFamily="34" charset="0"/>
                </a:rPr>
                <a:t> </a:t>
              </a:r>
              <a:r>
                <a:rPr lang="en-US" sz="1400" dirty="0" err="1">
                  <a:solidFill>
                    <a:srgbClr val="000000"/>
                  </a:solidFill>
                  <a:latin typeface="Arial" panose="020B0604020202020204" pitchFamily="34" charset="0"/>
                  <a:cs typeface="Arial" panose="020B0604020202020204" pitchFamily="34" charset="0"/>
                </a:rPr>
                <a:t>a,</a:t>
              </a:r>
              <a:r>
                <a:rPr lang="en-US" sz="1400" b="1" dirty="0" err="1">
                  <a:solidFill>
                    <a:srgbClr val="006699"/>
                  </a:solidFill>
                  <a:latin typeface="Arial" panose="020B0604020202020204" pitchFamily="34" charset="0"/>
                  <a:cs typeface="Arial" panose="020B0604020202020204" pitchFamily="34" charset="0"/>
                </a:rPr>
                <a:t>int</a:t>
              </a:r>
              <a:r>
                <a:rPr lang="en-US" sz="1400" dirty="0">
                  <a:solidFill>
                    <a:srgbClr val="000000"/>
                  </a:solidFill>
                  <a:latin typeface="Arial" panose="020B0604020202020204" pitchFamily="34" charset="0"/>
                  <a:cs typeface="Arial" panose="020B0604020202020204" pitchFamily="34" charset="0"/>
                </a:rPr>
                <a:t> b)-&gt;(</a:t>
              </a:r>
              <a:r>
                <a:rPr lang="en-US" sz="1400" dirty="0" err="1">
                  <a:solidFill>
                    <a:srgbClr val="000000"/>
                  </a:solidFill>
                  <a:latin typeface="Arial" panose="020B0604020202020204" pitchFamily="34" charset="0"/>
                  <a:cs typeface="Arial" panose="020B0604020202020204" pitchFamily="34" charset="0"/>
                </a:rPr>
                <a:t>a+b</a:t>
              </a:r>
              <a:r>
                <a:rPr lang="en-US" sz="1400" dirty="0">
                  <a:solidFill>
                    <a:srgbClr val="000000"/>
                  </a:solidFill>
                  <a:latin typeface="Arial" panose="020B0604020202020204" pitchFamily="34" charset="0"/>
                  <a:cs typeface="Arial" panose="020B0604020202020204" pitchFamily="34" charset="0"/>
                </a:rPr>
                <a:t>);  </a:t>
              </a:r>
            </a:p>
            <a:p>
              <a:pPr algn="just"/>
              <a:r>
                <a:rPr lang="en-US" sz="1400" dirty="0">
                  <a:solidFill>
                    <a:srgbClr val="000000"/>
                  </a:solidFill>
                  <a:latin typeface="Arial" panose="020B0604020202020204" pitchFamily="34" charset="0"/>
                  <a:cs typeface="Arial" panose="020B0604020202020204" pitchFamily="34" charset="0"/>
                </a:rPr>
                <a:t>        </a:t>
              </a:r>
              <a:r>
                <a:rPr lang="en-US" sz="1400" dirty="0" err="1">
                  <a:solidFill>
                    <a:srgbClr val="000000"/>
                  </a:solidFill>
                  <a:latin typeface="Arial" panose="020B0604020202020204" pitchFamily="34" charset="0"/>
                  <a:cs typeface="Arial" panose="020B0604020202020204" pitchFamily="34" charset="0"/>
                </a:rPr>
                <a:t>System.out.println</a:t>
              </a:r>
              <a:r>
                <a:rPr lang="en-US" sz="1400" dirty="0">
                  <a:solidFill>
                    <a:srgbClr val="000000"/>
                  </a:solidFill>
                  <a:latin typeface="Arial" panose="020B0604020202020204" pitchFamily="34" charset="0"/>
                  <a:cs typeface="Arial" panose="020B0604020202020204" pitchFamily="34" charset="0"/>
                </a:rPr>
                <a:t>(ad2.add(</a:t>
              </a:r>
              <a:r>
                <a:rPr lang="en-US" sz="1400" dirty="0">
                  <a:solidFill>
                    <a:srgbClr val="C00000"/>
                  </a:solidFill>
                  <a:latin typeface="Arial" panose="020B0604020202020204" pitchFamily="34" charset="0"/>
                  <a:cs typeface="Arial" panose="020B0604020202020204" pitchFamily="34" charset="0"/>
                </a:rPr>
                <a:t>100</a:t>
              </a:r>
              <a:r>
                <a:rPr lang="en-US" sz="1400" dirty="0">
                  <a:solidFill>
                    <a:srgbClr val="000000"/>
                  </a:solidFill>
                  <a:latin typeface="Arial" panose="020B0604020202020204" pitchFamily="34" charset="0"/>
                  <a:cs typeface="Arial" panose="020B0604020202020204" pitchFamily="34" charset="0"/>
                </a:rPr>
                <a:t>,</a:t>
              </a:r>
              <a:r>
                <a:rPr lang="en-US" sz="1400" dirty="0">
                  <a:solidFill>
                    <a:srgbClr val="C00000"/>
                  </a:solidFill>
                  <a:latin typeface="Arial" panose="020B0604020202020204" pitchFamily="34" charset="0"/>
                  <a:cs typeface="Arial" panose="020B0604020202020204" pitchFamily="34" charset="0"/>
                </a:rPr>
                <a:t>200</a:t>
              </a:r>
              <a:r>
                <a:rPr lang="en-US" sz="1400" dirty="0">
                  <a:solidFill>
                    <a:srgbClr val="000000"/>
                  </a:solidFill>
                  <a:latin typeface="Arial" panose="020B0604020202020204" pitchFamily="34" charset="0"/>
                  <a:cs typeface="Arial" panose="020B0604020202020204" pitchFamily="34" charset="0"/>
                </a:rPr>
                <a:t>));  </a:t>
              </a:r>
            </a:p>
            <a:p>
              <a:pPr algn="just"/>
              <a:r>
                <a:rPr lang="en-US" sz="1400" dirty="0">
                  <a:solidFill>
                    <a:srgbClr val="000000"/>
                  </a:solidFill>
                  <a:latin typeface="Arial" panose="020B0604020202020204" pitchFamily="34" charset="0"/>
                  <a:cs typeface="Arial" panose="020B0604020202020204" pitchFamily="34" charset="0"/>
                </a:rPr>
                <a:t>    }  </a:t>
              </a:r>
            </a:p>
            <a:p>
              <a:pPr algn="just"/>
              <a:r>
                <a:rPr lang="en-US" sz="1400" dirty="0">
                  <a:solidFill>
                    <a:srgbClr val="000000"/>
                  </a:solidFill>
                  <a:latin typeface="Arial" panose="020B0604020202020204" pitchFamily="34" charset="0"/>
                  <a:cs typeface="Arial" panose="020B0604020202020204" pitchFamily="34" charset="0"/>
                </a:rPr>
                <a:t>}  </a:t>
              </a:r>
              <a:endParaRPr lang="en-US" sz="1400" b="0" i="0" dirty="0">
                <a:solidFill>
                  <a:srgbClr val="000000"/>
                </a:solidFill>
                <a:effectLst/>
                <a:latin typeface="Arial" panose="020B0604020202020204" pitchFamily="34" charset="0"/>
                <a:cs typeface="Arial" panose="020B0604020202020204" pitchFamily="34" charset="0"/>
              </a:endParaRPr>
            </a:p>
          </p:txBody>
        </p:sp>
      </p:grpSp>
      <p:sp>
        <p:nvSpPr>
          <p:cNvPr id="7" name="Title 6">
            <a:extLst>
              <a:ext uri="{FF2B5EF4-FFF2-40B4-BE49-F238E27FC236}">
                <a16:creationId xmlns:a16="http://schemas.microsoft.com/office/drawing/2014/main" id="{47219F53-30AE-5F4F-87D1-D42001CF3FC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5578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1979D-AB68-0347-9E8A-903A61BD8817}"/>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611560" y="843282"/>
            <a:ext cx="6686550" cy="2833688"/>
          </a:xfrm>
        </p:spPr>
        <p:txBody>
          <a:bodyPr>
            <a:normAutofit/>
          </a:bodyPr>
          <a:lstStyle/>
          <a:p>
            <a:r>
              <a:rPr lang="en-US" sz="1800" dirty="0"/>
              <a:t>Method references help to point to methods by their names. A method reference is described using "::" symbol. A method reference can be used to point the following types of methods −</a:t>
            </a:r>
          </a:p>
          <a:p>
            <a:pPr lvl="1"/>
            <a:r>
              <a:rPr lang="en-US" sz="1800" dirty="0"/>
              <a:t>Static methods</a:t>
            </a:r>
          </a:p>
          <a:p>
            <a:pPr lvl="1"/>
            <a:r>
              <a:rPr lang="en-US" sz="1800" dirty="0"/>
              <a:t>Instance methods</a:t>
            </a:r>
          </a:p>
          <a:p>
            <a:pPr lvl="1"/>
            <a:r>
              <a:rPr lang="en-US" sz="1800" dirty="0"/>
              <a:t>Constructors using new operator (</a:t>
            </a:r>
            <a:r>
              <a:rPr lang="en-US" sz="1800" dirty="0" err="1"/>
              <a:t>TreeSet</a:t>
            </a:r>
            <a:r>
              <a:rPr lang="en-US" sz="1800" dirty="0"/>
              <a:t>::new)</a:t>
            </a:r>
          </a:p>
        </p:txBody>
      </p:sp>
      <p:sp>
        <p:nvSpPr>
          <p:cNvPr id="4" name="Title 1">
            <a:extLst>
              <a:ext uri="{FF2B5EF4-FFF2-40B4-BE49-F238E27FC236}">
                <a16:creationId xmlns:a16="http://schemas.microsoft.com/office/drawing/2014/main" id="{074C8519-4ED7-6C45-AB31-0D9A79C7C5DA}"/>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Method References</a:t>
            </a:r>
          </a:p>
        </p:txBody>
      </p:sp>
      <p:sp>
        <p:nvSpPr>
          <p:cNvPr id="5" name="Rectangle 3">
            <a:extLst>
              <a:ext uri="{FF2B5EF4-FFF2-40B4-BE49-F238E27FC236}">
                <a16:creationId xmlns:a16="http://schemas.microsoft.com/office/drawing/2014/main" id="{DC7D5695-B2AD-414E-829C-F466527E1066}"/>
              </a:ext>
            </a:extLst>
          </p:cNvPr>
          <p:cNvSpPr>
            <a:spLocks noChangeArrowheads="1"/>
          </p:cNvSpPr>
          <p:nvPr/>
        </p:nvSpPr>
        <p:spPr bwMode="auto">
          <a:xfrm>
            <a:off x="827584" y="2931790"/>
            <a:ext cx="6343650" cy="1669256"/>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r>
              <a:rPr lang="en-IN" sz="1200" b="1" dirty="0">
                <a:solidFill>
                  <a:srgbClr val="7F0055"/>
                </a:solidFill>
                <a:latin typeface="Menlo" panose="020B0609030804020204" pitchFamily="49" charset="0"/>
              </a:rPr>
              <a:t>public</a:t>
            </a:r>
            <a:r>
              <a:rPr lang="en-IN" sz="1200" dirty="0">
                <a:latin typeface="Menlo" panose="020B0609030804020204" pitchFamily="49" charset="0"/>
              </a:rPr>
              <a:t> </a:t>
            </a:r>
            <a:r>
              <a:rPr lang="en-IN" sz="1200" b="1" dirty="0">
                <a:solidFill>
                  <a:srgbClr val="7F0055"/>
                </a:solidFill>
                <a:latin typeface="Menlo" panose="020B0609030804020204" pitchFamily="49" charset="0"/>
              </a:rPr>
              <a:t>class</a:t>
            </a:r>
            <a:r>
              <a:rPr lang="en-IN" sz="1200" dirty="0">
                <a:latin typeface="Menlo" panose="020B0609030804020204" pitchFamily="49" charset="0"/>
              </a:rPr>
              <a:t> </a:t>
            </a:r>
            <a:r>
              <a:rPr lang="en-IN" sz="1200" dirty="0" err="1">
                <a:latin typeface="Menlo" panose="020B0609030804020204" pitchFamily="49" charset="0"/>
              </a:rPr>
              <a:t>MethodReferenceTest</a:t>
            </a:r>
            <a:r>
              <a:rPr lang="en-IN" sz="1200" dirty="0">
                <a:latin typeface="Menlo" panose="020B0609030804020204" pitchFamily="49" charset="0"/>
              </a:rPr>
              <a:t> {</a:t>
            </a:r>
          </a:p>
          <a:p>
            <a:r>
              <a:rPr lang="en-IN" sz="1200" dirty="0">
                <a:latin typeface="Menlo" panose="020B0609030804020204" pitchFamily="49" charset="0"/>
              </a:rPr>
              <a:t>   </a:t>
            </a:r>
            <a:r>
              <a:rPr lang="en-IN" sz="1200" b="1" dirty="0">
                <a:solidFill>
                  <a:srgbClr val="7F0055"/>
                </a:solidFill>
                <a:latin typeface="Menlo" panose="020B0609030804020204" pitchFamily="49" charset="0"/>
              </a:rPr>
              <a:t>public</a:t>
            </a:r>
            <a:r>
              <a:rPr lang="en-IN" sz="1200" dirty="0">
                <a:latin typeface="Menlo" panose="020B0609030804020204" pitchFamily="49" charset="0"/>
              </a:rPr>
              <a:t> </a:t>
            </a:r>
            <a:r>
              <a:rPr lang="en-IN" sz="1200" b="1" dirty="0">
                <a:solidFill>
                  <a:srgbClr val="7F0055"/>
                </a:solidFill>
                <a:latin typeface="Menlo" panose="020B0609030804020204" pitchFamily="49" charset="0"/>
              </a:rPr>
              <a:t>static</a:t>
            </a:r>
            <a:r>
              <a:rPr lang="en-IN" sz="1200" dirty="0">
                <a:latin typeface="Menlo" panose="020B0609030804020204" pitchFamily="49" charset="0"/>
              </a:rPr>
              <a:t> </a:t>
            </a:r>
            <a:r>
              <a:rPr lang="en-IN" sz="1200" b="1" dirty="0">
                <a:solidFill>
                  <a:srgbClr val="7F0055"/>
                </a:solidFill>
                <a:latin typeface="Menlo" panose="020B0609030804020204" pitchFamily="49" charset="0"/>
              </a:rPr>
              <a:t>void</a:t>
            </a:r>
            <a:r>
              <a:rPr lang="en-IN" sz="1200" dirty="0">
                <a:latin typeface="Menlo" panose="020B0609030804020204" pitchFamily="49" charset="0"/>
              </a:rPr>
              <a:t> main(String </a:t>
            </a:r>
            <a:r>
              <a:rPr lang="en-IN" sz="1200" dirty="0" err="1">
                <a:solidFill>
                  <a:srgbClr val="6A3E3E"/>
                </a:solidFill>
                <a:latin typeface="Menlo" panose="020B0609030804020204" pitchFamily="49" charset="0"/>
              </a:rPr>
              <a:t>args</a:t>
            </a:r>
            <a:r>
              <a:rPr lang="en-IN" sz="1200" dirty="0">
                <a:latin typeface="Menlo" panose="020B0609030804020204" pitchFamily="49" charset="0"/>
              </a:rPr>
              <a:t>[]) {</a:t>
            </a:r>
          </a:p>
          <a:p>
            <a:r>
              <a:rPr lang="en-IN" sz="1200" dirty="0">
                <a:latin typeface="Menlo" panose="020B0609030804020204" pitchFamily="49" charset="0"/>
              </a:rPr>
              <a:t>      List&lt;String&gt; </a:t>
            </a:r>
            <a:r>
              <a:rPr lang="en-IN" sz="1200" dirty="0">
                <a:solidFill>
                  <a:srgbClr val="6A3E3E"/>
                </a:solidFill>
                <a:latin typeface="Menlo" panose="020B0609030804020204" pitchFamily="49" charset="0"/>
              </a:rPr>
              <a:t>names</a:t>
            </a:r>
            <a:r>
              <a:rPr lang="en-IN" sz="1200" dirty="0">
                <a:latin typeface="Menlo" panose="020B0609030804020204" pitchFamily="49" charset="0"/>
              </a:rPr>
              <a:t> = </a:t>
            </a:r>
            <a:r>
              <a:rPr lang="en-IN" sz="1200" b="1" dirty="0">
                <a:solidFill>
                  <a:srgbClr val="7F0055"/>
                </a:solidFill>
                <a:latin typeface="Menlo" panose="020B0609030804020204" pitchFamily="49" charset="0"/>
              </a:rPr>
              <a:t>new</a:t>
            </a:r>
            <a:r>
              <a:rPr lang="en-IN" sz="1200" dirty="0">
                <a:latin typeface="Menlo" panose="020B0609030804020204" pitchFamily="49" charset="0"/>
              </a:rPr>
              <a:t> </a:t>
            </a:r>
            <a:r>
              <a:rPr lang="en-IN" sz="1200" dirty="0" err="1">
                <a:latin typeface="Menlo" panose="020B0609030804020204" pitchFamily="49" charset="0"/>
              </a:rPr>
              <a:t>ArrayList</a:t>
            </a:r>
            <a:r>
              <a:rPr lang="en-IN" sz="1200" dirty="0">
                <a:latin typeface="Menlo" panose="020B0609030804020204" pitchFamily="49" charset="0"/>
              </a:rPr>
              <a:t>&lt;String&gt;();</a:t>
            </a:r>
          </a:p>
          <a:p>
            <a:r>
              <a:rPr lang="en-IN" sz="1200" dirty="0">
                <a:latin typeface="Menlo" panose="020B0609030804020204" pitchFamily="49" charset="0"/>
              </a:rPr>
              <a:t>      </a:t>
            </a:r>
            <a:r>
              <a:rPr lang="en-IN" sz="1200" dirty="0" err="1">
                <a:solidFill>
                  <a:srgbClr val="6A3E3E"/>
                </a:solidFill>
                <a:latin typeface="Menlo" panose="020B0609030804020204" pitchFamily="49" charset="0"/>
              </a:rPr>
              <a:t>names</a:t>
            </a:r>
            <a:r>
              <a:rPr lang="en-IN" sz="1200" dirty="0" err="1">
                <a:latin typeface="Menlo" panose="020B0609030804020204" pitchFamily="49" charset="0"/>
              </a:rPr>
              <a:t>.add</a:t>
            </a:r>
            <a:r>
              <a:rPr lang="en-IN" sz="1200" dirty="0">
                <a:latin typeface="Menlo" panose="020B0609030804020204" pitchFamily="49" charset="0"/>
              </a:rPr>
              <a:t>(</a:t>
            </a:r>
            <a:r>
              <a:rPr lang="en-IN" sz="1200" dirty="0">
                <a:solidFill>
                  <a:srgbClr val="2A00FF"/>
                </a:solidFill>
                <a:latin typeface="Menlo" panose="020B0609030804020204" pitchFamily="49" charset="0"/>
              </a:rPr>
              <a:t>"John"</a:t>
            </a:r>
            <a:r>
              <a:rPr lang="en-IN" sz="1200" dirty="0">
                <a:latin typeface="Menlo" panose="020B0609030804020204" pitchFamily="49" charset="0"/>
              </a:rPr>
              <a:t>);</a:t>
            </a:r>
          </a:p>
          <a:p>
            <a:r>
              <a:rPr lang="en-IN" sz="1200" dirty="0">
                <a:latin typeface="Menlo" panose="020B0609030804020204" pitchFamily="49" charset="0"/>
              </a:rPr>
              <a:t>      </a:t>
            </a:r>
            <a:r>
              <a:rPr lang="en-IN" sz="1200" dirty="0" err="1">
                <a:solidFill>
                  <a:srgbClr val="6A3E3E"/>
                </a:solidFill>
                <a:latin typeface="Menlo" panose="020B0609030804020204" pitchFamily="49" charset="0"/>
              </a:rPr>
              <a:t>names</a:t>
            </a:r>
            <a:r>
              <a:rPr lang="en-IN" sz="1200" dirty="0" err="1">
                <a:latin typeface="Menlo" panose="020B0609030804020204" pitchFamily="49" charset="0"/>
              </a:rPr>
              <a:t>.add</a:t>
            </a:r>
            <a:r>
              <a:rPr lang="en-IN" sz="1200" dirty="0">
                <a:latin typeface="Menlo" panose="020B0609030804020204" pitchFamily="49" charset="0"/>
              </a:rPr>
              <a:t>(</a:t>
            </a:r>
            <a:r>
              <a:rPr lang="en-IN" sz="1200" dirty="0">
                <a:solidFill>
                  <a:srgbClr val="2A00FF"/>
                </a:solidFill>
                <a:latin typeface="Menlo" panose="020B0609030804020204" pitchFamily="49" charset="0"/>
              </a:rPr>
              <a:t>"Jack"</a:t>
            </a:r>
            <a:r>
              <a:rPr lang="en-IN" sz="1200" dirty="0">
                <a:latin typeface="Menlo" panose="020B0609030804020204" pitchFamily="49" charset="0"/>
              </a:rPr>
              <a:t>);</a:t>
            </a:r>
          </a:p>
          <a:p>
            <a:r>
              <a:rPr lang="en-IN" sz="1200" dirty="0">
                <a:latin typeface="Menlo" panose="020B0609030804020204" pitchFamily="49" charset="0"/>
              </a:rPr>
              <a:t>      </a:t>
            </a:r>
            <a:r>
              <a:rPr lang="en-IN" sz="1200" dirty="0" err="1">
                <a:solidFill>
                  <a:srgbClr val="6A3E3E"/>
                </a:solidFill>
                <a:latin typeface="Menlo" panose="020B0609030804020204" pitchFamily="49" charset="0"/>
              </a:rPr>
              <a:t>names</a:t>
            </a:r>
            <a:r>
              <a:rPr lang="en-IN" sz="1200" dirty="0" err="1">
                <a:latin typeface="Menlo" panose="020B0609030804020204" pitchFamily="49" charset="0"/>
              </a:rPr>
              <a:t>.add</a:t>
            </a:r>
            <a:r>
              <a:rPr lang="en-IN" sz="1200" dirty="0">
                <a:latin typeface="Menlo" panose="020B0609030804020204" pitchFamily="49" charset="0"/>
              </a:rPr>
              <a:t>(</a:t>
            </a:r>
            <a:r>
              <a:rPr lang="en-IN" sz="1200" dirty="0">
                <a:solidFill>
                  <a:srgbClr val="2A00FF"/>
                </a:solidFill>
                <a:latin typeface="Menlo" panose="020B0609030804020204" pitchFamily="49" charset="0"/>
              </a:rPr>
              <a:t>"Jill"</a:t>
            </a:r>
            <a:r>
              <a:rPr lang="en-IN" sz="1200" dirty="0">
                <a:latin typeface="Menlo" panose="020B0609030804020204" pitchFamily="49" charset="0"/>
              </a:rPr>
              <a:t>);</a:t>
            </a:r>
          </a:p>
          <a:p>
            <a:r>
              <a:rPr lang="en-IN" sz="1200" dirty="0">
                <a:latin typeface="Menlo" panose="020B0609030804020204" pitchFamily="49" charset="0"/>
              </a:rPr>
              <a:t>      </a:t>
            </a:r>
            <a:r>
              <a:rPr lang="en-IN" sz="1200" dirty="0" err="1">
                <a:solidFill>
                  <a:srgbClr val="6A3E3E"/>
                </a:solidFill>
                <a:latin typeface="Menlo" panose="020B0609030804020204" pitchFamily="49" charset="0"/>
              </a:rPr>
              <a:t>names</a:t>
            </a:r>
            <a:r>
              <a:rPr lang="en-IN" sz="1200" dirty="0" err="1">
                <a:latin typeface="Menlo" panose="020B0609030804020204" pitchFamily="49" charset="0"/>
              </a:rPr>
              <a:t>.forEach</a:t>
            </a:r>
            <a:r>
              <a:rPr lang="en-IN" sz="1200" dirty="0">
                <a:latin typeface="Menlo" panose="020B0609030804020204" pitchFamily="49" charset="0"/>
              </a:rPr>
              <a:t>(</a:t>
            </a:r>
            <a:r>
              <a:rPr lang="en-IN" sz="1200" dirty="0" err="1">
                <a:latin typeface="Menlo" panose="020B0609030804020204" pitchFamily="49" charset="0"/>
              </a:rPr>
              <a:t>System.</a:t>
            </a:r>
            <a:r>
              <a:rPr lang="en-IN" sz="1200" b="1" i="1" dirty="0" err="1">
                <a:solidFill>
                  <a:srgbClr val="0000C0"/>
                </a:solidFill>
                <a:latin typeface="Menlo" panose="020B0609030804020204" pitchFamily="49" charset="0"/>
              </a:rPr>
              <a:t>out</a:t>
            </a:r>
            <a:r>
              <a:rPr lang="en-IN" sz="1200" dirty="0">
                <a:latin typeface="Menlo" panose="020B0609030804020204" pitchFamily="49" charset="0"/>
              </a:rPr>
              <a:t>::</a:t>
            </a:r>
            <a:r>
              <a:rPr lang="en-IN" sz="1200" dirty="0" err="1">
                <a:latin typeface="Menlo" panose="020B0609030804020204" pitchFamily="49" charset="0"/>
              </a:rPr>
              <a:t>println</a:t>
            </a:r>
            <a:r>
              <a:rPr lang="en-IN" sz="1200" dirty="0">
                <a:latin typeface="Menlo" panose="020B0609030804020204" pitchFamily="49" charset="0"/>
              </a:rPr>
              <a:t>);</a:t>
            </a:r>
          </a:p>
          <a:p>
            <a:r>
              <a:rPr lang="en-IN" sz="1200" dirty="0">
                <a:latin typeface="Menlo" panose="020B0609030804020204" pitchFamily="49" charset="0"/>
              </a:rPr>
              <a:t>   }</a:t>
            </a:r>
          </a:p>
          <a:p>
            <a:r>
              <a:rPr lang="en-IN" sz="1200" dirty="0">
                <a:latin typeface="Menlo" panose="020B0609030804020204" pitchFamily="49" charset="0"/>
              </a:rPr>
              <a:t>}</a:t>
            </a:r>
          </a:p>
        </p:txBody>
      </p:sp>
    </p:spTree>
    <p:extLst>
      <p:ext uri="{BB962C8B-B14F-4D97-AF65-F5344CB8AC3E}">
        <p14:creationId xmlns:p14="http://schemas.microsoft.com/office/powerpoint/2010/main" val="31149369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96FD3-6427-F641-B45F-E034F480A3AA}"/>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467544" y="771550"/>
            <a:ext cx="6686550" cy="2833688"/>
          </a:xfrm>
        </p:spPr>
        <p:txBody>
          <a:bodyPr>
            <a:normAutofit/>
          </a:bodyPr>
          <a:lstStyle/>
          <a:p>
            <a:r>
              <a:rPr lang="en-US" sz="1800" dirty="0"/>
              <a:t>Method references help to point to methods by their names. A method reference is described using "::" symbol. A method reference can be used to point the following types of methods −</a:t>
            </a:r>
          </a:p>
          <a:p>
            <a:pPr lvl="1"/>
            <a:r>
              <a:rPr lang="en-US" sz="1800" dirty="0"/>
              <a:t>Static methods</a:t>
            </a:r>
          </a:p>
          <a:p>
            <a:pPr lvl="1"/>
            <a:r>
              <a:rPr lang="en-US" sz="1800" dirty="0"/>
              <a:t>Instance methods</a:t>
            </a:r>
          </a:p>
          <a:p>
            <a:pPr lvl="1"/>
            <a:r>
              <a:rPr lang="en-US" sz="1800" dirty="0"/>
              <a:t>Constructors using new operator (</a:t>
            </a:r>
            <a:r>
              <a:rPr lang="en-US" sz="1800" dirty="0" err="1"/>
              <a:t>TreeSet</a:t>
            </a:r>
            <a:r>
              <a:rPr lang="en-US" sz="1800" dirty="0"/>
              <a:t>::new)</a:t>
            </a:r>
          </a:p>
        </p:txBody>
      </p:sp>
      <p:sp>
        <p:nvSpPr>
          <p:cNvPr id="4" name="Title 1">
            <a:extLst>
              <a:ext uri="{FF2B5EF4-FFF2-40B4-BE49-F238E27FC236}">
                <a16:creationId xmlns:a16="http://schemas.microsoft.com/office/drawing/2014/main" id="{074C8519-4ED7-6C45-AB31-0D9A79C7C5DA}"/>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Method References</a:t>
            </a:r>
          </a:p>
        </p:txBody>
      </p:sp>
    </p:spTree>
    <p:extLst>
      <p:ext uri="{BB962C8B-B14F-4D97-AF65-F5344CB8AC3E}">
        <p14:creationId xmlns:p14="http://schemas.microsoft.com/office/powerpoint/2010/main" val="2643860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3657-309D-814B-956C-7D6C39BDF3C3}"/>
              </a:ext>
            </a:extLst>
          </p:cNvPr>
          <p:cNvSpPr>
            <a:spLocks noGrp="1"/>
          </p:cNvSpPr>
          <p:nvPr>
            <p:ph type="title"/>
          </p:nvPr>
        </p:nvSpPr>
        <p:spPr>
          <a:xfrm>
            <a:off x="0" y="123478"/>
            <a:ext cx="5292080" cy="504056"/>
          </a:xfrm>
        </p:spPr>
        <p:txBody>
          <a:bodyPr/>
          <a:lstStyle/>
          <a:p>
            <a:endParaRPr lang="en-US"/>
          </a:p>
        </p:txBody>
      </p:sp>
      <p:sp>
        <p:nvSpPr>
          <p:cNvPr id="3" name="Content Placeholder 2"/>
          <p:cNvSpPr>
            <a:spLocks noGrp="1"/>
          </p:cNvSpPr>
          <p:nvPr>
            <p:ph idx="4294967295"/>
          </p:nvPr>
        </p:nvSpPr>
        <p:spPr>
          <a:xfrm>
            <a:off x="251520" y="656700"/>
            <a:ext cx="8784976" cy="4114800"/>
          </a:xfrm>
        </p:spPr>
        <p:txBody>
          <a:bodyPr>
            <a:noAutofit/>
          </a:bodyPr>
          <a:lstStyle/>
          <a:p>
            <a:pPr algn="just"/>
            <a:r>
              <a:rPr lang="en-IN" sz="1600" dirty="0"/>
              <a:t>Stream represents a sequence of objects from a source, which supports aggregate operations. Following are the characteristics of a Stream −</a:t>
            </a:r>
          </a:p>
          <a:p>
            <a:pPr algn="just"/>
            <a:r>
              <a:rPr lang="en-IN" sz="1600" b="1" dirty="0"/>
              <a:t>Sequence of elements</a:t>
            </a:r>
            <a:r>
              <a:rPr lang="en-IN" sz="1600" dirty="0"/>
              <a:t> − A stream provides a set of elements of specific type in a sequential manner. A stream gets/computes elements on demand. It never stores the elements.</a:t>
            </a:r>
          </a:p>
          <a:p>
            <a:pPr algn="just"/>
            <a:r>
              <a:rPr lang="en-IN" sz="1600" b="1" dirty="0"/>
              <a:t>Source</a:t>
            </a:r>
            <a:r>
              <a:rPr lang="en-IN" sz="1600" dirty="0"/>
              <a:t> − Stream takes Collections, Arrays, or I/O resources as input source.</a:t>
            </a:r>
          </a:p>
          <a:p>
            <a:pPr algn="just"/>
            <a:r>
              <a:rPr lang="en-IN" sz="1600" b="1" dirty="0"/>
              <a:t>Aggregate operations</a:t>
            </a:r>
            <a:r>
              <a:rPr lang="en-IN" sz="1600" dirty="0"/>
              <a:t> − Stream supports aggregate operations like filter, map, limit, reduce, find, match, and so on.</a:t>
            </a:r>
          </a:p>
          <a:p>
            <a:pPr algn="just"/>
            <a:r>
              <a:rPr lang="en-IN" sz="1600" b="1" dirty="0"/>
              <a:t>Pipelining</a:t>
            </a:r>
            <a:r>
              <a:rPr lang="en-IN" sz="1600" dirty="0"/>
              <a:t> − Most of the stream operations return stream itself so that their result can be pipelined. These operations are called intermediate operations and their function is to take input, process them, and return output to the target. collect() method is a terminal operation which is normally present at the end of the pipelining operation to mark the end of the stream.</a:t>
            </a:r>
          </a:p>
          <a:p>
            <a:pPr algn="just"/>
            <a:r>
              <a:rPr lang="en-IN" sz="1600" b="1" dirty="0"/>
              <a:t>Automatic iterations</a:t>
            </a:r>
            <a:r>
              <a:rPr lang="en-IN" sz="1600" dirty="0"/>
              <a:t> − Stream operations do the iterations internally over the source elements provided, in contrast to Collections where explicit iteration is required.</a:t>
            </a:r>
          </a:p>
        </p:txBody>
      </p:sp>
      <p:sp>
        <p:nvSpPr>
          <p:cNvPr id="4" name="Title 1">
            <a:extLst>
              <a:ext uri="{FF2B5EF4-FFF2-40B4-BE49-F238E27FC236}">
                <a16:creationId xmlns:a16="http://schemas.microsoft.com/office/drawing/2014/main" id="{95ABE136-4090-914A-A0BA-B37DED1C50B8}"/>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Streams</a:t>
            </a:r>
          </a:p>
        </p:txBody>
      </p:sp>
    </p:spTree>
    <p:extLst>
      <p:ext uri="{BB962C8B-B14F-4D97-AF65-F5344CB8AC3E}">
        <p14:creationId xmlns:p14="http://schemas.microsoft.com/office/powerpoint/2010/main" val="3945429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8B2FB-5DEC-4540-AB39-F9E6FBF9D3A8}"/>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95536" y="771550"/>
            <a:ext cx="8568952" cy="2833688"/>
          </a:xfrm>
        </p:spPr>
        <p:txBody>
          <a:bodyPr>
            <a:noAutofit/>
          </a:bodyPr>
          <a:lstStyle/>
          <a:p>
            <a:r>
              <a:rPr lang="en-US" sz="1800" dirty="0"/>
              <a:t>Streams are not related to InputStreams, OutputStreams, etc. </a:t>
            </a:r>
          </a:p>
          <a:p>
            <a:r>
              <a:rPr lang="en-US" sz="1800" dirty="0"/>
              <a:t>Streams are NOT data structures but are wrappers around Collection that carry values from a source through a pipeline of operations.</a:t>
            </a:r>
          </a:p>
          <a:p>
            <a:r>
              <a:rPr lang="en-US" sz="1800" dirty="0"/>
              <a:t>Streams are more powerful, faster and more memory efficient than Lists</a:t>
            </a:r>
          </a:p>
          <a:p>
            <a:r>
              <a:rPr lang="en-US" sz="1800" dirty="0"/>
              <a:t>Streams are designed for lambdas</a:t>
            </a:r>
          </a:p>
          <a:p>
            <a:r>
              <a:rPr lang="en-US" sz="1800" dirty="0"/>
              <a:t>Streams can easily be output as arrays or lists</a:t>
            </a:r>
          </a:p>
          <a:p>
            <a:r>
              <a:rPr lang="en-US" sz="1800" dirty="0"/>
              <a:t>Streams employ lazy evaluation</a:t>
            </a:r>
          </a:p>
          <a:p>
            <a:r>
              <a:rPr lang="en-US" sz="1800" dirty="0"/>
              <a:t>Streams are parallelizable</a:t>
            </a:r>
          </a:p>
          <a:p>
            <a:r>
              <a:rPr lang="en-US" sz="1800" dirty="0"/>
              <a:t>Streams can be “on-the-fly”</a:t>
            </a:r>
          </a:p>
          <a:p>
            <a:pPr lvl="1"/>
            <a:endParaRPr lang="en-US" sz="1800" dirty="0"/>
          </a:p>
          <a:p>
            <a:pPr marL="342900" lvl="1" indent="0">
              <a:buNone/>
            </a:pPr>
            <a:r>
              <a:rPr lang="en-US" sz="1800" dirty="0"/>
              <a:t> </a:t>
            </a:r>
          </a:p>
        </p:txBody>
      </p:sp>
      <p:sp>
        <p:nvSpPr>
          <p:cNvPr id="4" name="Title 1">
            <a:extLst>
              <a:ext uri="{FF2B5EF4-FFF2-40B4-BE49-F238E27FC236}">
                <a16:creationId xmlns:a16="http://schemas.microsoft.com/office/drawing/2014/main" id="{95ABE136-4090-914A-A0BA-B37DED1C50B8}"/>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Characteristics of Streams</a:t>
            </a:r>
          </a:p>
        </p:txBody>
      </p:sp>
    </p:spTree>
    <p:extLst>
      <p:ext uri="{BB962C8B-B14F-4D97-AF65-F5344CB8AC3E}">
        <p14:creationId xmlns:p14="http://schemas.microsoft.com/office/powerpoint/2010/main" val="1388020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54D5F-C166-CE46-AD86-CCFD33165B8F}"/>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23528" y="771550"/>
            <a:ext cx="7848872" cy="2833688"/>
          </a:xfrm>
        </p:spPr>
        <p:txBody>
          <a:bodyPr>
            <a:noAutofit/>
          </a:bodyPr>
          <a:lstStyle/>
          <a:p>
            <a:pPr algn="just"/>
            <a:r>
              <a:rPr lang="en-IN" sz="1800" dirty="0">
                <a:solidFill>
                  <a:srgbClr val="000000"/>
                </a:solidFill>
              </a:rPr>
              <a:t>With Java 8, Collection interface has two methods to generate a Stream.</a:t>
            </a:r>
          </a:p>
          <a:p>
            <a:pPr algn="just"/>
            <a:r>
              <a:rPr lang="en-IN" sz="1800" b="1" dirty="0">
                <a:solidFill>
                  <a:srgbClr val="000000"/>
                </a:solidFill>
              </a:rPr>
              <a:t>stream()</a:t>
            </a:r>
            <a:r>
              <a:rPr lang="en-IN" sz="1800" dirty="0">
                <a:solidFill>
                  <a:srgbClr val="000000"/>
                </a:solidFill>
              </a:rPr>
              <a:t> − Returns a sequential stream considering collection as its source.</a:t>
            </a:r>
          </a:p>
          <a:p>
            <a:pPr algn="just"/>
            <a:r>
              <a:rPr lang="en-IN" sz="1800" b="1" dirty="0" err="1">
                <a:solidFill>
                  <a:srgbClr val="000000"/>
                </a:solidFill>
              </a:rPr>
              <a:t>parallelStream</a:t>
            </a:r>
            <a:r>
              <a:rPr lang="en-IN" sz="1800" b="1" dirty="0">
                <a:solidFill>
                  <a:srgbClr val="000000"/>
                </a:solidFill>
              </a:rPr>
              <a:t>()</a:t>
            </a:r>
            <a:r>
              <a:rPr lang="en-IN" sz="1800" dirty="0">
                <a:solidFill>
                  <a:srgbClr val="000000"/>
                </a:solidFill>
              </a:rPr>
              <a:t> − Returns a parallel Stream considering collection as its source.</a:t>
            </a:r>
          </a:p>
        </p:txBody>
      </p:sp>
      <p:sp>
        <p:nvSpPr>
          <p:cNvPr id="4" name="Title 1">
            <a:extLst>
              <a:ext uri="{FF2B5EF4-FFF2-40B4-BE49-F238E27FC236}">
                <a16:creationId xmlns:a16="http://schemas.microsoft.com/office/drawing/2014/main" id="{95ABE136-4090-914A-A0BA-B37DED1C50B8}"/>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Generating Streams</a:t>
            </a:r>
          </a:p>
        </p:txBody>
      </p:sp>
    </p:spTree>
    <p:extLst>
      <p:ext uri="{BB962C8B-B14F-4D97-AF65-F5344CB8AC3E}">
        <p14:creationId xmlns:p14="http://schemas.microsoft.com/office/powerpoint/2010/main" val="31895876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B83C3-C269-5D40-863B-A1F1125A74C3}"/>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755576" y="627534"/>
            <a:ext cx="6686550" cy="2835275"/>
          </a:xfrm>
        </p:spPr>
        <p:txBody>
          <a:bodyPr>
            <a:noAutofit/>
          </a:bodyPr>
          <a:lstStyle/>
          <a:p>
            <a:r>
              <a:rPr lang="en-US" sz="1600" dirty="0"/>
              <a:t>From individual values</a:t>
            </a:r>
          </a:p>
          <a:p>
            <a:pPr lvl="1"/>
            <a:r>
              <a:rPr lang="en-US" sz="1600" dirty="0"/>
              <a:t> Stream.of(val1, val2, …)</a:t>
            </a:r>
          </a:p>
          <a:p>
            <a:r>
              <a:rPr lang="en-US" sz="1600" dirty="0"/>
              <a:t>From array</a:t>
            </a:r>
          </a:p>
          <a:p>
            <a:pPr lvl="1"/>
            <a:r>
              <a:rPr lang="en-US" sz="1600" dirty="0"/>
              <a:t> Stream.of(someArray)</a:t>
            </a:r>
          </a:p>
          <a:p>
            <a:pPr lvl="1"/>
            <a:r>
              <a:rPr lang="en-US" sz="1600" dirty="0"/>
              <a:t> Arrays.stream(someArray)</a:t>
            </a:r>
          </a:p>
          <a:p>
            <a:r>
              <a:rPr lang="en-US" sz="1600" dirty="0"/>
              <a:t>From List (and other Collections)</a:t>
            </a:r>
          </a:p>
          <a:p>
            <a:pPr lvl="1"/>
            <a:r>
              <a:rPr lang="en-US" sz="1600" dirty="0"/>
              <a:t>someList.stream()</a:t>
            </a:r>
          </a:p>
          <a:p>
            <a:pPr lvl="1"/>
            <a:r>
              <a:rPr lang="en-US" sz="1600" dirty="0"/>
              <a:t>someOtherCollection.stream()</a:t>
            </a:r>
          </a:p>
          <a:p>
            <a:pPr marL="0" indent="0">
              <a:buNone/>
            </a:pPr>
            <a:endParaRPr lang="en-US" sz="1800" dirty="0"/>
          </a:p>
          <a:p>
            <a:endParaRPr lang="en-US" sz="1800" dirty="0"/>
          </a:p>
          <a:p>
            <a:pPr lvl="1"/>
            <a:endParaRPr lang="en-US" sz="1800" dirty="0"/>
          </a:p>
          <a:p>
            <a:pPr marL="342900" lvl="1" indent="0">
              <a:buNone/>
            </a:pPr>
            <a:r>
              <a:rPr lang="en-US" sz="1800" dirty="0"/>
              <a:t> </a:t>
            </a:r>
          </a:p>
        </p:txBody>
      </p:sp>
      <p:sp>
        <p:nvSpPr>
          <p:cNvPr id="4" name="Title 1">
            <a:extLst>
              <a:ext uri="{FF2B5EF4-FFF2-40B4-BE49-F238E27FC236}">
                <a16:creationId xmlns:a16="http://schemas.microsoft.com/office/drawing/2014/main" id="{49CF8181-F1B4-C342-A4D5-D5DB43AD7544}"/>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Creating Streams</a:t>
            </a:r>
          </a:p>
        </p:txBody>
      </p:sp>
      <p:sp>
        <p:nvSpPr>
          <p:cNvPr id="5" name="Rectangle 3">
            <a:extLst>
              <a:ext uri="{FF2B5EF4-FFF2-40B4-BE49-F238E27FC236}">
                <a16:creationId xmlns:a16="http://schemas.microsoft.com/office/drawing/2014/main" id="{79E3961F-7F22-CD44-8CC3-9C726EF308CC}"/>
              </a:ext>
            </a:extLst>
          </p:cNvPr>
          <p:cNvSpPr>
            <a:spLocks noChangeArrowheads="1"/>
          </p:cNvSpPr>
          <p:nvPr/>
        </p:nvSpPr>
        <p:spPr bwMode="auto">
          <a:xfrm>
            <a:off x="611560" y="3003798"/>
            <a:ext cx="7667625" cy="1669256"/>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r>
              <a:rPr lang="en-IN" sz="1200" b="1" dirty="0">
                <a:solidFill>
                  <a:srgbClr val="7F0055"/>
                </a:solidFill>
                <a:latin typeface="Menlo" panose="020B0609030804020204" pitchFamily="49" charset="0"/>
              </a:rPr>
              <a:t>public</a:t>
            </a:r>
            <a:r>
              <a:rPr lang="en-IN" sz="1200" dirty="0">
                <a:latin typeface="Menlo" panose="020B0609030804020204" pitchFamily="49" charset="0"/>
              </a:rPr>
              <a:t> </a:t>
            </a:r>
            <a:r>
              <a:rPr lang="en-IN" sz="1200" b="1" dirty="0">
                <a:solidFill>
                  <a:srgbClr val="7F0055"/>
                </a:solidFill>
                <a:latin typeface="Menlo" panose="020B0609030804020204" pitchFamily="49" charset="0"/>
              </a:rPr>
              <a:t>class</a:t>
            </a:r>
            <a:r>
              <a:rPr lang="en-IN" sz="1200" dirty="0">
                <a:latin typeface="Menlo" panose="020B0609030804020204" pitchFamily="49" charset="0"/>
              </a:rPr>
              <a:t> Snippet {</a:t>
            </a:r>
          </a:p>
          <a:p>
            <a:r>
              <a:rPr lang="en-IN" sz="1200" b="1" dirty="0">
                <a:solidFill>
                  <a:srgbClr val="7F0055"/>
                </a:solidFill>
                <a:latin typeface="Menlo" panose="020B0609030804020204" pitchFamily="49" charset="0"/>
              </a:rPr>
              <a:t>public</a:t>
            </a:r>
            <a:r>
              <a:rPr lang="en-IN" sz="1200" dirty="0">
                <a:latin typeface="Menlo" panose="020B0609030804020204" pitchFamily="49" charset="0"/>
              </a:rPr>
              <a:t> </a:t>
            </a:r>
            <a:r>
              <a:rPr lang="en-IN" sz="1200" b="1" dirty="0">
                <a:solidFill>
                  <a:srgbClr val="7F0055"/>
                </a:solidFill>
                <a:latin typeface="Menlo" panose="020B0609030804020204" pitchFamily="49" charset="0"/>
              </a:rPr>
              <a:t>static</a:t>
            </a:r>
            <a:r>
              <a:rPr lang="en-IN" sz="1200" dirty="0">
                <a:latin typeface="Menlo" panose="020B0609030804020204" pitchFamily="49" charset="0"/>
              </a:rPr>
              <a:t> </a:t>
            </a:r>
            <a:r>
              <a:rPr lang="en-IN" sz="1200" b="1" dirty="0">
                <a:solidFill>
                  <a:srgbClr val="7F0055"/>
                </a:solidFill>
                <a:latin typeface="Menlo" panose="020B0609030804020204" pitchFamily="49" charset="0"/>
              </a:rPr>
              <a:t>void</a:t>
            </a:r>
            <a:r>
              <a:rPr lang="en-IN" sz="1200" dirty="0">
                <a:latin typeface="Menlo" panose="020B0609030804020204" pitchFamily="49" charset="0"/>
              </a:rPr>
              <a:t> main(String[] </a:t>
            </a:r>
            <a:r>
              <a:rPr lang="en-IN" sz="1200" dirty="0" err="1">
                <a:solidFill>
                  <a:srgbClr val="6A3E3E"/>
                </a:solidFill>
                <a:latin typeface="Menlo" panose="020B0609030804020204" pitchFamily="49" charset="0"/>
              </a:rPr>
              <a:t>args</a:t>
            </a:r>
            <a:r>
              <a:rPr lang="en-IN" sz="1200" dirty="0">
                <a:latin typeface="Menlo" panose="020B0609030804020204" pitchFamily="49" charset="0"/>
              </a:rPr>
              <a:t>) {</a:t>
            </a:r>
          </a:p>
          <a:p>
            <a:r>
              <a:rPr lang="en-IN" sz="1200" dirty="0">
                <a:latin typeface="Menlo" panose="020B0609030804020204" pitchFamily="49" charset="0"/>
              </a:rPr>
              <a:t>List&lt;String&gt; </a:t>
            </a:r>
            <a:r>
              <a:rPr lang="en-IN" sz="1200" dirty="0">
                <a:solidFill>
                  <a:srgbClr val="6A3E3E"/>
                </a:solidFill>
                <a:latin typeface="Menlo" panose="020B0609030804020204" pitchFamily="49" charset="0"/>
              </a:rPr>
              <a:t>strings</a:t>
            </a:r>
            <a:r>
              <a:rPr lang="en-IN" sz="1200" dirty="0">
                <a:latin typeface="Menlo" panose="020B0609030804020204" pitchFamily="49" charset="0"/>
              </a:rPr>
              <a:t> = </a:t>
            </a:r>
            <a:r>
              <a:rPr lang="en-IN" sz="1200" dirty="0" err="1">
                <a:latin typeface="Menlo" panose="020B0609030804020204" pitchFamily="49" charset="0"/>
              </a:rPr>
              <a:t>Arrays.</a:t>
            </a:r>
            <a:r>
              <a:rPr lang="en-IN" sz="1200" i="1" dirty="0" err="1">
                <a:latin typeface="Menlo" panose="020B0609030804020204" pitchFamily="49" charset="0"/>
              </a:rPr>
              <a:t>asList</a:t>
            </a:r>
            <a:r>
              <a:rPr lang="en-IN" sz="1200" dirty="0">
                <a:latin typeface="Menlo" panose="020B0609030804020204" pitchFamily="49" charset="0"/>
              </a:rPr>
              <a:t>(</a:t>
            </a:r>
            <a:r>
              <a:rPr lang="en-IN" sz="1200" dirty="0">
                <a:solidFill>
                  <a:srgbClr val="2A00FF"/>
                </a:solidFill>
                <a:latin typeface="Menlo" panose="020B0609030804020204" pitchFamily="49" charset="0"/>
              </a:rPr>
              <a:t>"</a:t>
            </a:r>
            <a:r>
              <a:rPr lang="en-IN" sz="1200" dirty="0" err="1">
                <a:solidFill>
                  <a:srgbClr val="2A00FF"/>
                </a:solidFill>
                <a:latin typeface="Menlo" panose="020B0609030804020204" pitchFamily="49" charset="0"/>
              </a:rPr>
              <a:t>abc</a:t>
            </a:r>
            <a:r>
              <a:rPr lang="en-IN" sz="1200" dirty="0">
                <a:solidFill>
                  <a:srgbClr val="2A00FF"/>
                </a:solidFill>
                <a:latin typeface="Menlo" panose="020B0609030804020204" pitchFamily="49" charset="0"/>
              </a:rPr>
              <a:t>"</a:t>
            </a:r>
            <a:r>
              <a:rPr lang="en-IN" sz="1200" dirty="0">
                <a:latin typeface="Menlo" panose="020B0609030804020204" pitchFamily="49" charset="0"/>
              </a:rPr>
              <a:t>, </a:t>
            </a:r>
            <a:r>
              <a:rPr lang="en-IN" sz="1200" dirty="0">
                <a:solidFill>
                  <a:srgbClr val="2A00FF"/>
                </a:solidFill>
                <a:latin typeface="Menlo" panose="020B0609030804020204" pitchFamily="49" charset="0"/>
              </a:rPr>
              <a:t>""</a:t>
            </a:r>
            <a:r>
              <a:rPr lang="en-IN" sz="1200" dirty="0">
                <a:latin typeface="Menlo" panose="020B0609030804020204" pitchFamily="49" charset="0"/>
              </a:rPr>
              <a:t>, </a:t>
            </a:r>
            <a:r>
              <a:rPr lang="en-IN" sz="1200" dirty="0">
                <a:solidFill>
                  <a:srgbClr val="2A00FF"/>
                </a:solidFill>
                <a:latin typeface="Menlo" panose="020B0609030804020204" pitchFamily="49" charset="0"/>
              </a:rPr>
              <a:t>"</a:t>
            </a:r>
            <a:r>
              <a:rPr lang="en-IN" sz="1200" dirty="0" err="1">
                <a:solidFill>
                  <a:srgbClr val="2A00FF"/>
                </a:solidFill>
                <a:latin typeface="Menlo" panose="020B0609030804020204" pitchFamily="49" charset="0"/>
              </a:rPr>
              <a:t>bc</a:t>
            </a:r>
            <a:r>
              <a:rPr lang="en-IN" sz="1200" dirty="0">
                <a:solidFill>
                  <a:srgbClr val="2A00FF"/>
                </a:solidFill>
                <a:latin typeface="Menlo" panose="020B0609030804020204" pitchFamily="49" charset="0"/>
              </a:rPr>
              <a:t>"</a:t>
            </a:r>
            <a:r>
              <a:rPr lang="en-IN" sz="1200" dirty="0">
                <a:latin typeface="Menlo" panose="020B0609030804020204" pitchFamily="49" charset="0"/>
              </a:rPr>
              <a:t>, </a:t>
            </a:r>
            <a:r>
              <a:rPr lang="en-IN" sz="1200" dirty="0">
                <a:solidFill>
                  <a:srgbClr val="2A00FF"/>
                </a:solidFill>
                <a:latin typeface="Menlo" panose="020B0609030804020204" pitchFamily="49" charset="0"/>
              </a:rPr>
              <a:t>"</a:t>
            </a:r>
            <a:r>
              <a:rPr lang="en-IN" sz="1200" dirty="0" err="1">
                <a:solidFill>
                  <a:srgbClr val="2A00FF"/>
                </a:solidFill>
                <a:latin typeface="Menlo" panose="020B0609030804020204" pitchFamily="49" charset="0"/>
              </a:rPr>
              <a:t>efg</a:t>
            </a:r>
            <a:r>
              <a:rPr lang="en-IN" sz="1200" dirty="0">
                <a:solidFill>
                  <a:srgbClr val="2A00FF"/>
                </a:solidFill>
                <a:latin typeface="Menlo" panose="020B0609030804020204" pitchFamily="49" charset="0"/>
              </a:rPr>
              <a:t>"</a:t>
            </a:r>
            <a:r>
              <a:rPr lang="en-IN" sz="1200" dirty="0">
                <a:latin typeface="Menlo" panose="020B0609030804020204" pitchFamily="49" charset="0"/>
              </a:rPr>
              <a:t>, </a:t>
            </a:r>
            <a:r>
              <a:rPr lang="en-IN" sz="1200" dirty="0">
                <a:solidFill>
                  <a:srgbClr val="2A00FF"/>
                </a:solidFill>
                <a:latin typeface="Menlo" panose="020B0609030804020204" pitchFamily="49" charset="0"/>
              </a:rPr>
              <a:t>"</a:t>
            </a:r>
            <a:r>
              <a:rPr lang="en-IN" sz="1200" dirty="0" err="1">
                <a:solidFill>
                  <a:srgbClr val="2A00FF"/>
                </a:solidFill>
                <a:latin typeface="Menlo" panose="020B0609030804020204" pitchFamily="49" charset="0"/>
              </a:rPr>
              <a:t>abcd</a:t>
            </a:r>
            <a:r>
              <a:rPr lang="en-IN" sz="1200" dirty="0">
                <a:solidFill>
                  <a:srgbClr val="2A00FF"/>
                </a:solidFill>
                <a:latin typeface="Menlo" panose="020B0609030804020204" pitchFamily="49" charset="0"/>
              </a:rPr>
              <a:t>"</a:t>
            </a:r>
            <a:r>
              <a:rPr lang="en-IN" sz="1200" dirty="0">
                <a:latin typeface="Menlo" panose="020B0609030804020204" pitchFamily="49" charset="0"/>
              </a:rPr>
              <a:t>, </a:t>
            </a:r>
            <a:r>
              <a:rPr lang="en-IN" sz="1200" dirty="0">
                <a:solidFill>
                  <a:srgbClr val="2A00FF"/>
                </a:solidFill>
                <a:latin typeface="Menlo" panose="020B0609030804020204" pitchFamily="49" charset="0"/>
              </a:rPr>
              <a:t>""</a:t>
            </a:r>
            <a:r>
              <a:rPr lang="en-IN" sz="1200" dirty="0">
                <a:latin typeface="Menlo" panose="020B0609030804020204" pitchFamily="49" charset="0"/>
              </a:rPr>
              <a:t>, </a:t>
            </a:r>
            <a:r>
              <a:rPr lang="en-IN" sz="1200" dirty="0">
                <a:solidFill>
                  <a:srgbClr val="2A00FF"/>
                </a:solidFill>
                <a:latin typeface="Menlo" panose="020B0609030804020204" pitchFamily="49" charset="0"/>
              </a:rPr>
              <a:t>"</a:t>
            </a:r>
            <a:r>
              <a:rPr lang="en-IN" sz="1200" dirty="0" err="1">
                <a:solidFill>
                  <a:srgbClr val="2A00FF"/>
                </a:solidFill>
                <a:latin typeface="Menlo" panose="020B0609030804020204" pitchFamily="49" charset="0"/>
              </a:rPr>
              <a:t>jkl</a:t>
            </a:r>
            <a:r>
              <a:rPr lang="en-IN" sz="1200" dirty="0">
                <a:solidFill>
                  <a:srgbClr val="2A00FF"/>
                </a:solidFill>
                <a:latin typeface="Menlo" panose="020B0609030804020204" pitchFamily="49" charset="0"/>
              </a:rPr>
              <a:t>"</a:t>
            </a:r>
            <a:r>
              <a:rPr lang="en-IN" sz="1200" dirty="0">
                <a:latin typeface="Menlo" panose="020B0609030804020204" pitchFamily="49" charset="0"/>
              </a:rPr>
              <a:t>);</a:t>
            </a:r>
          </a:p>
          <a:p>
            <a:r>
              <a:rPr lang="en-IN" sz="1200" dirty="0">
                <a:latin typeface="Menlo" panose="020B0609030804020204" pitchFamily="49" charset="0"/>
              </a:rPr>
              <a:t>List&lt;String&gt; </a:t>
            </a:r>
            <a:r>
              <a:rPr lang="en-IN" sz="1200" dirty="0">
                <a:solidFill>
                  <a:srgbClr val="6A3E3E"/>
                </a:solidFill>
                <a:latin typeface="Menlo" panose="020B0609030804020204" pitchFamily="49" charset="0"/>
              </a:rPr>
              <a:t>filtered</a:t>
            </a:r>
            <a:r>
              <a:rPr lang="en-IN" sz="1200" dirty="0">
                <a:latin typeface="Menlo" panose="020B0609030804020204" pitchFamily="49" charset="0"/>
              </a:rPr>
              <a:t> = </a:t>
            </a:r>
            <a:r>
              <a:rPr lang="en-IN" sz="1200" dirty="0" err="1">
                <a:solidFill>
                  <a:srgbClr val="6A3E3E"/>
                </a:solidFill>
                <a:latin typeface="Menlo" panose="020B0609030804020204" pitchFamily="49" charset="0"/>
              </a:rPr>
              <a:t>strings</a:t>
            </a:r>
            <a:r>
              <a:rPr lang="en-IN" sz="1200" dirty="0" err="1">
                <a:latin typeface="Menlo" panose="020B0609030804020204" pitchFamily="49" charset="0"/>
              </a:rPr>
              <a:t>.stream</a:t>
            </a:r>
            <a:r>
              <a:rPr lang="en-IN" sz="1200" dirty="0">
                <a:latin typeface="Menlo" panose="020B0609030804020204" pitchFamily="49" charset="0"/>
              </a:rPr>
              <a:t>()</a:t>
            </a:r>
          </a:p>
          <a:p>
            <a:r>
              <a:rPr lang="en-IN" sz="1200" dirty="0">
                <a:latin typeface="Menlo" panose="020B0609030804020204" pitchFamily="49" charset="0"/>
              </a:rPr>
              <a:t>.filter(</a:t>
            </a:r>
            <a:r>
              <a:rPr lang="en-IN" sz="1200" dirty="0">
                <a:solidFill>
                  <a:srgbClr val="6A3E3E"/>
                </a:solidFill>
                <a:latin typeface="Menlo" panose="020B0609030804020204" pitchFamily="49" charset="0"/>
              </a:rPr>
              <a:t>string</a:t>
            </a:r>
            <a:r>
              <a:rPr lang="en-IN" sz="1200" dirty="0">
                <a:latin typeface="Menlo" panose="020B0609030804020204" pitchFamily="49" charset="0"/>
              </a:rPr>
              <a:t> -&gt; !</a:t>
            </a:r>
            <a:r>
              <a:rPr lang="en-IN" sz="1200" dirty="0" err="1">
                <a:solidFill>
                  <a:srgbClr val="6A3E3E"/>
                </a:solidFill>
                <a:latin typeface="Menlo" panose="020B0609030804020204" pitchFamily="49" charset="0"/>
              </a:rPr>
              <a:t>string</a:t>
            </a:r>
            <a:r>
              <a:rPr lang="en-IN" sz="1200" dirty="0" err="1">
                <a:latin typeface="Menlo" panose="020B0609030804020204" pitchFamily="49" charset="0"/>
              </a:rPr>
              <a:t>.isEmpty</a:t>
            </a:r>
            <a:r>
              <a:rPr lang="en-IN" sz="1200" dirty="0">
                <a:latin typeface="Menlo" panose="020B0609030804020204" pitchFamily="49" charset="0"/>
              </a:rPr>
              <a:t>())</a:t>
            </a:r>
          </a:p>
          <a:p>
            <a:r>
              <a:rPr lang="en-IN" sz="1200" dirty="0">
                <a:latin typeface="Menlo" panose="020B0609030804020204" pitchFamily="49" charset="0"/>
              </a:rPr>
              <a:t>.collect(</a:t>
            </a:r>
            <a:r>
              <a:rPr lang="en-IN" sz="1200" dirty="0" err="1">
                <a:latin typeface="Menlo" panose="020B0609030804020204" pitchFamily="49" charset="0"/>
              </a:rPr>
              <a:t>Collectors.</a:t>
            </a:r>
            <a:r>
              <a:rPr lang="en-IN" sz="1200" i="1" dirty="0" err="1">
                <a:latin typeface="Menlo" panose="020B0609030804020204" pitchFamily="49" charset="0"/>
              </a:rPr>
              <a:t>toList</a:t>
            </a:r>
            <a:r>
              <a:rPr lang="en-IN" sz="1200" dirty="0">
                <a:latin typeface="Menlo" panose="020B0609030804020204" pitchFamily="49" charset="0"/>
              </a:rPr>
              <a:t>());</a:t>
            </a:r>
          </a:p>
          <a:p>
            <a:r>
              <a:rPr lang="en-IN" sz="1200" dirty="0" err="1">
                <a:solidFill>
                  <a:srgbClr val="6A3E3E"/>
                </a:solidFill>
                <a:latin typeface="Menlo" panose="020B0609030804020204" pitchFamily="49" charset="0"/>
              </a:rPr>
              <a:t>filtered</a:t>
            </a:r>
            <a:r>
              <a:rPr lang="en-IN" sz="1200" dirty="0" err="1">
                <a:latin typeface="Menlo" panose="020B0609030804020204" pitchFamily="49" charset="0"/>
              </a:rPr>
              <a:t>.forEach</a:t>
            </a:r>
            <a:r>
              <a:rPr lang="en-IN" sz="1200" dirty="0">
                <a:latin typeface="Menlo" panose="020B0609030804020204" pitchFamily="49" charset="0"/>
              </a:rPr>
              <a:t>(</a:t>
            </a:r>
            <a:r>
              <a:rPr lang="en-IN" sz="1200" dirty="0" err="1">
                <a:latin typeface="Menlo" panose="020B0609030804020204" pitchFamily="49" charset="0"/>
              </a:rPr>
              <a:t>System.</a:t>
            </a:r>
            <a:r>
              <a:rPr lang="en-IN" sz="1200" b="1" i="1" dirty="0" err="1">
                <a:solidFill>
                  <a:srgbClr val="0000C0"/>
                </a:solidFill>
                <a:latin typeface="Menlo" panose="020B0609030804020204" pitchFamily="49" charset="0"/>
              </a:rPr>
              <a:t>out</a:t>
            </a:r>
            <a:r>
              <a:rPr lang="en-IN" sz="1200" dirty="0">
                <a:latin typeface="Menlo" panose="020B0609030804020204" pitchFamily="49" charset="0"/>
              </a:rPr>
              <a:t>::</a:t>
            </a:r>
            <a:r>
              <a:rPr lang="en-IN" sz="1200" dirty="0" err="1">
                <a:latin typeface="Menlo" panose="020B0609030804020204" pitchFamily="49" charset="0"/>
              </a:rPr>
              <a:t>println</a:t>
            </a:r>
            <a:r>
              <a:rPr lang="en-IN" sz="1200" dirty="0">
                <a:latin typeface="Menlo" panose="020B0609030804020204" pitchFamily="49" charset="0"/>
              </a:rPr>
              <a:t>);</a:t>
            </a:r>
          </a:p>
          <a:p>
            <a:r>
              <a:rPr lang="en-IN" sz="1200" dirty="0">
                <a:latin typeface="Menlo" panose="020B0609030804020204" pitchFamily="49" charset="0"/>
              </a:rPr>
              <a:t>}</a:t>
            </a:r>
          </a:p>
          <a:p>
            <a:r>
              <a:rPr lang="en-IN" sz="1200" dirty="0">
                <a:latin typeface="Menlo" panose="020B0609030804020204" pitchFamily="49" charset="0"/>
              </a:rPr>
              <a:t>}</a:t>
            </a:r>
          </a:p>
        </p:txBody>
      </p:sp>
    </p:spTree>
    <p:extLst>
      <p:ext uri="{BB962C8B-B14F-4D97-AF65-F5344CB8AC3E}">
        <p14:creationId xmlns:p14="http://schemas.microsoft.com/office/powerpoint/2010/main" val="55078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r>
              <a:rPr lang="en-US" altLang="en-US" sz="3600" dirty="0">
                <a:solidFill>
                  <a:schemeClr val="bg1"/>
                </a:solidFill>
              </a:rPr>
              <a:t>clone() Method</a:t>
            </a:r>
          </a:p>
        </p:txBody>
      </p:sp>
      <p:sp>
        <p:nvSpPr>
          <p:cNvPr id="13315" name="Rectangle 3"/>
          <p:cNvSpPr>
            <a:spLocks noGrp="1" noChangeArrowheads="1"/>
          </p:cNvSpPr>
          <p:nvPr>
            <p:ph type="body" idx="4294967295"/>
          </p:nvPr>
        </p:nvSpPr>
        <p:spPr>
          <a:xfrm>
            <a:off x="323528" y="771550"/>
            <a:ext cx="8064896" cy="3240360"/>
          </a:xfrm>
        </p:spPr>
        <p:txBody>
          <a:bodyPr>
            <a:noAutofit/>
          </a:bodyPr>
          <a:lstStyle/>
          <a:p>
            <a:r>
              <a:rPr lang="en-US" altLang="en-US" sz="1800" dirty="0">
                <a:cs typeface="Arial" panose="020B0604020202020204" pitchFamily="34" charset="0"/>
              </a:rPr>
              <a:t>To use </a:t>
            </a:r>
            <a:r>
              <a:rPr lang="en-US" altLang="en-US" sz="1800" i="1" dirty="0">
                <a:cs typeface="Arial" panose="020B0604020202020204" pitchFamily="34" charset="0"/>
              </a:rPr>
              <a:t>clone()</a:t>
            </a:r>
            <a:r>
              <a:rPr lang="en-US" altLang="en-US" sz="1800" dirty="0">
                <a:cs typeface="Arial" panose="020B0604020202020204" pitchFamily="34" charset="0"/>
              </a:rPr>
              <a:t> must implement </a:t>
            </a:r>
            <a:r>
              <a:rPr lang="en-US" altLang="en-US" sz="1800" i="1" dirty="0" err="1">
                <a:cs typeface="Arial" panose="020B0604020202020204" pitchFamily="34" charset="0"/>
              </a:rPr>
              <a:t>Cloneable</a:t>
            </a:r>
            <a:endParaRPr lang="en-US" altLang="en-US" sz="1800" dirty="0">
              <a:cs typeface="Arial" panose="020B0604020202020204" pitchFamily="34" charset="0"/>
            </a:endParaRPr>
          </a:p>
          <a:p>
            <a:r>
              <a:rPr lang="en-US" altLang="en-US" sz="1800" i="1" dirty="0" err="1">
                <a:cs typeface="Arial" panose="020B0604020202020204" pitchFamily="34" charset="0"/>
              </a:rPr>
              <a:t>Object.clone</a:t>
            </a:r>
            <a:r>
              <a:rPr lang="en-US" altLang="en-US" sz="1800" i="1" dirty="0">
                <a:cs typeface="Arial" panose="020B0604020202020204" pitchFamily="34" charset="0"/>
              </a:rPr>
              <a:t>()</a:t>
            </a:r>
            <a:r>
              <a:rPr lang="en-US" altLang="en-US" sz="1800" dirty="0">
                <a:cs typeface="Arial" panose="020B0604020202020204" pitchFamily="34" charset="0"/>
              </a:rPr>
              <a:t> is automatically inherited by every class</a:t>
            </a:r>
          </a:p>
          <a:p>
            <a:pPr lvl="1"/>
            <a:r>
              <a:rPr lang="en-US" altLang="en-US" sz="1800" dirty="0">
                <a:cs typeface="Arial" panose="020B0604020202020204" pitchFamily="34" charset="0"/>
              </a:rPr>
              <a:t>by default, it creates a new object and copies all fields</a:t>
            </a:r>
          </a:p>
          <a:p>
            <a:r>
              <a:rPr lang="en-US" altLang="en-US" sz="1800" dirty="0">
                <a:cs typeface="Arial" panose="020B0604020202020204" pitchFamily="34" charset="0"/>
              </a:rPr>
              <a:t>Example</a:t>
            </a:r>
          </a:p>
          <a:p>
            <a:pPr lvl="2">
              <a:buFontTx/>
              <a:buNone/>
            </a:pPr>
            <a:r>
              <a:rPr lang="en-US" altLang="en-US" sz="1800" dirty="0">
                <a:cs typeface="Arial" panose="020B0604020202020204" pitchFamily="34" charset="0"/>
              </a:rPr>
              <a:t>Foo f1 = new Foo(5);</a:t>
            </a:r>
          </a:p>
          <a:p>
            <a:pPr lvl="2">
              <a:buFontTx/>
              <a:buNone/>
            </a:pPr>
            <a:r>
              <a:rPr lang="en-US" altLang="en-US" sz="1800" dirty="0">
                <a:cs typeface="Arial" panose="020B0604020202020204" pitchFamily="34" charset="0"/>
              </a:rPr>
              <a:t>Foo f2 = f1.clone();</a:t>
            </a:r>
          </a:p>
          <a:p>
            <a:pPr lvl="2">
              <a:buFontTx/>
              <a:buNone/>
            </a:pPr>
            <a:r>
              <a:rPr lang="en-US" altLang="en-US" sz="1800" dirty="0">
                <a:cs typeface="Arial" panose="020B0604020202020204" pitchFamily="34" charset="0"/>
              </a:rPr>
              <a:t>f2.setNum(10);</a:t>
            </a:r>
          </a:p>
          <a:p>
            <a:pPr lvl="2">
              <a:buFontTx/>
              <a:buNone/>
            </a:pPr>
            <a:r>
              <a:rPr lang="en-US" altLang="en-US" sz="1800" dirty="0" err="1">
                <a:cs typeface="Arial" panose="020B0604020202020204" pitchFamily="34" charset="0"/>
              </a:rPr>
              <a:t>System.out.println</a:t>
            </a:r>
            <a:r>
              <a:rPr lang="en-US" altLang="en-US" sz="1800" dirty="0">
                <a:cs typeface="Arial" panose="020B0604020202020204" pitchFamily="34" charset="0"/>
              </a:rPr>
              <a:t>(“f1’s </a:t>
            </a:r>
            <a:r>
              <a:rPr lang="en-US" altLang="en-US" sz="1800" dirty="0" err="1">
                <a:cs typeface="Arial" panose="020B0604020202020204" pitchFamily="34" charset="0"/>
              </a:rPr>
              <a:t>num</a:t>
            </a:r>
            <a:r>
              <a:rPr lang="en-US" altLang="en-US" sz="1800" dirty="0">
                <a:cs typeface="Arial" panose="020B0604020202020204" pitchFamily="34" charset="0"/>
              </a:rPr>
              <a:t> = “ + f1.getNum()); // prints 5</a:t>
            </a:r>
          </a:p>
          <a:p>
            <a:pPr lvl="2">
              <a:buFontTx/>
              <a:buNone/>
            </a:pPr>
            <a:r>
              <a:rPr lang="en-US" altLang="en-US" sz="1800" dirty="0" err="1">
                <a:cs typeface="Arial" panose="020B0604020202020204" pitchFamily="34" charset="0"/>
              </a:rPr>
              <a:t>System.out.println</a:t>
            </a:r>
            <a:r>
              <a:rPr lang="en-US" altLang="en-US" sz="1800" dirty="0">
                <a:cs typeface="Arial" panose="020B0604020202020204" pitchFamily="34" charset="0"/>
              </a:rPr>
              <a:t>(“f2’s </a:t>
            </a:r>
            <a:r>
              <a:rPr lang="en-US" altLang="en-US" sz="1800" dirty="0" err="1">
                <a:cs typeface="Arial" panose="020B0604020202020204" pitchFamily="34" charset="0"/>
              </a:rPr>
              <a:t>num</a:t>
            </a:r>
            <a:r>
              <a:rPr lang="en-US" altLang="en-US" sz="1800" dirty="0">
                <a:cs typeface="Arial" panose="020B0604020202020204" pitchFamily="34" charset="0"/>
              </a:rPr>
              <a:t> = “ + f2.getNum()); // prints 10</a:t>
            </a:r>
          </a:p>
          <a:p>
            <a:pPr lvl="2">
              <a:buFontTx/>
              <a:buNone/>
            </a:pPr>
            <a:endParaRPr lang="en-US" altLang="en-US" sz="1800" dirty="0">
              <a:cs typeface="Arial" panose="020B0604020202020204" pitchFamily="34" charset="0"/>
            </a:endParaRPr>
          </a:p>
        </p:txBody>
      </p:sp>
    </p:spTree>
    <p:extLst>
      <p:ext uri="{BB962C8B-B14F-4D97-AF65-F5344CB8AC3E}">
        <p14:creationId xmlns:p14="http://schemas.microsoft.com/office/powerpoint/2010/main" val="1238022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7D322-EF27-1548-9F94-B3401E8577FB}"/>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95536" y="771550"/>
            <a:ext cx="8424936" cy="2833688"/>
          </a:xfrm>
        </p:spPr>
        <p:txBody>
          <a:bodyPr>
            <a:noAutofit/>
          </a:bodyPr>
          <a:lstStyle/>
          <a:p>
            <a:r>
              <a:rPr lang="en-US" sz="1800" dirty="0"/>
              <a:t>A Stream is processed through a pipeline of operations</a:t>
            </a:r>
          </a:p>
          <a:p>
            <a:r>
              <a:rPr lang="en-US" sz="1800" dirty="0"/>
              <a:t>A Stream starts with a source data structure</a:t>
            </a:r>
          </a:p>
          <a:p>
            <a:r>
              <a:rPr lang="en-US" sz="1800" dirty="0"/>
              <a:t>Intermediate methods are performed on the Stream elements. These methods produce Streams and are not processed until the terminal method is called.</a:t>
            </a:r>
          </a:p>
          <a:p>
            <a:r>
              <a:rPr lang="en-US" sz="1800" dirty="0"/>
              <a:t>The Stream is considered consumed when a terminal operation is invoked. No other operation can be performed on the Stream elements afterwards</a:t>
            </a:r>
          </a:p>
          <a:p>
            <a:r>
              <a:rPr lang="en-US" sz="1800" dirty="0"/>
              <a:t>A Stream pipeline contains some short-circuit methods (which could be intermediate or terminal methods) that cause the earlier intermediate methods to be processed only until the short-circuit method can be evaluated.</a:t>
            </a:r>
          </a:p>
          <a:p>
            <a:endParaRPr lang="en-US" sz="1800" dirty="0"/>
          </a:p>
        </p:txBody>
      </p:sp>
      <p:sp>
        <p:nvSpPr>
          <p:cNvPr id="4" name="Title 1">
            <a:extLst>
              <a:ext uri="{FF2B5EF4-FFF2-40B4-BE49-F238E27FC236}">
                <a16:creationId xmlns:a16="http://schemas.microsoft.com/office/drawing/2014/main" id="{9FEBB4A5-6004-7E47-A693-41F4D214433D}"/>
              </a:ext>
            </a:extLst>
          </p:cNvPr>
          <p:cNvSpPr txBox="1">
            <a:spLocks/>
          </p:cNvSpPr>
          <p:nvPr/>
        </p:nvSpPr>
        <p:spPr>
          <a:xfrm>
            <a:off x="0" y="133350"/>
            <a:ext cx="57150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Anatomy of the Stream Pipeline</a:t>
            </a:r>
          </a:p>
        </p:txBody>
      </p:sp>
    </p:spTree>
    <p:extLst>
      <p:ext uri="{BB962C8B-B14F-4D97-AF65-F5344CB8AC3E}">
        <p14:creationId xmlns:p14="http://schemas.microsoft.com/office/powerpoint/2010/main" val="281164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0A2B5-8396-924D-BB5C-0CC5FA4399A4}"/>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251520" y="843558"/>
            <a:ext cx="6686550" cy="2833688"/>
          </a:xfrm>
        </p:spPr>
        <p:txBody>
          <a:bodyPr>
            <a:noAutofit/>
          </a:bodyPr>
          <a:lstStyle/>
          <a:p>
            <a:r>
              <a:rPr lang="en-US" sz="1800" dirty="0"/>
              <a:t>Intermediate Methods</a:t>
            </a:r>
          </a:p>
          <a:p>
            <a:pPr marL="0" indent="0">
              <a:buNone/>
            </a:pPr>
            <a:r>
              <a:rPr lang="en-US" sz="1800" dirty="0"/>
              <a:t>	map, filter, distinct, sorted, peek, limit, </a:t>
            </a:r>
          </a:p>
          <a:p>
            <a:pPr marL="0" indent="0">
              <a:buNone/>
            </a:pPr>
            <a:r>
              <a:rPr lang="en-US" sz="1800" dirty="0"/>
              <a:t>	parallel</a:t>
            </a:r>
          </a:p>
          <a:p>
            <a:r>
              <a:rPr lang="en-US" sz="1800" dirty="0"/>
              <a:t>Terminal Methods</a:t>
            </a:r>
          </a:p>
          <a:p>
            <a:pPr marL="0" indent="0">
              <a:buNone/>
            </a:pPr>
            <a:r>
              <a:rPr lang="en-US" sz="1800" dirty="0"/>
              <a:t>	forEach, toArray, reduce, collect, min,</a:t>
            </a:r>
          </a:p>
          <a:p>
            <a:pPr marL="0" indent="0">
              <a:buNone/>
            </a:pPr>
            <a:r>
              <a:rPr lang="en-US" sz="1800" dirty="0"/>
              <a:t>	max, count, anyMatch, allMatch, noneMatch, findFirst, 	findAny, iterator</a:t>
            </a:r>
          </a:p>
          <a:p>
            <a:r>
              <a:rPr lang="en-US" sz="1800" dirty="0"/>
              <a:t>Short-circuit Methods</a:t>
            </a:r>
          </a:p>
          <a:p>
            <a:pPr marL="0" indent="0">
              <a:buNone/>
            </a:pPr>
            <a:r>
              <a:rPr lang="en-US" sz="1800" dirty="0"/>
              <a:t>	anyMatch, allMatch, noneMatch, findFirst, findAny,limit</a:t>
            </a:r>
          </a:p>
          <a:p>
            <a:pPr marL="0" indent="0">
              <a:buNone/>
            </a:pPr>
            <a:endParaRPr lang="en-US" sz="1800" dirty="0"/>
          </a:p>
        </p:txBody>
      </p:sp>
      <p:sp>
        <p:nvSpPr>
          <p:cNvPr id="4" name="Title 1">
            <a:extLst>
              <a:ext uri="{FF2B5EF4-FFF2-40B4-BE49-F238E27FC236}">
                <a16:creationId xmlns:a16="http://schemas.microsoft.com/office/drawing/2014/main" id="{319FB6AB-8104-F344-A01D-AA6DA1DF0E7E}"/>
              </a:ext>
            </a:extLst>
          </p:cNvPr>
          <p:cNvSpPr txBox="1">
            <a:spLocks/>
          </p:cNvSpPr>
          <p:nvPr/>
        </p:nvSpPr>
        <p:spPr>
          <a:xfrm>
            <a:off x="0" y="133350"/>
            <a:ext cx="56388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Anatomy of the Stream Pipeline</a:t>
            </a:r>
          </a:p>
        </p:txBody>
      </p:sp>
    </p:spTree>
    <p:extLst>
      <p:ext uri="{BB962C8B-B14F-4D97-AF65-F5344CB8AC3E}">
        <p14:creationId xmlns:p14="http://schemas.microsoft.com/office/powerpoint/2010/main" val="4047827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4B128-C717-BD49-BA7D-96718276BB2C}"/>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23528" y="771550"/>
            <a:ext cx="7920880" cy="2833688"/>
          </a:xfrm>
        </p:spPr>
        <p:txBody>
          <a:bodyPr>
            <a:normAutofit/>
          </a:bodyPr>
          <a:lstStyle/>
          <a:p>
            <a:r>
              <a:rPr lang="en-US" sz="1800" dirty="0"/>
              <a:t>A container which may or may not contain a non-null value</a:t>
            </a:r>
          </a:p>
          <a:p>
            <a:r>
              <a:rPr lang="en-US" sz="1800" dirty="0"/>
              <a:t>Common methods</a:t>
            </a:r>
          </a:p>
          <a:p>
            <a:pPr lvl="1"/>
            <a:r>
              <a:rPr lang="en-US" sz="1800" dirty="0"/>
              <a:t>isPresent() – returns true if value is present</a:t>
            </a:r>
          </a:p>
          <a:p>
            <a:pPr lvl="1"/>
            <a:r>
              <a:rPr lang="en-US" sz="1800" dirty="0"/>
              <a:t>Get() – returns value if present</a:t>
            </a:r>
          </a:p>
          <a:p>
            <a:pPr lvl="1"/>
            <a:r>
              <a:rPr lang="en-US" sz="1800" dirty="0"/>
              <a:t>orElse(T other) – returns value if present, or other</a:t>
            </a:r>
          </a:p>
          <a:p>
            <a:pPr lvl="1"/>
            <a:r>
              <a:rPr lang="en-US" sz="1800" dirty="0"/>
              <a:t>ifPresent(Consumer) – runs the lambda if value is present</a:t>
            </a:r>
          </a:p>
          <a:p>
            <a:pPr lvl="1"/>
            <a:endParaRPr lang="en-US" sz="1800" dirty="0"/>
          </a:p>
          <a:p>
            <a:pPr lvl="1"/>
            <a:endParaRPr lang="en-US" sz="1800" dirty="0"/>
          </a:p>
        </p:txBody>
      </p:sp>
      <p:sp>
        <p:nvSpPr>
          <p:cNvPr id="4" name="Title 1">
            <a:extLst>
              <a:ext uri="{FF2B5EF4-FFF2-40B4-BE49-F238E27FC236}">
                <a16:creationId xmlns:a16="http://schemas.microsoft.com/office/drawing/2014/main" id="{B7133BA3-9C32-2A4D-8744-607838993077}"/>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Optional&lt;T&gt; Class</a:t>
            </a:r>
          </a:p>
        </p:txBody>
      </p:sp>
    </p:spTree>
    <p:extLst>
      <p:ext uri="{BB962C8B-B14F-4D97-AF65-F5344CB8AC3E}">
        <p14:creationId xmlns:p14="http://schemas.microsoft.com/office/powerpoint/2010/main" val="19521926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33A51-EEAE-164A-A582-6659B4373478}"/>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23528" y="771550"/>
            <a:ext cx="8640960" cy="2833688"/>
          </a:xfrm>
        </p:spPr>
        <p:txBody>
          <a:bodyPr>
            <a:normAutofit/>
          </a:bodyPr>
          <a:lstStyle/>
          <a:p>
            <a:r>
              <a:rPr lang="en-US" sz="1800" dirty="0"/>
              <a:t>Void forEach(Consumer)</a:t>
            </a:r>
          </a:p>
          <a:p>
            <a:pPr lvl="1"/>
            <a:r>
              <a:rPr lang="en-US" sz="1800" dirty="0"/>
              <a:t>Easy way to loop over Stream elements</a:t>
            </a:r>
          </a:p>
          <a:p>
            <a:pPr lvl="1"/>
            <a:r>
              <a:rPr lang="en-US" sz="1800" dirty="0"/>
              <a:t>You supply a lambda for forEach and that lambda is called on each element of the Stream</a:t>
            </a:r>
          </a:p>
          <a:p>
            <a:pPr lvl="1"/>
            <a:r>
              <a:rPr lang="en-US" sz="1800" dirty="0"/>
              <a:t>Related peek method does the exact same thing, but returns the original Stream</a:t>
            </a:r>
          </a:p>
          <a:p>
            <a:pPr marL="1028700" lvl="3" indent="0">
              <a:buNone/>
            </a:pPr>
            <a:endParaRPr lang="en-US" sz="1800" dirty="0"/>
          </a:p>
          <a:p>
            <a:pPr lvl="2"/>
            <a:endParaRPr lang="en-US" sz="1800" dirty="0"/>
          </a:p>
          <a:p>
            <a:pPr lvl="2"/>
            <a:endParaRPr lang="en-US" sz="1800" dirty="0"/>
          </a:p>
        </p:txBody>
      </p:sp>
      <p:sp>
        <p:nvSpPr>
          <p:cNvPr id="4" name="Title 1">
            <a:extLst>
              <a:ext uri="{FF2B5EF4-FFF2-40B4-BE49-F238E27FC236}">
                <a16:creationId xmlns:a16="http://schemas.microsoft.com/office/drawing/2014/main" id="{48E24543-48F9-3146-968F-ECE83A21E88E}"/>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Stream </a:t>
            </a:r>
            <a:r>
              <a:rPr lang="en-US" sz="3200" dirty="0" err="1">
                <a:solidFill>
                  <a:schemeClr val="bg1"/>
                </a:solidFill>
              </a:rPr>
              <a:t>forEach</a:t>
            </a:r>
            <a:endParaRPr lang="en-US" sz="3200" dirty="0">
              <a:solidFill>
                <a:schemeClr val="bg1"/>
              </a:solidFill>
            </a:endParaRPr>
          </a:p>
        </p:txBody>
      </p:sp>
    </p:spTree>
    <p:extLst>
      <p:ext uri="{BB962C8B-B14F-4D97-AF65-F5344CB8AC3E}">
        <p14:creationId xmlns:p14="http://schemas.microsoft.com/office/powerpoint/2010/main" val="29826122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2EFB-C543-3944-92D3-B387DEB598B7}"/>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95536" y="843558"/>
            <a:ext cx="8352928" cy="2833688"/>
          </a:xfrm>
        </p:spPr>
        <p:txBody>
          <a:bodyPr>
            <a:noAutofit/>
          </a:bodyPr>
          <a:lstStyle/>
          <a:p>
            <a:r>
              <a:rPr lang="en-US" sz="1800" dirty="0"/>
              <a:t>Void forEach(Consumer)</a:t>
            </a:r>
          </a:p>
          <a:p>
            <a:pPr lvl="1"/>
            <a:r>
              <a:rPr lang="en-US" sz="1800" dirty="0"/>
              <a:t>Vs. For Loops</a:t>
            </a:r>
          </a:p>
          <a:p>
            <a:pPr marL="0" indent="0">
              <a:buNone/>
            </a:pPr>
            <a:r>
              <a:rPr lang="en-US" sz="1800" dirty="0"/>
              <a:t>	List&lt;Employee&gt; employees = getEmployees();</a:t>
            </a:r>
          </a:p>
          <a:p>
            <a:pPr marL="0" indent="0">
              <a:buNone/>
            </a:pPr>
            <a:r>
              <a:rPr lang="en-US" sz="1800" dirty="0"/>
              <a:t>	for(Employee e: employees) {</a:t>
            </a:r>
          </a:p>
          <a:p>
            <a:pPr marL="0" indent="0">
              <a:buNone/>
            </a:pPr>
            <a:r>
              <a:rPr lang="en-US" sz="1800" dirty="0"/>
              <a:t>		e.setSalary(e.getSalary() * 11/10);</a:t>
            </a:r>
          </a:p>
          <a:p>
            <a:pPr marL="0" indent="0">
              <a:buNone/>
            </a:pPr>
            <a:r>
              <a:rPr lang="en-US" sz="1800" dirty="0"/>
              <a:t>	}</a:t>
            </a:r>
          </a:p>
          <a:p>
            <a:pPr lvl="1"/>
            <a:r>
              <a:rPr lang="en-US" sz="1800" dirty="0"/>
              <a:t>Advantages of forEach</a:t>
            </a:r>
          </a:p>
          <a:p>
            <a:pPr lvl="2"/>
            <a:r>
              <a:rPr lang="en-US" sz="1800" dirty="0"/>
              <a:t>Designed for lambdas to be marginally more succinct</a:t>
            </a:r>
          </a:p>
          <a:p>
            <a:pPr lvl="2"/>
            <a:r>
              <a:rPr lang="en-US" sz="1800" dirty="0"/>
              <a:t>Lambdas are reusable</a:t>
            </a:r>
          </a:p>
          <a:p>
            <a:pPr lvl="2"/>
            <a:r>
              <a:rPr lang="en-US" sz="1800" dirty="0"/>
              <a:t>Can be made parallel with minimal effort</a:t>
            </a:r>
          </a:p>
          <a:p>
            <a:pPr lvl="2"/>
            <a:endParaRPr lang="en-US" sz="1800" dirty="0"/>
          </a:p>
          <a:p>
            <a:pPr marL="0" indent="0">
              <a:buNone/>
            </a:pPr>
            <a:endParaRPr lang="en-US" sz="1800" dirty="0"/>
          </a:p>
          <a:p>
            <a:pPr lvl="1"/>
            <a:endParaRPr lang="en-US" sz="1800" dirty="0"/>
          </a:p>
        </p:txBody>
      </p:sp>
      <p:sp>
        <p:nvSpPr>
          <p:cNvPr id="4" name="Title 1">
            <a:extLst>
              <a:ext uri="{FF2B5EF4-FFF2-40B4-BE49-F238E27FC236}">
                <a16:creationId xmlns:a16="http://schemas.microsoft.com/office/drawing/2014/main" id="{D29AAD5D-D178-CF45-9662-934743ECECA6}"/>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a:solidFill>
                  <a:schemeClr val="bg1"/>
                </a:solidFill>
              </a:rPr>
              <a:t>Java 8</a:t>
            </a:r>
            <a:endParaRPr lang="en-US" sz="3200" dirty="0">
              <a:solidFill>
                <a:schemeClr val="bg1"/>
              </a:solidFill>
            </a:endParaRPr>
          </a:p>
        </p:txBody>
      </p:sp>
    </p:spTree>
    <p:extLst>
      <p:ext uri="{BB962C8B-B14F-4D97-AF65-F5344CB8AC3E}">
        <p14:creationId xmlns:p14="http://schemas.microsoft.com/office/powerpoint/2010/main" val="3188718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84CA4-98EC-4A47-9640-66F9949805D4}"/>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23528" y="843558"/>
            <a:ext cx="8820472" cy="2833688"/>
          </a:xfrm>
        </p:spPr>
        <p:txBody>
          <a:bodyPr>
            <a:normAutofit/>
          </a:bodyPr>
          <a:lstStyle/>
          <a:p>
            <a:r>
              <a:rPr lang="en-US" sz="1800" dirty="0"/>
              <a:t>Stream&lt;T&gt; map(Function)</a:t>
            </a:r>
          </a:p>
          <a:p>
            <a:pPr lvl="1"/>
            <a:r>
              <a:rPr lang="en-US" sz="1800" dirty="0"/>
              <a:t>Produces a new Stream that is the result of applying a Function to each element of original Stream</a:t>
            </a:r>
          </a:p>
          <a:p>
            <a:pPr lvl="1"/>
            <a:r>
              <a:rPr lang="en-US" sz="1800" dirty="0"/>
              <a:t>Example</a:t>
            </a:r>
          </a:p>
          <a:p>
            <a:pPr marL="685800" lvl="2" indent="0">
              <a:buNone/>
            </a:pPr>
            <a:r>
              <a:rPr lang="en-US" sz="1800" dirty="0"/>
              <a:t>Ids.map(EmployeeUtils::findEmployeeById)</a:t>
            </a:r>
          </a:p>
          <a:p>
            <a:pPr marL="685800" lvl="2" indent="0">
              <a:buNone/>
            </a:pPr>
            <a:r>
              <a:rPr lang="en-US" sz="1800" dirty="0"/>
              <a:t>	</a:t>
            </a:r>
          </a:p>
          <a:p>
            <a:pPr marL="685800" lvl="2" indent="0">
              <a:buNone/>
            </a:pPr>
            <a:r>
              <a:rPr lang="en-US" sz="1800" dirty="0"/>
              <a:t>Create a new Stream of Employee ids</a:t>
            </a:r>
          </a:p>
          <a:p>
            <a:pPr marL="685800" lvl="2" indent="0">
              <a:buNone/>
            </a:pPr>
            <a:endParaRPr lang="en-US" sz="1800" dirty="0"/>
          </a:p>
          <a:p>
            <a:pPr marL="1028700" lvl="3" indent="0">
              <a:buNone/>
            </a:pPr>
            <a:endParaRPr lang="en-US" sz="1800" dirty="0"/>
          </a:p>
          <a:p>
            <a:pPr lvl="2"/>
            <a:endParaRPr lang="en-US" sz="1800" dirty="0"/>
          </a:p>
          <a:p>
            <a:pPr lvl="2"/>
            <a:endParaRPr lang="en-US" sz="1800" dirty="0"/>
          </a:p>
        </p:txBody>
      </p:sp>
      <p:sp>
        <p:nvSpPr>
          <p:cNvPr id="4" name="Title 1">
            <a:extLst>
              <a:ext uri="{FF2B5EF4-FFF2-40B4-BE49-F238E27FC236}">
                <a16:creationId xmlns:a16="http://schemas.microsoft.com/office/drawing/2014/main" id="{593388C8-4030-064A-8276-5EB2F0513937}"/>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Stream map</a:t>
            </a:r>
          </a:p>
        </p:txBody>
      </p:sp>
    </p:spTree>
    <p:extLst>
      <p:ext uri="{BB962C8B-B14F-4D97-AF65-F5344CB8AC3E}">
        <p14:creationId xmlns:p14="http://schemas.microsoft.com/office/powerpoint/2010/main" val="36063620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7288-6548-134A-BB51-333AE7DAFFFD}"/>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251520" y="843558"/>
            <a:ext cx="8712968" cy="2833688"/>
          </a:xfrm>
        </p:spPr>
        <p:txBody>
          <a:bodyPr>
            <a:normAutofit/>
          </a:bodyPr>
          <a:lstStyle/>
          <a:p>
            <a:r>
              <a:rPr lang="en-US" sz="1800" dirty="0"/>
              <a:t>Stream&lt;T&gt; filter(Predicate)</a:t>
            </a:r>
          </a:p>
          <a:p>
            <a:pPr lvl="1"/>
            <a:r>
              <a:rPr lang="en-US" sz="1800" dirty="0"/>
              <a:t>Produces a new Stream that contains only the elements of the original Stream that pass a given test</a:t>
            </a:r>
          </a:p>
          <a:p>
            <a:pPr lvl="1"/>
            <a:r>
              <a:rPr lang="en-US" sz="1800" dirty="0"/>
              <a:t>Example</a:t>
            </a:r>
          </a:p>
          <a:p>
            <a:pPr marL="685800" lvl="2" indent="0">
              <a:buNone/>
            </a:pPr>
            <a:r>
              <a:rPr lang="en-US" sz="1800" dirty="0"/>
              <a:t>employees.filter(e -&gt; e.getSalary() &gt; 100000)</a:t>
            </a:r>
          </a:p>
          <a:p>
            <a:pPr marL="685800" lvl="2" indent="0">
              <a:buNone/>
            </a:pPr>
            <a:r>
              <a:rPr lang="en-US" sz="1800" dirty="0"/>
              <a:t>	</a:t>
            </a:r>
          </a:p>
          <a:p>
            <a:pPr marL="685800" lvl="2" indent="0">
              <a:buNone/>
            </a:pPr>
            <a:r>
              <a:rPr lang="en-US" sz="1800" dirty="0"/>
              <a:t>Produce a Stream of Employees with a 	high salary</a:t>
            </a:r>
          </a:p>
          <a:p>
            <a:pPr marL="685800" lvl="2" indent="0">
              <a:buNone/>
            </a:pPr>
            <a:endParaRPr lang="en-US" sz="1800" dirty="0"/>
          </a:p>
          <a:p>
            <a:pPr marL="1028700" lvl="3" indent="0">
              <a:buNone/>
            </a:pPr>
            <a:endParaRPr lang="en-US" sz="1800" dirty="0"/>
          </a:p>
          <a:p>
            <a:pPr marL="685800" lvl="2" indent="0">
              <a:buNone/>
            </a:pPr>
            <a:endParaRPr lang="en-US" sz="1800" dirty="0"/>
          </a:p>
        </p:txBody>
      </p:sp>
      <p:sp>
        <p:nvSpPr>
          <p:cNvPr id="4" name="Title 1">
            <a:extLst>
              <a:ext uri="{FF2B5EF4-FFF2-40B4-BE49-F238E27FC236}">
                <a16:creationId xmlns:a16="http://schemas.microsoft.com/office/drawing/2014/main" id="{7E8E27C2-9BC5-BB4B-9E47-693ECEF49B98}"/>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Stream filter</a:t>
            </a:r>
          </a:p>
        </p:txBody>
      </p:sp>
    </p:spTree>
    <p:extLst>
      <p:ext uri="{BB962C8B-B14F-4D97-AF65-F5344CB8AC3E}">
        <p14:creationId xmlns:p14="http://schemas.microsoft.com/office/powerpoint/2010/main" val="2086631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9DF3-93FF-0546-8655-8EA6424FAA12}"/>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23528" y="771550"/>
            <a:ext cx="8712968" cy="2833688"/>
          </a:xfrm>
        </p:spPr>
        <p:txBody>
          <a:bodyPr>
            <a:normAutofit/>
          </a:bodyPr>
          <a:lstStyle/>
          <a:p>
            <a:r>
              <a:rPr lang="en-US" sz="1800" dirty="0"/>
              <a:t>Optional&lt;T&gt; findFirst()</a:t>
            </a:r>
          </a:p>
          <a:p>
            <a:pPr lvl="1"/>
            <a:r>
              <a:rPr lang="en-US" sz="1800" dirty="0"/>
              <a:t>Returns an Optional for the first entry in the Stream</a:t>
            </a:r>
          </a:p>
          <a:p>
            <a:pPr lvl="1"/>
            <a:r>
              <a:rPr lang="en-US" sz="1800" dirty="0"/>
              <a:t>Example</a:t>
            </a:r>
          </a:p>
          <a:p>
            <a:pPr marL="685800" lvl="2" indent="0">
              <a:buNone/>
            </a:pPr>
            <a:r>
              <a:rPr lang="en-US" sz="1800" dirty="0"/>
              <a:t>employees.filter(…).findFirst().orElse(Consultant)</a:t>
            </a:r>
          </a:p>
          <a:p>
            <a:pPr marL="685800" lvl="2" indent="0">
              <a:buNone/>
            </a:pPr>
            <a:endParaRPr lang="en-US" sz="1800" dirty="0"/>
          </a:p>
          <a:p>
            <a:pPr marL="685800" lvl="2" indent="0">
              <a:buNone/>
            </a:pPr>
            <a:r>
              <a:rPr lang="en-US" sz="1800" dirty="0"/>
              <a:t>Get the first Employee entry that passes the filter</a:t>
            </a:r>
          </a:p>
          <a:p>
            <a:pPr marL="1028700" lvl="3" indent="0">
              <a:buNone/>
            </a:pPr>
            <a:endParaRPr lang="en-US" sz="1800" dirty="0"/>
          </a:p>
          <a:p>
            <a:pPr lvl="2"/>
            <a:endParaRPr lang="en-US" sz="1800" dirty="0"/>
          </a:p>
          <a:p>
            <a:pPr lvl="2"/>
            <a:endParaRPr lang="en-US" sz="1800" dirty="0"/>
          </a:p>
        </p:txBody>
      </p:sp>
      <p:sp>
        <p:nvSpPr>
          <p:cNvPr id="4" name="Title 1">
            <a:extLst>
              <a:ext uri="{FF2B5EF4-FFF2-40B4-BE49-F238E27FC236}">
                <a16:creationId xmlns:a16="http://schemas.microsoft.com/office/drawing/2014/main" id="{E9B8B98A-67C5-204B-84EC-71C9996EE399}"/>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Stream </a:t>
            </a:r>
            <a:r>
              <a:rPr lang="en-US" sz="3200" dirty="0" err="1">
                <a:solidFill>
                  <a:schemeClr val="bg1"/>
                </a:solidFill>
              </a:rPr>
              <a:t>findFirst</a:t>
            </a:r>
            <a:endParaRPr lang="en-US" sz="3200" dirty="0">
              <a:solidFill>
                <a:schemeClr val="bg1"/>
              </a:solidFill>
            </a:endParaRPr>
          </a:p>
        </p:txBody>
      </p:sp>
    </p:spTree>
    <p:extLst>
      <p:ext uri="{BB962C8B-B14F-4D97-AF65-F5344CB8AC3E}">
        <p14:creationId xmlns:p14="http://schemas.microsoft.com/office/powerpoint/2010/main" val="33271189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A4B4A-4847-2046-B180-D7AE8713CF02}"/>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23528" y="843558"/>
            <a:ext cx="7920880" cy="2833688"/>
          </a:xfrm>
        </p:spPr>
        <p:txBody>
          <a:bodyPr>
            <a:normAutofit/>
          </a:bodyPr>
          <a:lstStyle/>
          <a:p>
            <a:r>
              <a:rPr lang="en-US" sz="1800" dirty="0"/>
              <a:t>Object[] toArray(Supplier)</a:t>
            </a:r>
          </a:p>
          <a:p>
            <a:pPr lvl="1"/>
            <a:r>
              <a:rPr lang="en-US" sz="1800" dirty="0"/>
              <a:t>Reads the Stream of elements into a an array</a:t>
            </a:r>
          </a:p>
          <a:p>
            <a:pPr lvl="1"/>
            <a:r>
              <a:rPr lang="en-US" sz="1800" dirty="0"/>
              <a:t>Example</a:t>
            </a:r>
          </a:p>
          <a:p>
            <a:pPr marL="685800" lvl="2" indent="0">
              <a:buNone/>
            </a:pPr>
            <a:r>
              <a:rPr lang="en-US" sz="1800" dirty="0"/>
              <a:t>Employee[] empArray = employees.toArray(Employee[]::new);</a:t>
            </a:r>
          </a:p>
          <a:p>
            <a:pPr marL="685800" lvl="2" indent="0">
              <a:buNone/>
            </a:pPr>
            <a:endParaRPr lang="en-US" sz="1800" dirty="0"/>
          </a:p>
          <a:p>
            <a:pPr marL="685800" lvl="2" indent="0">
              <a:buNone/>
            </a:pPr>
            <a:r>
              <a:rPr lang="en-US" sz="1800" dirty="0"/>
              <a:t>Create an array of Employees out of the Stream of Employees</a:t>
            </a:r>
          </a:p>
          <a:p>
            <a:pPr marL="1028700" lvl="3" indent="0">
              <a:buNone/>
            </a:pPr>
            <a:endParaRPr lang="en-US" sz="1800" dirty="0"/>
          </a:p>
          <a:p>
            <a:pPr lvl="2"/>
            <a:endParaRPr lang="en-US" sz="1800" dirty="0"/>
          </a:p>
          <a:p>
            <a:pPr lvl="2"/>
            <a:endParaRPr lang="en-US" sz="1800" dirty="0"/>
          </a:p>
        </p:txBody>
      </p:sp>
      <p:sp>
        <p:nvSpPr>
          <p:cNvPr id="4" name="Title 1">
            <a:extLst>
              <a:ext uri="{FF2B5EF4-FFF2-40B4-BE49-F238E27FC236}">
                <a16:creationId xmlns:a16="http://schemas.microsoft.com/office/drawing/2014/main" id="{675C4C6E-18AE-7C41-ABC2-3F71441E067F}"/>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Stream </a:t>
            </a:r>
            <a:r>
              <a:rPr lang="en-US" sz="3200" dirty="0" err="1">
                <a:solidFill>
                  <a:schemeClr val="bg1"/>
                </a:solidFill>
              </a:rPr>
              <a:t>toArray</a:t>
            </a:r>
            <a:endParaRPr lang="en-US" sz="3200" dirty="0">
              <a:solidFill>
                <a:schemeClr val="bg1"/>
              </a:solidFill>
            </a:endParaRPr>
          </a:p>
        </p:txBody>
      </p:sp>
    </p:spTree>
    <p:extLst>
      <p:ext uri="{BB962C8B-B14F-4D97-AF65-F5344CB8AC3E}">
        <p14:creationId xmlns:p14="http://schemas.microsoft.com/office/powerpoint/2010/main" val="38927322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44F3B-9716-724C-92F5-C8EE6DE5C868}"/>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23528" y="843558"/>
            <a:ext cx="8352928" cy="2833688"/>
          </a:xfrm>
        </p:spPr>
        <p:txBody>
          <a:bodyPr>
            <a:normAutofit/>
          </a:bodyPr>
          <a:lstStyle/>
          <a:p>
            <a:r>
              <a:rPr lang="en-US" sz="1800" dirty="0"/>
              <a:t>List&lt;T&gt; collect(Collectors.toList())</a:t>
            </a:r>
          </a:p>
          <a:p>
            <a:r>
              <a:rPr lang="en-US" sz="1800" dirty="0"/>
              <a:t>Reads the Stream of elements into a List or any other collection</a:t>
            </a:r>
          </a:p>
          <a:p>
            <a:pPr lvl="1"/>
            <a:r>
              <a:rPr lang="en-US" sz="1800" dirty="0"/>
              <a:t>Example</a:t>
            </a:r>
          </a:p>
          <a:p>
            <a:pPr marL="685800" lvl="2" indent="0">
              <a:buNone/>
            </a:pPr>
            <a:r>
              <a:rPr lang="en-US" sz="1800" dirty="0"/>
              <a:t>List&lt;Employee&gt; empList =</a:t>
            </a:r>
          </a:p>
          <a:p>
            <a:pPr marL="685800" lvl="2" indent="0">
              <a:buNone/>
            </a:pPr>
            <a:r>
              <a:rPr lang="en-US" sz="1800" dirty="0"/>
              <a:t>employees.collect(Collectors.toList());</a:t>
            </a:r>
          </a:p>
          <a:p>
            <a:pPr marL="685800" lvl="2" indent="0">
              <a:buNone/>
            </a:pPr>
            <a:endParaRPr lang="en-US" sz="1800" dirty="0"/>
          </a:p>
          <a:p>
            <a:pPr marL="685800" lvl="2" indent="0">
              <a:buNone/>
            </a:pPr>
            <a:r>
              <a:rPr lang="en-US" sz="1800" dirty="0"/>
              <a:t>Create a List of Employees out of the Stream of Employees</a:t>
            </a:r>
          </a:p>
          <a:p>
            <a:pPr marL="685800" lvl="2" indent="0">
              <a:buNone/>
            </a:pPr>
            <a:endParaRPr lang="en-US" sz="1800" dirty="0"/>
          </a:p>
          <a:p>
            <a:pPr marL="1028700" lvl="3" indent="0">
              <a:buNone/>
            </a:pPr>
            <a:endParaRPr lang="en-US" sz="1800" dirty="0"/>
          </a:p>
          <a:p>
            <a:pPr lvl="2"/>
            <a:endParaRPr lang="en-US" sz="1800" dirty="0"/>
          </a:p>
          <a:p>
            <a:pPr lvl="2"/>
            <a:endParaRPr lang="en-US" sz="1800" dirty="0"/>
          </a:p>
        </p:txBody>
      </p:sp>
      <p:sp>
        <p:nvSpPr>
          <p:cNvPr id="4" name="Title 1">
            <a:extLst>
              <a:ext uri="{FF2B5EF4-FFF2-40B4-BE49-F238E27FC236}">
                <a16:creationId xmlns:a16="http://schemas.microsoft.com/office/drawing/2014/main" id="{D55DEB98-C037-CB48-939F-A5924FCC6202}"/>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Stream collect</a:t>
            </a:r>
          </a:p>
        </p:txBody>
      </p:sp>
    </p:spTree>
    <p:extLst>
      <p:ext uri="{BB962C8B-B14F-4D97-AF65-F5344CB8AC3E}">
        <p14:creationId xmlns:p14="http://schemas.microsoft.com/office/powerpoint/2010/main" val="290246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Autofit/>
          </a:bodyPr>
          <a:lstStyle/>
          <a:p>
            <a:r>
              <a:rPr lang="en-US" altLang="en-US" sz="3600" dirty="0">
                <a:solidFill>
                  <a:schemeClr val="bg1"/>
                </a:solidFill>
              </a:rPr>
              <a:t>Shallow Clone</a:t>
            </a:r>
          </a:p>
        </p:txBody>
      </p:sp>
      <p:sp>
        <p:nvSpPr>
          <p:cNvPr id="14339" name="Rectangle 3"/>
          <p:cNvSpPr>
            <a:spLocks noGrp="1" noChangeArrowheads="1"/>
          </p:cNvSpPr>
          <p:nvPr>
            <p:ph type="body" idx="4294967295"/>
          </p:nvPr>
        </p:nvSpPr>
        <p:spPr>
          <a:xfrm>
            <a:off x="395536" y="699542"/>
            <a:ext cx="7560840" cy="4114800"/>
          </a:xfrm>
        </p:spPr>
        <p:txBody>
          <a:bodyPr>
            <a:noAutofit/>
          </a:bodyPr>
          <a:lstStyle/>
          <a:p>
            <a:r>
              <a:rPr lang="en-US" altLang="en-US" sz="1800" dirty="0">
                <a:cs typeface="Arial" panose="020B0604020202020204" pitchFamily="34" charset="0"/>
              </a:rPr>
              <a:t>Only copies the fields </a:t>
            </a:r>
          </a:p>
          <a:p>
            <a:pPr lvl="1"/>
            <a:r>
              <a:rPr lang="en-US" altLang="en-US" sz="1800" dirty="0">
                <a:cs typeface="Arial" panose="020B0604020202020204" pitchFamily="34" charset="0"/>
              </a:rPr>
              <a:t>does not copy what the fields reference</a:t>
            </a:r>
          </a:p>
          <a:p>
            <a:r>
              <a:rPr lang="en-US" altLang="en-US" sz="1800" dirty="0">
                <a:cs typeface="Arial" panose="020B0604020202020204" pitchFamily="34" charset="0"/>
              </a:rPr>
              <a:t>Doesn’t work well for sophisticated objects</a:t>
            </a:r>
          </a:p>
          <a:p>
            <a:r>
              <a:rPr lang="en-US" altLang="en-US" sz="1800" dirty="0">
                <a:cs typeface="Arial" panose="020B0604020202020204" pitchFamily="34" charset="0"/>
              </a:rPr>
              <a:t>Example:</a:t>
            </a:r>
          </a:p>
          <a:p>
            <a:pPr lvl="2">
              <a:buFontTx/>
              <a:buNone/>
            </a:pPr>
            <a:r>
              <a:rPr lang="en-US" altLang="en-US" sz="1800" dirty="0">
                <a:cs typeface="Arial" panose="020B0604020202020204" pitchFamily="34" charset="0"/>
              </a:rPr>
              <a:t>Class Foo {</a:t>
            </a:r>
          </a:p>
          <a:p>
            <a:pPr lvl="2">
              <a:buFontTx/>
              <a:buNone/>
            </a:pPr>
            <a:r>
              <a:rPr lang="en-US" altLang="en-US" sz="1800" dirty="0">
                <a:cs typeface="Arial" panose="020B0604020202020204" pitchFamily="34" charset="0"/>
              </a:rPr>
              <a:t>	private </a:t>
            </a:r>
            <a:r>
              <a:rPr lang="en-US" altLang="en-US" sz="1800" dirty="0" err="1">
                <a:cs typeface="Arial" panose="020B0604020202020204" pitchFamily="34" charset="0"/>
              </a:rPr>
              <a:t>int</a:t>
            </a:r>
            <a:r>
              <a:rPr lang="en-US" altLang="en-US" sz="1800" dirty="0">
                <a:cs typeface="Arial" panose="020B0604020202020204" pitchFamily="34" charset="0"/>
              </a:rPr>
              <a:t> [] </a:t>
            </a:r>
            <a:r>
              <a:rPr lang="en-US" altLang="en-US" sz="1800" dirty="0" err="1">
                <a:cs typeface="Arial" panose="020B0604020202020204" pitchFamily="34" charset="0"/>
              </a:rPr>
              <a:t>nums</a:t>
            </a:r>
            <a:r>
              <a:rPr lang="en-US" altLang="en-US" sz="1800" dirty="0">
                <a:cs typeface="Arial" panose="020B0604020202020204" pitchFamily="34" charset="0"/>
              </a:rPr>
              <a:t>;</a:t>
            </a:r>
          </a:p>
          <a:p>
            <a:pPr lvl="2">
              <a:buFontTx/>
              <a:buNone/>
            </a:pPr>
            <a:r>
              <a:rPr lang="en-US" altLang="en-US" sz="1800" dirty="0">
                <a:cs typeface="Arial" panose="020B0604020202020204" pitchFamily="34" charset="0"/>
              </a:rPr>
              <a:t>	public void Foo(</a:t>
            </a:r>
            <a:r>
              <a:rPr lang="en-US" altLang="en-US" sz="1800" dirty="0" err="1">
                <a:cs typeface="Arial" panose="020B0604020202020204" pitchFamily="34" charset="0"/>
              </a:rPr>
              <a:t>int</a:t>
            </a:r>
            <a:r>
              <a:rPr lang="en-US" altLang="en-US" sz="1800" dirty="0">
                <a:cs typeface="Arial" panose="020B0604020202020204" pitchFamily="34" charset="0"/>
              </a:rPr>
              <a:t> size) { </a:t>
            </a:r>
            <a:r>
              <a:rPr lang="en-US" altLang="en-US" sz="1800" dirty="0" err="1">
                <a:cs typeface="Arial" panose="020B0604020202020204" pitchFamily="34" charset="0"/>
              </a:rPr>
              <a:t>nums</a:t>
            </a:r>
            <a:r>
              <a:rPr lang="en-US" altLang="en-US" sz="1800" dirty="0">
                <a:cs typeface="Arial" panose="020B0604020202020204" pitchFamily="34" charset="0"/>
              </a:rPr>
              <a:t> = new </a:t>
            </a:r>
            <a:r>
              <a:rPr lang="en-US" altLang="en-US" sz="1800" dirty="0" err="1">
                <a:cs typeface="Arial" panose="020B0604020202020204" pitchFamily="34" charset="0"/>
              </a:rPr>
              <a:t>int</a:t>
            </a:r>
            <a:r>
              <a:rPr lang="en-US" altLang="en-US" sz="1800" dirty="0">
                <a:cs typeface="Arial" panose="020B0604020202020204" pitchFamily="34" charset="0"/>
              </a:rPr>
              <a:t>[size]; }</a:t>
            </a:r>
          </a:p>
          <a:p>
            <a:pPr lvl="2">
              <a:buFontTx/>
              <a:buNone/>
            </a:pPr>
            <a:r>
              <a:rPr lang="en-US" altLang="en-US" sz="1800" dirty="0">
                <a:cs typeface="Arial" panose="020B0604020202020204" pitchFamily="34" charset="0"/>
              </a:rPr>
              <a:t>	… </a:t>
            </a:r>
          </a:p>
          <a:p>
            <a:pPr lvl="2">
              <a:buFontTx/>
              <a:buNone/>
            </a:pPr>
            <a:r>
              <a:rPr lang="en-US" altLang="en-US" sz="1800" dirty="0">
                <a:cs typeface="Arial" panose="020B0604020202020204" pitchFamily="34" charset="0"/>
              </a:rPr>
              <a:t>}</a:t>
            </a:r>
          </a:p>
          <a:p>
            <a:pPr lvl="2">
              <a:buFontTx/>
              <a:buNone/>
            </a:pPr>
            <a:endParaRPr lang="en-US" altLang="en-US" sz="1800" dirty="0">
              <a:cs typeface="Arial" panose="020B0604020202020204" pitchFamily="34" charset="0"/>
            </a:endParaRPr>
          </a:p>
          <a:p>
            <a:pPr lvl="2">
              <a:buFontTx/>
              <a:buNone/>
            </a:pPr>
            <a:r>
              <a:rPr lang="en-US" altLang="en-US" sz="1800" dirty="0">
                <a:cs typeface="Arial" panose="020B0604020202020204" pitchFamily="34" charset="0"/>
              </a:rPr>
              <a:t>Foo f1 = new Foo(5);</a:t>
            </a:r>
          </a:p>
          <a:p>
            <a:pPr lvl="2">
              <a:buFontTx/>
              <a:buNone/>
            </a:pPr>
            <a:r>
              <a:rPr lang="en-US" altLang="en-US" sz="1800" dirty="0">
                <a:cs typeface="Arial" panose="020B0604020202020204" pitchFamily="34" charset="0"/>
              </a:rPr>
              <a:t>Foo f2 = f1.clone();</a:t>
            </a:r>
          </a:p>
        </p:txBody>
      </p:sp>
    </p:spTree>
    <p:extLst>
      <p:ext uri="{BB962C8B-B14F-4D97-AF65-F5344CB8AC3E}">
        <p14:creationId xmlns:p14="http://schemas.microsoft.com/office/powerpoint/2010/main" val="33032306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85DF-28A4-124F-80AD-97DA64B17A03}"/>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107504" y="699542"/>
            <a:ext cx="9036496" cy="3005138"/>
          </a:xfrm>
        </p:spPr>
        <p:txBody>
          <a:bodyPr>
            <a:noAutofit/>
          </a:bodyPr>
          <a:lstStyle/>
          <a:p>
            <a:r>
              <a:rPr lang="en-US" sz="1800" dirty="0"/>
              <a:t>List&lt;T&gt; collect(Collectors.toList())</a:t>
            </a:r>
          </a:p>
          <a:p>
            <a:pPr lvl="1"/>
            <a:r>
              <a:rPr lang="en-US" sz="1800" dirty="0" err="1"/>
              <a:t>partitioningBy</a:t>
            </a:r>
            <a:endParaRPr lang="en-US" sz="1800" dirty="0"/>
          </a:p>
          <a:p>
            <a:pPr lvl="2"/>
            <a:r>
              <a:rPr lang="en-US" sz="1800" dirty="0"/>
              <a:t>You provide a Predicate. It builds a Map where true maps to a List of entries that passed the Predicate, and false maps to a List that failed the Predicate.</a:t>
            </a:r>
          </a:p>
          <a:p>
            <a:pPr lvl="2"/>
            <a:r>
              <a:rPr lang="en-US" sz="1800" dirty="0"/>
              <a:t>Example</a:t>
            </a:r>
          </a:p>
          <a:p>
            <a:pPr marL="1028700" lvl="3" indent="0">
              <a:buNone/>
            </a:pPr>
            <a:r>
              <a:rPr lang="en-US" sz="1400" dirty="0"/>
              <a:t>Map&lt;</a:t>
            </a:r>
            <a:r>
              <a:rPr lang="en-US" sz="1400" dirty="0" err="1"/>
              <a:t>Boolean,List</a:t>
            </a:r>
            <a:r>
              <a:rPr lang="en-US" sz="1400" dirty="0"/>
              <a:t>&lt;Employee&gt;&gt; </a:t>
            </a:r>
            <a:r>
              <a:rPr lang="en-US" sz="1400" dirty="0" err="1"/>
              <a:t>richTable</a:t>
            </a:r>
            <a:r>
              <a:rPr lang="en-US" sz="1400" dirty="0"/>
              <a:t> = </a:t>
            </a:r>
            <a:r>
              <a:rPr lang="en-US" sz="1400" dirty="0" err="1"/>
              <a:t>googlers</a:t>
            </a:r>
            <a:r>
              <a:rPr lang="en-US" sz="1400" dirty="0"/>
              <a:t>().collect</a:t>
            </a:r>
          </a:p>
          <a:p>
            <a:pPr marL="1028700" lvl="3" indent="0">
              <a:buNone/>
            </a:pPr>
            <a:r>
              <a:rPr lang="en-US" sz="1400" dirty="0"/>
              <a:t>(</a:t>
            </a:r>
            <a:r>
              <a:rPr lang="en-US" sz="1400" dirty="0" err="1"/>
              <a:t>partitioningBy</a:t>
            </a:r>
            <a:r>
              <a:rPr lang="en-US" sz="1400" dirty="0"/>
              <a:t>(e -&gt; e.getSalary() &gt; 1000000));</a:t>
            </a:r>
          </a:p>
          <a:p>
            <a:pPr lvl="1"/>
            <a:r>
              <a:rPr lang="en-US" sz="1800" dirty="0" err="1"/>
              <a:t>groupingBy</a:t>
            </a:r>
            <a:endParaRPr lang="en-US" sz="1800" dirty="0"/>
          </a:p>
          <a:p>
            <a:pPr lvl="2"/>
            <a:r>
              <a:rPr lang="en-US" sz="1800" dirty="0"/>
              <a:t>You provide a Function. It builds a Map where each output value of the Function maps to a List of entries that gave that value.</a:t>
            </a:r>
          </a:p>
          <a:p>
            <a:pPr lvl="2"/>
            <a:r>
              <a:rPr lang="en-US" sz="1800" dirty="0"/>
              <a:t>Example</a:t>
            </a:r>
          </a:p>
          <a:p>
            <a:pPr marL="1028700" lvl="3" indent="0">
              <a:buNone/>
            </a:pPr>
            <a:r>
              <a:rPr lang="en-US" sz="1400" dirty="0"/>
              <a:t>Map&lt;</a:t>
            </a:r>
            <a:r>
              <a:rPr lang="en-US" sz="1400" dirty="0" err="1"/>
              <a:t>Department,List</a:t>
            </a:r>
            <a:r>
              <a:rPr lang="en-US" sz="1400" dirty="0"/>
              <a:t>&lt;Employee&gt;&gt; </a:t>
            </a:r>
            <a:r>
              <a:rPr lang="en-US" sz="1400" dirty="0" err="1"/>
              <a:t>deptTable</a:t>
            </a:r>
            <a:r>
              <a:rPr lang="en-US" sz="1400" dirty="0"/>
              <a:t> =</a:t>
            </a:r>
          </a:p>
          <a:p>
            <a:pPr marL="1028700" lvl="3" indent="0">
              <a:buNone/>
            </a:pPr>
            <a:r>
              <a:rPr lang="en-US" sz="1400" dirty="0" err="1"/>
              <a:t>employeeStream</a:t>
            </a:r>
            <a:r>
              <a:rPr lang="en-US" sz="1400" dirty="0"/>
              <a:t>().collect(</a:t>
            </a:r>
            <a:r>
              <a:rPr lang="en-US" sz="1400" dirty="0" err="1"/>
              <a:t>groupingBy</a:t>
            </a:r>
            <a:r>
              <a:rPr lang="en-US" sz="1400" dirty="0"/>
              <a:t>(Employee::</a:t>
            </a:r>
            <a:r>
              <a:rPr lang="en-US" sz="1400" dirty="0" err="1"/>
              <a:t>getDepartment</a:t>
            </a:r>
            <a:r>
              <a:rPr lang="en-US" sz="1400" dirty="0"/>
              <a:t>));</a:t>
            </a:r>
          </a:p>
          <a:p>
            <a:pPr marL="685800" lvl="2" indent="0">
              <a:buNone/>
            </a:pPr>
            <a:endParaRPr lang="en-US" sz="1400" dirty="0"/>
          </a:p>
          <a:p>
            <a:pPr marL="1028700" lvl="3" indent="0">
              <a:buNone/>
            </a:pPr>
            <a:endParaRPr lang="en-US" sz="1800" dirty="0"/>
          </a:p>
          <a:p>
            <a:pPr lvl="2"/>
            <a:endParaRPr lang="en-US" sz="1800" dirty="0"/>
          </a:p>
          <a:p>
            <a:pPr lvl="2"/>
            <a:endParaRPr lang="en-US" sz="1800" dirty="0"/>
          </a:p>
        </p:txBody>
      </p:sp>
      <p:sp>
        <p:nvSpPr>
          <p:cNvPr id="4" name="Title 1">
            <a:extLst>
              <a:ext uri="{FF2B5EF4-FFF2-40B4-BE49-F238E27FC236}">
                <a16:creationId xmlns:a16="http://schemas.microsoft.com/office/drawing/2014/main" id="{52A337E2-05CE-5E47-A16D-FAC13880555F}"/>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Stream Collect</a:t>
            </a:r>
          </a:p>
        </p:txBody>
      </p:sp>
    </p:spTree>
    <p:extLst>
      <p:ext uri="{BB962C8B-B14F-4D97-AF65-F5344CB8AC3E}">
        <p14:creationId xmlns:p14="http://schemas.microsoft.com/office/powerpoint/2010/main" val="32324773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1743-D1CA-714D-9953-A42030890AE0}"/>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23528" y="771550"/>
            <a:ext cx="6686550" cy="2833688"/>
          </a:xfrm>
        </p:spPr>
        <p:txBody>
          <a:bodyPr>
            <a:noAutofit/>
          </a:bodyPr>
          <a:lstStyle/>
          <a:p>
            <a:r>
              <a:rPr lang="en-US" sz="1800" dirty="0"/>
              <a:t>T reduce(T identity, BinaryOperator)</a:t>
            </a:r>
          </a:p>
          <a:p>
            <a:r>
              <a:rPr lang="en-US" sz="1800" dirty="0"/>
              <a:t>You start with a seed (identity) value, then combine this value with the first Entry in the Stream, combine the second entry of the Stream, etc.</a:t>
            </a:r>
          </a:p>
          <a:p>
            <a:pPr lvl="1"/>
            <a:r>
              <a:rPr lang="en-US" sz="1800" dirty="0"/>
              <a:t>Example</a:t>
            </a:r>
          </a:p>
          <a:p>
            <a:pPr marL="685800" lvl="2" indent="0">
              <a:buNone/>
            </a:pPr>
            <a:r>
              <a:rPr lang="en-US" sz="1800" dirty="0"/>
              <a:t>Nums.stream().reduce(1, (n1,n2) -&gt; n1*n2)</a:t>
            </a:r>
          </a:p>
          <a:p>
            <a:pPr marL="685800" lvl="2" indent="0">
              <a:buNone/>
            </a:pPr>
            <a:endParaRPr lang="en-US" sz="1800" dirty="0"/>
          </a:p>
          <a:p>
            <a:pPr marL="685800" lvl="2" indent="0">
              <a:buNone/>
            </a:pPr>
            <a:r>
              <a:rPr lang="en-US" sz="1800" dirty="0"/>
              <a:t>Calculate the product of numbers</a:t>
            </a:r>
          </a:p>
          <a:p>
            <a:r>
              <a:rPr lang="en-US" sz="1800" dirty="0"/>
              <a:t>IntStream (Stream on primative int] has build-in sum()</a:t>
            </a:r>
          </a:p>
          <a:p>
            <a:r>
              <a:rPr lang="en-US" sz="1800" dirty="0"/>
              <a:t>Built-in Min, Max methods</a:t>
            </a:r>
          </a:p>
          <a:p>
            <a:endParaRPr lang="en-US" sz="1800" dirty="0"/>
          </a:p>
          <a:p>
            <a:pPr lvl="2"/>
            <a:endParaRPr lang="en-US" sz="1800" dirty="0"/>
          </a:p>
          <a:p>
            <a:pPr lvl="2"/>
            <a:endParaRPr lang="en-US" sz="1800" dirty="0"/>
          </a:p>
        </p:txBody>
      </p:sp>
      <p:sp>
        <p:nvSpPr>
          <p:cNvPr id="4" name="Title 1">
            <a:extLst>
              <a:ext uri="{FF2B5EF4-FFF2-40B4-BE49-F238E27FC236}">
                <a16:creationId xmlns:a16="http://schemas.microsoft.com/office/drawing/2014/main" id="{3823326C-54AF-9B4F-81CC-4C64A6E57052}"/>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Stream reduce</a:t>
            </a:r>
          </a:p>
        </p:txBody>
      </p:sp>
    </p:spTree>
    <p:extLst>
      <p:ext uri="{BB962C8B-B14F-4D97-AF65-F5344CB8AC3E}">
        <p14:creationId xmlns:p14="http://schemas.microsoft.com/office/powerpoint/2010/main" val="24210686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FCDE1-7434-794C-91A7-187ABFE657E4}"/>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539552" y="843558"/>
            <a:ext cx="6686550" cy="2833688"/>
          </a:xfrm>
        </p:spPr>
        <p:txBody>
          <a:bodyPr>
            <a:normAutofit/>
          </a:bodyPr>
          <a:lstStyle/>
          <a:p>
            <a:r>
              <a:rPr lang="en-US" sz="1800" dirty="0"/>
              <a:t>Stream&lt;T&gt; limit(long maxSize)</a:t>
            </a:r>
          </a:p>
          <a:p>
            <a:r>
              <a:rPr lang="en-US" sz="1800" dirty="0"/>
              <a:t>Limit(n) returns a stream of the first n elements</a:t>
            </a:r>
          </a:p>
          <a:p>
            <a:pPr lvl="1"/>
            <a:r>
              <a:rPr lang="en-US" sz="1800" dirty="0"/>
              <a:t>Example</a:t>
            </a:r>
          </a:p>
          <a:p>
            <a:pPr marL="685800" lvl="2" indent="0">
              <a:buNone/>
            </a:pPr>
            <a:r>
              <a:rPr lang="en-US" sz="1800" dirty="0"/>
              <a:t>someLongStream.limit(10)</a:t>
            </a:r>
          </a:p>
          <a:p>
            <a:pPr marL="685800" lvl="2" indent="0">
              <a:buNone/>
            </a:pPr>
            <a:endParaRPr lang="en-US" sz="1800" dirty="0"/>
          </a:p>
          <a:p>
            <a:pPr marL="685800" lvl="2" indent="0">
              <a:buNone/>
            </a:pPr>
            <a:r>
              <a:rPr lang="en-US" sz="1800" dirty="0"/>
              <a:t>First 10 elements</a:t>
            </a:r>
          </a:p>
        </p:txBody>
      </p:sp>
      <p:sp>
        <p:nvSpPr>
          <p:cNvPr id="4" name="Title 1">
            <a:extLst>
              <a:ext uri="{FF2B5EF4-FFF2-40B4-BE49-F238E27FC236}">
                <a16:creationId xmlns:a16="http://schemas.microsoft.com/office/drawing/2014/main" id="{88026140-05A8-9449-AB67-CCF7235CF110}"/>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Stream limit</a:t>
            </a:r>
          </a:p>
        </p:txBody>
      </p:sp>
    </p:spTree>
    <p:extLst>
      <p:ext uri="{BB962C8B-B14F-4D97-AF65-F5344CB8AC3E}">
        <p14:creationId xmlns:p14="http://schemas.microsoft.com/office/powerpoint/2010/main" val="16518292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D5C02-35C9-A749-9215-83140409FED1}"/>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467544" y="843558"/>
            <a:ext cx="6686550" cy="2833688"/>
          </a:xfrm>
        </p:spPr>
        <p:txBody>
          <a:bodyPr>
            <a:normAutofit/>
          </a:bodyPr>
          <a:lstStyle/>
          <a:p>
            <a:r>
              <a:rPr lang="en-US" sz="1800" dirty="0"/>
              <a:t>Stream&lt;T&gt; skip(long n)</a:t>
            </a:r>
          </a:p>
          <a:p>
            <a:r>
              <a:rPr lang="en-US" sz="1800" dirty="0"/>
              <a:t>skip(n) returns a stream starting with element n</a:t>
            </a:r>
          </a:p>
          <a:p>
            <a:pPr lvl="1"/>
            <a:r>
              <a:rPr lang="en-US" sz="1800" dirty="0"/>
              <a:t>Example</a:t>
            </a:r>
          </a:p>
          <a:p>
            <a:pPr marL="685800" lvl="2" indent="0">
              <a:buNone/>
            </a:pPr>
            <a:r>
              <a:rPr lang="en-US" sz="1800" dirty="0"/>
              <a:t>twentyElementStream.skip(5)</a:t>
            </a:r>
          </a:p>
          <a:p>
            <a:pPr marL="685800" lvl="2" indent="0">
              <a:buNone/>
            </a:pPr>
            <a:endParaRPr lang="en-US" sz="1800" dirty="0"/>
          </a:p>
          <a:p>
            <a:pPr marL="685800" lvl="2" indent="0">
              <a:buNone/>
            </a:pPr>
            <a:r>
              <a:rPr lang="en-US" sz="1800" dirty="0"/>
              <a:t>Last 15 elements</a:t>
            </a:r>
          </a:p>
          <a:p>
            <a:pPr lvl="2"/>
            <a:endParaRPr lang="en-US" sz="1800" dirty="0"/>
          </a:p>
        </p:txBody>
      </p:sp>
      <p:sp>
        <p:nvSpPr>
          <p:cNvPr id="4" name="Title 1">
            <a:extLst>
              <a:ext uri="{FF2B5EF4-FFF2-40B4-BE49-F238E27FC236}">
                <a16:creationId xmlns:a16="http://schemas.microsoft.com/office/drawing/2014/main" id="{DB6D5901-8C3D-7A45-B99E-823A2568DBCA}"/>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Stream skip</a:t>
            </a:r>
          </a:p>
        </p:txBody>
      </p:sp>
    </p:spTree>
    <p:extLst>
      <p:ext uri="{BB962C8B-B14F-4D97-AF65-F5344CB8AC3E}">
        <p14:creationId xmlns:p14="http://schemas.microsoft.com/office/powerpoint/2010/main" val="35301244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FFD91-9C24-544E-84E2-7F1D39064678}"/>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23528" y="771550"/>
            <a:ext cx="8064896" cy="2833688"/>
          </a:xfrm>
        </p:spPr>
        <p:txBody>
          <a:bodyPr>
            <a:normAutofit/>
          </a:bodyPr>
          <a:lstStyle/>
          <a:p>
            <a:r>
              <a:rPr lang="en-US" sz="1800" dirty="0"/>
              <a:t>Stream&lt;T&gt; sorted(Comparator)</a:t>
            </a:r>
          </a:p>
          <a:p>
            <a:pPr lvl="1"/>
            <a:r>
              <a:rPr lang="en-US" sz="1800" dirty="0"/>
              <a:t>Returns a stream consisting of the elements of this stream, sorted according to the provided Comparator</a:t>
            </a:r>
          </a:p>
          <a:p>
            <a:pPr lvl="1"/>
            <a:r>
              <a:rPr lang="en-US" sz="1800" dirty="0"/>
              <a:t>Example</a:t>
            </a:r>
          </a:p>
          <a:p>
            <a:pPr marL="685800" lvl="2" indent="0">
              <a:buNone/>
            </a:pPr>
            <a:r>
              <a:rPr lang="en-US" sz="1800" dirty="0"/>
              <a:t>empStream.map(…).filter(…).limit(…)</a:t>
            </a:r>
          </a:p>
          <a:p>
            <a:pPr marL="685800" lvl="2" indent="0">
              <a:buNone/>
            </a:pPr>
            <a:r>
              <a:rPr lang="en-US" sz="1800" dirty="0"/>
              <a:t>.sorted((e1, e2) -&gt; e1.getSalary() - e2.getSalary())</a:t>
            </a:r>
          </a:p>
          <a:p>
            <a:pPr marL="685800" lvl="2" indent="0">
              <a:buNone/>
            </a:pPr>
            <a:endParaRPr lang="en-US" sz="1800" dirty="0"/>
          </a:p>
          <a:p>
            <a:pPr marL="685800" lvl="2" indent="0">
              <a:buNone/>
            </a:pPr>
            <a:r>
              <a:rPr lang="en-US" sz="1800" dirty="0"/>
              <a:t>Employees sorted by salary</a:t>
            </a:r>
          </a:p>
          <a:p>
            <a:pPr lvl="2"/>
            <a:endParaRPr lang="en-US" sz="1800" dirty="0"/>
          </a:p>
          <a:p>
            <a:pPr lvl="2"/>
            <a:endParaRPr lang="en-US" sz="1800" dirty="0"/>
          </a:p>
        </p:txBody>
      </p:sp>
      <p:sp>
        <p:nvSpPr>
          <p:cNvPr id="4" name="Title 1">
            <a:extLst>
              <a:ext uri="{FF2B5EF4-FFF2-40B4-BE49-F238E27FC236}">
                <a16:creationId xmlns:a16="http://schemas.microsoft.com/office/drawing/2014/main" id="{C97CED7F-EF04-0F44-82CE-568B20F46213}"/>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Stream sorted</a:t>
            </a:r>
          </a:p>
        </p:txBody>
      </p:sp>
    </p:spTree>
    <p:extLst>
      <p:ext uri="{BB962C8B-B14F-4D97-AF65-F5344CB8AC3E}">
        <p14:creationId xmlns:p14="http://schemas.microsoft.com/office/powerpoint/2010/main" val="947931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62C88-E6A5-AB4D-90C3-1CBF2916039F}"/>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95536" y="843558"/>
            <a:ext cx="8424936" cy="2833688"/>
          </a:xfrm>
        </p:spPr>
        <p:txBody>
          <a:bodyPr>
            <a:noAutofit/>
          </a:bodyPr>
          <a:lstStyle/>
          <a:p>
            <a:r>
              <a:rPr lang="en-US" sz="1800" dirty="0"/>
              <a:t>Optional&lt;T&gt; min(Comparator)</a:t>
            </a:r>
          </a:p>
          <a:p>
            <a:pPr lvl="1"/>
            <a:r>
              <a:rPr lang="en-US" sz="1800" dirty="0"/>
              <a:t>Returns the minimum element in this Stream according to the Comparator</a:t>
            </a:r>
          </a:p>
          <a:p>
            <a:pPr lvl="1"/>
            <a:r>
              <a:rPr lang="en-US" sz="1800" dirty="0"/>
              <a:t>Example</a:t>
            </a:r>
          </a:p>
          <a:p>
            <a:pPr marL="685800" lvl="2" indent="0">
              <a:buNone/>
            </a:pPr>
            <a:r>
              <a:rPr lang="en-US" sz="1800" dirty="0"/>
              <a:t>Employee alphabeticallyFirst =</a:t>
            </a:r>
          </a:p>
          <a:p>
            <a:pPr marL="685800" lvl="2" indent="0">
              <a:buNone/>
            </a:pPr>
            <a:r>
              <a:rPr lang="en-US" sz="1800" dirty="0"/>
              <a:t>ids.stream().map(EmployeeSamples::findGoogler)</a:t>
            </a:r>
          </a:p>
          <a:p>
            <a:pPr marL="685800" lvl="2" indent="0">
              <a:buNone/>
            </a:pPr>
            <a:r>
              <a:rPr lang="en-US" sz="1800" dirty="0"/>
              <a:t>.min((e1, e2) -&gt;</a:t>
            </a:r>
          </a:p>
          <a:p>
            <a:pPr marL="685800" lvl="2" indent="0">
              <a:buNone/>
            </a:pPr>
            <a:r>
              <a:rPr lang="en-US" sz="1800" dirty="0"/>
              <a:t>e1.getLastName()</a:t>
            </a:r>
          </a:p>
          <a:p>
            <a:pPr marL="685800" lvl="2" indent="0">
              <a:buNone/>
            </a:pPr>
            <a:r>
              <a:rPr lang="en-US" sz="1800" dirty="0"/>
              <a:t>.compareTo(e2.getLastName()))</a:t>
            </a:r>
          </a:p>
          <a:p>
            <a:pPr marL="685800" lvl="2" indent="0">
              <a:buNone/>
            </a:pPr>
            <a:r>
              <a:rPr lang="en-US" sz="1800" dirty="0"/>
              <a:t>.get();</a:t>
            </a:r>
          </a:p>
          <a:p>
            <a:pPr marL="685800" lvl="2" indent="0">
              <a:buNone/>
            </a:pPr>
            <a:endParaRPr lang="en-US" sz="1800" dirty="0"/>
          </a:p>
          <a:p>
            <a:pPr marL="685800" lvl="2" indent="0">
              <a:buNone/>
            </a:pPr>
            <a:r>
              <a:rPr lang="en-US" sz="1800" dirty="0"/>
              <a:t>Get Googler with earliest lastName</a:t>
            </a:r>
          </a:p>
          <a:p>
            <a:pPr lvl="2"/>
            <a:endParaRPr lang="en-US" sz="1800" dirty="0"/>
          </a:p>
        </p:txBody>
      </p:sp>
      <p:sp>
        <p:nvSpPr>
          <p:cNvPr id="4" name="Title 1">
            <a:extLst>
              <a:ext uri="{FF2B5EF4-FFF2-40B4-BE49-F238E27FC236}">
                <a16:creationId xmlns:a16="http://schemas.microsoft.com/office/drawing/2014/main" id="{1CA5C655-0C5F-1146-86A8-3C59ECB50BBA}"/>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Stream min</a:t>
            </a:r>
          </a:p>
        </p:txBody>
      </p:sp>
    </p:spTree>
    <p:extLst>
      <p:ext uri="{BB962C8B-B14F-4D97-AF65-F5344CB8AC3E}">
        <p14:creationId xmlns:p14="http://schemas.microsoft.com/office/powerpoint/2010/main" val="1210566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048E-0564-7842-A645-43FC5F33AFD5}"/>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23528" y="843558"/>
            <a:ext cx="8208912" cy="2833688"/>
          </a:xfrm>
        </p:spPr>
        <p:txBody>
          <a:bodyPr>
            <a:noAutofit/>
          </a:bodyPr>
          <a:lstStyle/>
          <a:p>
            <a:r>
              <a:rPr lang="en-US" sz="1800" dirty="0"/>
              <a:t>Optional&lt;T&gt; max(Comparator)</a:t>
            </a:r>
          </a:p>
          <a:p>
            <a:pPr lvl="1"/>
            <a:r>
              <a:rPr lang="en-US" sz="1800" dirty="0"/>
              <a:t>Returns the minimum element in this Stream according to the Comparator</a:t>
            </a:r>
          </a:p>
          <a:p>
            <a:pPr lvl="1"/>
            <a:r>
              <a:rPr lang="en-US" sz="1800" dirty="0"/>
              <a:t>Example</a:t>
            </a:r>
          </a:p>
          <a:p>
            <a:pPr marL="685800" lvl="2" indent="0">
              <a:buNone/>
            </a:pPr>
            <a:r>
              <a:rPr lang="en-US" sz="1800" dirty="0"/>
              <a:t>Employee richest =</a:t>
            </a:r>
          </a:p>
          <a:p>
            <a:pPr marL="685800" lvl="2" indent="0">
              <a:buNone/>
            </a:pPr>
            <a:r>
              <a:rPr lang="en-US" sz="1800" dirty="0"/>
              <a:t>ids.stream().map(EmployeeSamples::findGoogler)</a:t>
            </a:r>
          </a:p>
          <a:p>
            <a:pPr marL="685800" lvl="2" indent="0">
              <a:buNone/>
            </a:pPr>
            <a:r>
              <a:rPr lang="en-US" sz="1800" dirty="0"/>
              <a:t>.max((e1, e2) -&gt; e1.getSalary() -</a:t>
            </a:r>
          </a:p>
          <a:p>
            <a:pPr marL="685800" lvl="2" indent="0">
              <a:buNone/>
            </a:pPr>
            <a:r>
              <a:rPr lang="en-US" sz="1800" dirty="0"/>
              <a:t>e2.getSalary()).get();</a:t>
            </a:r>
          </a:p>
          <a:p>
            <a:pPr marL="685800" lvl="2" indent="0">
              <a:buNone/>
            </a:pPr>
            <a:endParaRPr lang="en-US" sz="1800" dirty="0"/>
          </a:p>
          <a:p>
            <a:pPr marL="685800" lvl="2" indent="0">
              <a:buNone/>
            </a:pPr>
            <a:r>
              <a:rPr lang="en-US" sz="1800" dirty="0"/>
              <a:t>Get Richest Employee</a:t>
            </a:r>
          </a:p>
          <a:p>
            <a:pPr marL="685800" lvl="2" indent="0">
              <a:buNone/>
            </a:pPr>
            <a:endParaRPr lang="en-US" sz="1800" dirty="0"/>
          </a:p>
        </p:txBody>
      </p:sp>
      <p:sp>
        <p:nvSpPr>
          <p:cNvPr id="4" name="Title 1">
            <a:extLst>
              <a:ext uri="{FF2B5EF4-FFF2-40B4-BE49-F238E27FC236}">
                <a16:creationId xmlns:a16="http://schemas.microsoft.com/office/drawing/2014/main" id="{336E228C-3BAC-C143-B1B8-0141A9CBECA8}"/>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Stream max</a:t>
            </a:r>
          </a:p>
        </p:txBody>
      </p:sp>
    </p:spTree>
    <p:extLst>
      <p:ext uri="{BB962C8B-B14F-4D97-AF65-F5344CB8AC3E}">
        <p14:creationId xmlns:p14="http://schemas.microsoft.com/office/powerpoint/2010/main" val="33276292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E8C2-9D87-1A4A-8E2F-77EAF0899E6E}"/>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23528" y="843558"/>
            <a:ext cx="8568952" cy="2833688"/>
          </a:xfrm>
        </p:spPr>
        <p:txBody>
          <a:bodyPr>
            <a:noAutofit/>
          </a:bodyPr>
          <a:lstStyle/>
          <a:p>
            <a:r>
              <a:rPr lang="en-US" sz="1800" dirty="0"/>
              <a:t>Stream&lt;T&gt; distinct()</a:t>
            </a:r>
          </a:p>
          <a:p>
            <a:pPr lvl="1"/>
            <a:r>
              <a:rPr lang="en-US" sz="1800" dirty="0"/>
              <a:t>Returns a stream consisting of the distinct elements of this stream</a:t>
            </a:r>
          </a:p>
          <a:p>
            <a:pPr lvl="1"/>
            <a:r>
              <a:rPr lang="en-US" sz="1800" dirty="0"/>
              <a:t>Example</a:t>
            </a:r>
          </a:p>
          <a:p>
            <a:pPr marL="685800" lvl="2" indent="0">
              <a:buNone/>
            </a:pPr>
            <a:r>
              <a:rPr lang="en-US" sz="1800" dirty="0"/>
              <a:t>List&lt;Integer&gt; ids2 =</a:t>
            </a:r>
          </a:p>
          <a:p>
            <a:pPr marL="685800" lvl="2" indent="0">
              <a:buNone/>
            </a:pPr>
            <a:r>
              <a:rPr lang="en-US" sz="1800" dirty="0"/>
              <a:t>Arrays.asList(9, 10, 9, 10, 9, 10);</a:t>
            </a:r>
          </a:p>
          <a:p>
            <a:pPr marL="685800" lvl="2" indent="0">
              <a:buNone/>
            </a:pPr>
            <a:r>
              <a:rPr lang="en-US" sz="1800" dirty="0"/>
              <a:t>List&lt;Employee&gt; emps4 =</a:t>
            </a:r>
          </a:p>
          <a:p>
            <a:pPr marL="685800" lvl="2" indent="0">
              <a:buNone/>
            </a:pPr>
            <a:r>
              <a:rPr lang="en-US" sz="1800" dirty="0"/>
              <a:t>ids2.stream().map(EmployeeSamples::findGoogler)</a:t>
            </a:r>
          </a:p>
          <a:p>
            <a:pPr marL="685800" lvl="2" indent="0">
              <a:buNone/>
            </a:pPr>
            <a:r>
              <a:rPr lang="en-US" sz="1800" dirty="0"/>
              <a:t>.distinct()</a:t>
            </a:r>
          </a:p>
          <a:p>
            <a:pPr marL="685800" lvl="2" indent="0">
              <a:buNone/>
            </a:pPr>
            <a:r>
              <a:rPr lang="en-US" sz="1800" dirty="0"/>
              <a:t>.collect(toList());</a:t>
            </a:r>
          </a:p>
          <a:p>
            <a:pPr marL="685800" lvl="2" indent="0">
              <a:buNone/>
            </a:pPr>
            <a:endParaRPr lang="en-US" sz="1800" dirty="0"/>
          </a:p>
          <a:p>
            <a:pPr marL="685800" lvl="2" indent="0">
              <a:buNone/>
            </a:pPr>
            <a:r>
              <a:rPr lang="en-US" sz="1800" dirty="0"/>
              <a:t>Get a list of distinct Employees</a:t>
            </a:r>
          </a:p>
          <a:p>
            <a:pPr marL="685800" lvl="2" indent="0">
              <a:buNone/>
            </a:pPr>
            <a:endParaRPr lang="en-US" sz="1800" dirty="0"/>
          </a:p>
          <a:p>
            <a:pPr marL="685800" lvl="2" indent="0">
              <a:buNone/>
            </a:pPr>
            <a:endParaRPr lang="en-US" sz="1800" dirty="0"/>
          </a:p>
          <a:p>
            <a:pPr lvl="2"/>
            <a:endParaRPr lang="en-US" sz="1800" dirty="0"/>
          </a:p>
          <a:p>
            <a:pPr lvl="2"/>
            <a:endParaRPr lang="en-US" sz="1800" dirty="0"/>
          </a:p>
        </p:txBody>
      </p:sp>
      <p:sp>
        <p:nvSpPr>
          <p:cNvPr id="4" name="Title 1">
            <a:extLst>
              <a:ext uri="{FF2B5EF4-FFF2-40B4-BE49-F238E27FC236}">
                <a16:creationId xmlns:a16="http://schemas.microsoft.com/office/drawing/2014/main" id="{4F050149-CFC2-8B4A-90EB-BEAAE678742A}"/>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Stream distinct</a:t>
            </a:r>
          </a:p>
        </p:txBody>
      </p:sp>
    </p:spTree>
    <p:extLst>
      <p:ext uri="{BB962C8B-B14F-4D97-AF65-F5344CB8AC3E}">
        <p14:creationId xmlns:p14="http://schemas.microsoft.com/office/powerpoint/2010/main" val="318893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3E888-222D-AA45-AE2B-4EA79B820D5B}"/>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23528" y="771550"/>
            <a:ext cx="8352928" cy="3309938"/>
          </a:xfrm>
        </p:spPr>
        <p:txBody>
          <a:bodyPr>
            <a:noAutofit/>
          </a:bodyPr>
          <a:lstStyle/>
          <a:p>
            <a:r>
              <a:rPr lang="en-US" sz="1800" dirty="0"/>
              <a:t>Boolean anyMatch(Predicate), allMatch(Predicate), noneMatch(Predicate)</a:t>
            </a:r>
          </a:p>
          <a:p>
            <a:pPr lvl="1"/>
            <a:r>
              <a:rPr lang="en-US" sz="1800" dirty="0"/>
              <a:t>Returns true if Stream passes, false otherwise</a:t>
            </a:r>
          </a:p>
          <a:p>
            <a:pPr lvl="1"/>
            <a:r>
              <a:rPr lang="en-US" sz="1800" dirty="0"/>
              <a:t>Lazy Evaluation</a:t>
            </a:r>
          </a:p>
          <a:p>
            <a:pPr lvl="2"/>
            <a:r>
              <a:rPr lang="en-US" sz="1400" dirty="0"/>
              <a:t>anyMatch processes elements in the Stream one element at a time until it finds a match according to the Predicate and returns true if it found a match</a:t>
            </a:r>
          </a:p>
          <a:p>
            <a:pPr lvl="2"/>
            <a:r>
              <a:rPr lang="en-US" sz="1400" dirty="0"/>
              <a:t>allMatch processes elements in the Stream one element at a time until it fails a match according to the Predicate and returns false if an element failed the Predicate</a:t>
            </a:r>
          </a:p>
          <a:p>
            <a:pPr lvl="2"/>
            <a:r>
              <a:rPr lang="en-US" sz="1400" dirty="0"/>
              <a:t>noneMatch processes elements in the Stream one element at a time until it finds a match according to the Predicate and returns false if an element  matches the Predicate</a:t>
            </a:r>
          </a:p>
          <a:p>
            <a:pPr lvl="1"/>
            <a:r>
              <a:rPr lang="en-US" sz="1800" dirty="0"/>
              <a:t>Example</a:t>
            </a:r>
          </a:p>
          <a:p>
            <a:pPr marL="685800" lvl="2" indent="0">
              <a:buNone/>
            </a:pPr>
            <a:r>
              <a:rPr lang="en-US" sz="1800" dirty="0"/>
              <a:t>employeeStream.anyMatch(e -&gt; e.getSalary() &gt; 500000)</a:t>
            </a:r>
          </a:p>
          <a:p>
            <a:pPr marL="685800" lvl="2" indent="0">
              <a:buNone/>
            </a:pPr>
            <a:endParaRPr lang="en-US" sz="1800" dirty="0"/>
          </a:p>
          <a:p>
            <a:pPr marL="685800" lvl="2" indent="0">
              <a:buNone/>
            </a:pPr>
            <a:r>
              <a:rPr lang="en-US" sz="1800" dirty="0"/>
              <a:t>Is there a rich Employee among all Employees?</a:t>
            </a:r>
          </a:p>
          <a:p>
            <a:pPr marL="685800" lvl="2" indent="0">
              <a:buNone/>
            </a:pPr>
            <a:endParaRPr lang="en-US" sz="1800" dirty="0"/>
          </a:p>
          <a:p>
            <a:pPr lvl="2"/>
            <a:endParaRPr lang="en-US" sz="1800" dirty="0"/>
          </a:p>
          <a:p>
            <a:pPr lvl="2"/>
            <a:endParaRPr lang="en-US" sz="1800" dirty="0"/>
          </a:p>
        </p:txBody>
      </p:sp>
      <p:sp>
        <p:nvSpPr>
          <p:cNvPr id="4" name="Title 1">
            <a:extLst>
              <a:ext uri="{FF2B5EF4-FFF2-40B4-BE49-F238E27FC236}">
                <a16:creationId xmlns:a16="http://schemas.microsoft.com/office/drawing/2014/main" id="{2DC75C54-A47B-5F45-A926-C5B0F4F9601E}"/>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Stream matches</a:t>
            </a:r>
          </a:p>
        </p:txBody>
      </p:sp>
    </p:spTree>
    <p:extLst>
      <p:ext uri="{BB962C8B-B14F-4D97-AF65-F5344CB8AC3E}">
        <p14:creationId xmlns:p14="http://schemas.microsoft.com/office/powerpoint/2010/main" val="21633402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0A26E-0F1D-7049-AF39-984C59870E26}"/>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467544" y="771550"/>
            <a:ext cx="7992888" cy="2833688"/>
          </a:xfrm>
        </p:spPr>
        <p:txBody>
          <a:bodyPr>
            <a:normAutofit/>
          </a:bodyPr>
          <a:lstStyle/>
          <a:p>
            <a:r>
              <a:rPr lang="en-US" sz="1800" dirty="0"/>
              <a:t>long count()</a:t>
            </a:r>
          </a:p>
          <a:p>
            <a:pPr lvl="1"/>
            <a:r>
              <a:rPr lang="en-US" sz="1800" dirty="0"/>
              <a:t>Returns the count of elements in the Stream</a:t>
            </a:r>
          </a:p>
          <a:p>
            <a:pPr lvl="1"/>
            <a:r>
              <a:rPr lang="en-US" sz="1800" dirty="0"/>
              <a:t>Example</a:t>
            </a:r>
          </a:p>
          <a:p>
            <a:pPr marL="685800" lvl="2" indent="0">
              <a:buNone/>
            </a:pPr>
            <a:r>
              <a:rPr lang="en-US" sz="1800" dirty="0"/>
              <a:t>employeeStream.filter(somePredicate).count()</a:t>
            </a:r>
          </a:p>
          <a:p>
            <a:pPr marL="685800" lvl="2" indent="0">
              <a:buNone/>
            </a:pPr>
            <a:endParaRPr lang="en-US" sz="1800" dirty="0"/>
          </a:p>
          <a:p>
            <a:pPr marL="685800" lvl="2" indent="0">
              <a:buNone/>
            </a:pPr>
            <a:r>
              <a:rPr lang="en-US" sz="1800" dirty="0"/>
              <a:t>How many Employees match the criteria?</a:t>
            </a:r>
          </a:p>
          <a:p>
            <a:pPr marL="685800" lvl="2" indent="0">
              <a:buNone/>
            </a:pPr>
            <a:endParaRPr lang="en-US" sz="1800" dirty="0"/>
          </a:p>
          <a:p>
            <a:pPr lvl="2"/>
            <a:endParaRPr lang="en-US" sz="1800" dirty="0"/>
          </a:p>
          <a:p>
            <a:pPr lvl="2"/>
            <a:endParaRPr lang="en-US" sz="1800" dirty="0"/>
          </a:p>
        </p:txBody>
      </p:sp>
      <p:sp>
        <p:nvSpPr>
          <p:cNvPr id="4" name="Title 1">
            <a:extLst>
              <a:ext uri="{FF2B5EF4-FFF2-40B4-BE49-F238E27FC236}">
                <a16:creationId xmlns:a16="http://schemas.microsoft.com/office/drawing/2014/main" id="{F2CF46FF-4A60-074E-B550-3176585B13F0}"/>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Stream count</a:t>
            </a:r>
          </a:p>
        </p:txBody>
      </p:sp>
    </p:spTree>
    <p:extLst>
      <p:ext uri="{BB962C8B-B14F-4D97-AF65-F5344CB8AC3E}">
        <p14:creationId xmlns:p14="http://schemas.microsoft.com/office/powerpoint/2010/main" val="1621156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en-US" sz="3600" dirty="0">
                <a:solidFill>
                  <a:schemeClr val="bg1"/>
                </a:solidFill>
              </a:rPr>
              <a:t>Shallow Clone</a:t>
            </a:r>
          </a:p>
        </p:txBody>
      </p:sp>
      <p:sp>
        <p:nvSpPr>
          <p:cNvPr id="15363" name="Rectangle 3"/>
          <p:cNvSpPr>
            <a:spLocks noGrp="1" noChangeArrowheads="1"/>
          </p:cNvSpPr>
          <p:nvPr>
            <p:ph type="body" idx="4294967295"/>
          </p:nvPr>
        </p:nvSpPr>
        <p:spPr>
          <a:xfrm>
            <a:off x="2457450" y="1123950"/>
            <a:ext cx="6686550" cy="2833688"/>
          </a:xfrm>
        </p:spPr>
        <p:txBody>
          <a:bodyPr/>
          <a:lstStyle/>
          <a:p>
            <a:pPr>
              <a:buFontTx/>
              <a:buNone/>
            </a:pPr>
            <a:r>
              <a:rPr lang="en-US" altLang="en-US" sz="1500" dirty="0"/>
              <a:t>Foo f1 = new Foo(5);</a:t>
            </a:r>
          </a:p>
          <a:p>
            <a:pPr>
              <a:buFontTx/>
              <a:buNone/>
            </a:pPr>
            <a:r>
              <a:rPr lang="en-US" altLang="en-US" sz="1500" dirty="0"/>
              <a:t>Foo f2 = f1.clone();</a:t>
            </a:r>
          </a:p>
        </p:txBody>
      </p:sp>
      <p:grpSp>
        <p:nvGrpSpPr>
          <p:cNvPr id="15364" name="Group 4"/>
          <p:cNvGrpSpPr>
            <a:grpSpLocks/>
          </p:cNvGrpSpPr>
          <p:nvPr/>
        </p:nvGrpSpPr>
        <p:grpSpPr bwMode="auto">
          <a:xfrm>
            <a:off x="1990724" y="2140744"/>
            <a:ext cx="971550" cy="2171700"/>
            <a:chOff x="864" y="1968"/>
            <a:chExt cx="576" cy="1536"/>
          </a:xfrm>
        </p:grpSpPr>
        <p:sp>
          <p:nvSpPr>
            <p:cNvPr id="15365" name="Line 5"/>
            <p:cNvSpPr>
              <a:spLocks noChangeShapeType="1"/>
            </p:cNvSpPr>
            <p:nvPr/>
          </p:nvSpPr>
          <p:spPr bwMode="auto">
            <a:xfrm>
              <a:off x="864" y="1968"/>
              <a:ext cx="0" cy="15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15366" name="Line 6"/>
            <p:cNvSpPr>
              <a:spLocks noChangeShapeType="1"/>
            </p:cNvSpPr>
            <p:nvPr/>
          </p:nvSpPr>
          <p:spPr bwMode="auto">
            <a:xfrm>
              <a:off x="864" y="3504"/>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15367" name="Line 7"/>
            <p:cNvSpPr>
              <a:spLocks noChangeShapeType="1"/>
            </p:cNvSpPr>
            <p:nvPr/>
          </p:nvSpPr>
          <p:spPr bwMode="auto">
            <a:xfrm>
              <a:off x="1440" y="1968"/>
              <a:ext cx="0" cy="15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grpSp>
      <p:sp>
        <p:nvSpPr>
          <p:cNvPr id="15368" name="Line 8"/>
          <p:cNvSpPr>
            <a:spLocks noChangeShapeType="1"/>
          </p:cNvSpPr>
          <p:nvPr/>
        </p:nvSpPr>
        <p:spPr bwMode="auto">
          <a:xfrm>
            <a:off x="1990724" y="3455194"/>
            <a:ext cx="9715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15369" name="Line 9"/>
          <p:cNvSpPr>
            <a:spLocks noChangeShapeType="1"/>
          </p:cNvSpPr>
          <p:nvPr/>
        </p:nvSpPr>
        <p:spPr bwMode="auto">
          <a:xfrm>
            <a:off x="1990724" y="2540794"/>
            <a:ext cx="9715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15371" name="Text Box 11"/>
          <p:cNvSpPr txBox="1">
            <a:spLocks noChangeArrowheads="1"/>
          </p:cNvSpPr>
          <p:nvPr/>
        </p:nvSpPr>
        <p:spPr bwMode="auto">
          <a:xfrm>
            <a:off x="1990725" y="2540794"/>
            <a:ext cx="753732"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1350" dirty="0"/>
              <a:t>func1</a:t>
            </a:r>
          </a:p>
          <a:p>
            <a:r>
              <a:rPr lang="en-US" altLang="en-US" sz="1350" dirty="0"/>
              <a:t>f1 = 200</a:t>
            </a:r>
          </a:p>
          <a:p>
            <a:r>
              <a:rPr lang="en-US" altLang="en-US" sz="1350" dirty="0"/>
              <a:t>f2 = 100</a:t>
            </a:r>
          </a:p>
        </p:txBody>
      </p:sp>
      <p:sp>
        <p:nvSpPr>
          <p:cNvPr id="15372" name="Oval 12"/>
          <p:cNvSpPr>
            <a:spLocks noChangeArrowheads="1"/>
          </p:cNvSpPr>
          <p:nvPr/>
        </p:nvSpPr>
        <p:spPr bwMode="auto">
          <a:xfrm>
            <a:off x="3819524" y="1969294"/>
            <a:ext cx="3600450" cy="222885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15373" name="Rectangle 13"/>
          <p:cNvSpPr>
            <a:spLocks noChangeArrowheads="1"/>
          </p:cNvSpPr>
          <p:nvPr/>
        </p:nvSpPr>
        <p:spPr bwMode="auto">
          <a:xfrm>
            <a:off x="4733925" y="2368155"/>
            <a:ext cx="912019" cy="3976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15374" name="Text Box 14"/>
          <p:cNvSpPr txBox="1">
            <a:spLocks noChangeArrowheads="1"/>
          </p:cNvSpPr>
          <p:nvPr/>
        </p:nvSpPr>
        <p:spPr bwMode="auto">
          <a:xfrm>
            <a:off x="4550568" y="2739629"/>
            <a:ext cx="449162"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1350"/>
              <a:t>200</a:t>
            </a:r>
          </a:p>
        </p:txBody>
      </p:sp>
      <p:sp>
        <p:nvSpPr>
          <p:cNvPr id="15375" name="Text Box 15"/>
          <p:cNvSpPr txBox="1">
            <a:spLocks noChangeArrowheads="1"/>
          </p:cNvSpPr>
          <p:nvPr/>
        </p:nvSpPr>
        <p:spPr bwMode="auto">
          <a:xfrm>
            <a:off x="5248275" y="4312445"/>
            <a:ext cx="6767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a:t>Heap</a:t>
            </a:r>
          </a:p>
        </p:txBody>
      </p:sp>
      <p:sp>
        <p:nvSpPr>
          <p:cNvPr id="15376" name="Text Box 16"/>
          <p:cNvSpPr txBox="1">
            <a:spLocks noChangeArrowheads="1"/>
          </p:cNvSpPr>
          <p:nvPr/>
        </p:nvSpPr>
        <p:spPr bwMode="auto">
          <a:xfrm>
            <a:off x="2105025" y="4369595"/>
            <a:ext cx="6771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a:t>Stack</a:t>
            </a:r>
          </a:p>
        </p:txBody>
      </p:sp>
      <p:sp>
        <p:nvSpPr>
          <p:cNvPr id="15377" name="Text Box 17"/>
          <p:cNvSpPr txBox="1">
            <a:spLocks noChangeArrowheads="1"/>
          </p:cNvSpPr>
          <p:nvPr/>
        </p:nvSpPr>
        <p:spPr bwMode="auto">
          <a:xfrm>
            <a:off x="4733924" y="2426494"/>
            <a:ext cx="912429"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1350"/>
              <a:t>nums = 50</a:t>
            </a:r>
          </a:p>
        </p:txBody>
      </p:sp>
      <p:sp>
        <p:nvSpPr>
          <p:cNvPr id="15378" name="Line 18"/>
          <p:cNvSpPr>
            <a:spLocks noChangeShapeType="1"/>
          </p:cNvSpPr>
          <p:nvPr/>
        </p:nvSpPr>
        <p:spPr bwMode="auto">
          <a:xfrm flipV="1">
            <a:off x="2733674" y="2540794"/>
            <a:ext cx="2000250" cy="342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15380" name="Rectangle 20"/>
          <p:cNvSpPr>
            <a:spLocks noChangeArrowheads="1"/>
          </p:cNvSpPr>
          <p:nvPr/>
        </p:nvSpPr>
        <p:spPr bwMode="auto">
          <a:xfrm>
            <a:off x="5991224" y="2940844"/>
            <a:ext cx="1028700" cy="28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15381" name="Text Box 21"/>
          <p:cNvSpPr txBox="1">
            <a:spLocks noChangeArrowheads="1"/>
          </p:cNvSpPr>
          <p:nvPr/>
        </p:nvSpPr>
        <p:spPr bwMode="auto">
          <a:xfrm>
            <a:off x="5876924" y="3226595"/>
            <a:ext cx="36099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1350"/>
              <a:t>50</a:t>
            </a:r>
          </a:p>
        </p:txBody>
      </p:sp>
      <p:sp>
        <p:nvSpPr>
          <p:cNvPr id="15382" name="Text Box 22"/>
          <p:cNvSpPr txBox="1">
            <a:spLocks noChangeArrowheads="1"/>
          </p:cNvSpPr>
          <p:nvPr/>
        </p:nvSpPr>
        <p:spPr bwMode="auto">
          <a:xfrm>
            <a:off x="6276975" y="2940844"/>
            <a:ext cx="56105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1350"/>
              <a:t>Array</a:t>
            </a:r>
          </a:p>
        </p:txBody>
      </p:sp>
      <p:sp>
        <p:nvSpPr>
          <p:cNvPr id="15383" name="Rectangle 23"/>
          <p:cNvSpPr>
            <a:spLocks noChangeArrowheads="1"/>
          </p:cNvSpPr>
          <p:nvPr/>
        </p:nvSpPr>
        <p:spPr bwMode="auto">
          <a:xfrm>
            <a:off x="4676775" y="3282555"/>
            <a:ext cx="912019" cy="3976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15384" name="Text Box 24"/>
          <p:cNvSpPr txBox="1">
            <a:spLocks noChangeArrowheads="1"/>
          </p:cNvSpPr>
          <p:nvPr/>
        </p:nvSpPr>
        <p:spPr bwMode="auto">
          <a:xfrm>
            <a:off x="4676774" y="3340894"/>
            <a:ext cx="912429"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1350"/>
              <a:t>nums = 50</a:t>
            </a:r>
          </a:p>
        </p:txBody>
      </p:sp>
      <p:sp>
        <p:nvSpPr>
          <p:cNvPr id="15385" name="Text Box 25"/>
          <p:cNvSpPr txBox="1">
            <a:spLocks noChangeArrowheads="1"/>
          </p:cNvSpPr>
          <p:nvPr/>
        </p:nvSpPr>
        <p:spPr bwMode="auto">
          <a:xfrm>
            <a:off x="4562474" y="3683795"/>
            <a:ext cx="449162"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1350"/>
              <a:t>100</a:t>
            </a:r>
          </a:p>
        </p:txBody>
      </p:sp>
      <p:sp>
        <p:nvSpPr>
          <p:cNvPr id="15386" name="Line 26"/>
          <p:cNvSpPr>
            <a:spLocks noChangeShapeType="1"/>
          </p:cNvSpPr>
          <p:nvPr/>
        </p:nvSpPr>
        <p:spPr bwMode="auto">
          <a:xfrm>
            <a:off x="2733674" y="3055144"/>
            <a:ext cx="19431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15387" name="Line 27"/>
          <p:cNvSpPr>
            <a:spLocks noChangeShapeType="1"/>
          </p:cNvSpPr>
          <p:nvPr/>
        </p:nvSpPr>
        <p:spPr bwMode="auto">
          <a:xfrm flipV="1">
            <a:off x="5591174" y="3055144"/>
            <a:ext cx="400050" cy="4000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15388" name="Line 28"/>
          <p:cNvSpPr>
            <a:spLocks noChangeShapeType="1"/>
          </p:cNvSpPr>
          <p:nvPr/>
        </p:nvSpPr>
        <p:spPr bwMode="auto">
          <a:xfrm>
            <a:off x="5648324" y="2540794"/>
            <a:ext cx="342900" cy="5143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Tree>
    <p:extLst>
      <p:ext uri="{BB962C8B-B14F-4D97-AF65-F5344CB8AC3E}">
        <p14:creationId xmlns:p14="http://schemas.microsoft.com/office/powerpoint/2010/main" val="37420803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0EEF-2B9B-1240-B07B-C523BBEA36F4}"/>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95536" y="771550"/>
            <a:ext cx="7416824" cy="2833688"/>
          </a:xfrm>
        </p:spPr>
        <p:txBody>
          <a:bodyPr>
            <a:normAutofit/>
          </a:bodyPr>
          <a:lstStyle/>
          <a:p>
            <a:r>
              <a:rPr lang="en-US" sz="1800" dirty="0"/>
              <a:t>The Stream API enables developers to create the parallel streams that can take advantage of multi-core architectures and enhance the performance of Java code. In a parallel stream, the operations are executed in parallel and there are two ways to create a parallel stream.</a:t>
            </a:r>
          </a:p>
          <a:p>
            <a:pPr lvl="2"/>
            <a:r>
              <a:rPr lang="en-US" sz="1800" dirty="0"/>
              <a:t>Using the </a:t>
            </a:r>
            <a:r>
              <a:rPr lang="en-US" sz="1800" dirty="0" err="1"/>
              <a:t>parallelStream</a:t>
            </a:r>
            <a:r>
              <a:rPr lang="en-US" sz="1800" dirty="0"/>
              <a:t>() method on a collection</a:t>
            </a:r>
          </a:p>
          <a:p>
            <a:pPr lvl="2"/>
            <a:r>
              <a:rPr lang="en-US" sz="1800" dirty="0"/>
              <a:t>Using the parallel() method on a stream</a:t>
            </a:r>
          </a:p>
          <a:p>
            <a:pPr lvl="2"/>
            <a:endParaRPr lang="en-US" sz="1800" dirty="0"/>
          </a:p>
        </p:txBody>
      </p:sp>
      <p:sp>
        <p:nvSpPr>
          <p:cNvPr id="4" name="Title 1">
            <a:extLst>
              <a:ext uri="{FF2B5EF4-FFF2-40B4-BE49-F238E27FC236}">
                <a16:creationId xmlns:a16="http://schemas.microsoft.com/office/drawing/2014/main" id="{5D694C9A-DA19-124A-8B71-4A6A36FA866E}"/>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Parallel Streams</a:t>
            </a:r>
          </a:p>
        </p:txBody>
      </p:sp>
    </p:spTree>
    <p:extLst>
      <p:ext uri="{BB962C8B-B14F-4D97-AF65-F5344CB8AC3E}">
        <p14:creationId xmlns:p14="http://schemas.microsoft.com/office/powerpoint/2010/main" val="4271451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56F90-D871-534E-822B-3252AA3B5408}"/>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23528" y="666572"/>
            <a:ext cx="8640960" cy="4038600"/>
          </a:xfrm>
        </p:spPr>
        <p:txBody>
          <a:bodyPr>
            <a:noAutofit/>
          </a:bodyPr>
          <a:lstStyle/>
          <a:p>
            <a:r>
              <a:rPr lang="en-US" sz="1800" dirty="0"/>
              <a:t>Suppose lets take a scenario of you having a list of employee objects and you have to count employees whose salary is above 15000. Generally, to solve this problem you will iterate over list going through each and every employee and checking if employees salary is above 15000. This takes O(N) time since you go sequentially.</a:t>
            </a:r>
          </a:p>
          <a:p>
            <a:r>
              <a:rPr lang="en-US" sz="1800" dirty="0"/>
              <a:t>Streams provide us with the flexibility to iterate over the list in a parallel pattern and can give the aggregate in quick fashion.</a:t>
            </a:r>
          </a:p>
          <a:p>
            <a:r>
              <a:rPr lang="en-US" sz="1800" dirty="0"/>
              <a:t>Stream implementation in Java is by default sequential unless until it is explicitly mentioned for parallel. When a stream executes in parallel, the Java runtime partitions the stream into multiple sub streams. Aggregate operations iterate over and process these sub streams in parallel and then combine the results.</a:t>
            </a:r>
          </a:p>
          <a:p>
            <a:r>
              <a:rPr lang="en-US" sz="1800" dirty="0"/>
              <a:t>The only thing to keep in mind to create parallel stream is to call </a:t>
            </a:r>
            <a:r>
              <a:rPr lang="en-US" sz="1800" dirty="0" err="1"/>
              <a:t>parallelStream</a:t>
            </a:r>
            <a:r>
              <a:rPr lang="en-US" sz="1800" dirty="0"/>
              <a:t>() on the collection else by default sequential stream gets returned by stream().</a:t>
            </a:r>
          </a:p>
        </p:txBody>
      </p:sp>
      <p:sp>
        <p:nvSpPr>
          <p:cNvPr id="4" name="Title 1">
            <a:extLst>
              <a:ext uri="{FF2B5EF4-FFF2-40B4-BE49-F238E27FC236}">
                <a16:creationId xmlns:a16="http://schemas.microsoft.com/office/drawing/2014/main" id="{00E5D3A5-58D6-5F4B-95C8-7BCD2139F525}"/>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Parallel Streams</a:t>
            </a:r>
          </a:p>
        </p:txBody>
      </p:sp>
    </p:spTree>
    <p:extLst>
      <p:ext uri="{BB962C8B-B14F-4D97-AF65-F5344CB8AC3E}">
        <p14:creationId xmlns:p14="http://schemas.microsoft.com/office/powerpoint/2010/main" val="28290844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2E7BE7B-6AED-C747-961B-FA45546A38E6}"/>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Parallel Streams</a:t>
            </a:r>
          </a:p>
        </p:txBody>
      </p:sp>
      <p:sp>
        <p:nvSpPr>
          <p:cNvPr id="5" name="Rectangle 3">
            <a:extLst>
              <a:ext uri="{FF2B5EF4-FFF2-40B4-BE49-F238E27FC236}">
                <a16:creationId xmlns:a16="http://schemas.microsoft.com/office/drawing/2014/main" id="{F2EE3140-489B-9741-8E19-577901972869}"/>
              </a:ext>
            </a:extLst>
          </p:cNvPr>
          <p:cNvSpPr>
            <a:spLocks noChangeArrowheads="1"/>
          </p:cNvSpPr>
          <p:nvPr/>
        </p:nvSpPr>
        <p:spPr bwMode="auto">
          <a:xfrm>
            <a:off x="827584" y="915566"/>
            <a:ext cx="6600825" cy="24384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r>
              <a:rPr lang="en-IN" sz="1100" b="1" dirty="0">
                <a:solidFill>
                  <a:srgbClr val="7F0055"/>
                </a:solidFill>
                <a:latin typeface="Menlo" panose="020B0609030804020204" pitchFamily="49" charset="0"/>
              </a:rPr>
              <a:t>class</a:t>
            </a:r>
            <a:r>
              <a:rPr lang="en-IN" sz="1100" dirty="0">
                <a:latin typeface="Menlo" panose="020B0609030804020204" pitchFamily="49" charset="0"/>
              </a:rPr>
              <a:t> Employee {</a:t>
            </a:r>
          </a:p>
          <a:p>
            <a:r>
              <a:rPr lang="en-IN" sz="1100" dirty="0">
                <a:solidFill>
                  <a:srgbClr val="000000"/>
                </a:solidFill>
                <a:latin typeface="Menlo" panose="020B0609030804020204" pitchFamily="49" charset="0"/>
              </a:rPr>
              <a:t>    </a:t>
            </a:r>
            <a:r>
              <a:rPr lang="en-IN" sz="1100" b="1" dirty="0">
                <a:solidFill>
                  <a:srgbClr val="7F0055"/>
                </a:solidFill>
                <a:latin typeface="Menlo" panose="020B0609030804020204" pitchFamily="49" charset="0"/>
              </a:rPr>
              <a:t>private</a:t>
            </a:r>
            <a:r>
              <a:rPr lang="en-IN" sz="1100" dirty="0">
                <a:solidFill>
                  <a:srgbClr val="000000"/>
                </a:solidFill>
                <a:latin typeface="Menlo" panose="020B0609030804020204" pitchFamily="49" charset="0"/>
              </a:rPr>
              <a:t> </a:t>
            </a:r>
            <a:r>
              <a:rPr lang="en-IN" sz="1100" b="1" dirty="0" err="1">
                <a:solidFill>
                  <a:srgbClr val="7F0055"/>
                </a:solidFill>
                <a:latin typeface="Menlo" panose="020B0609030804020204" pitchFamily="49" charset="0"/>
              </a:rPr>
              <a:t>int</a:t>
            </a:r>
            <a:r>
              <a:rPr lang="en-IN" sz="1100" dirty="0">
                <a:solidFill>
                  <a:srgbClr val="000000"/>
                </a:solidFill>
                <a:latin typeface="Menlo" panose="020B0609030804020204" pitchFamily="49" charset="0"/>
              </a:rPr>
              <a:t> </a:t>
            </a:r>
            <a:r>
              <a:rPr lang="en-IN" sz="1100" dirty="0">
                <a:solidFill>
                  <a:srgbClr val="0000C0"/>
                </a:solidFill>
                <a:latin typeface="Menlo" panose="020B0609030804020204" pitchFamily="49" charset="0"/>
              </a:rPr>
              <a:t>salary</a:t>
            </a:r>
            <a:r>
              <a:rPr lang="en-IN" sz="1100" dirty="0">
                <a:solidFill>
                  <a:srgbClr val="000000"/>
                </a:solidFill>
                <a:latin typeface="Menlo" panose="020B0609030804020204" pitchFamily="49" charset="0"/>
              </a:rPr>
              <a:t>;</a:t>
            </a:r>
            <a:endParaRPr lang="en-IN" sz="1100" dirty="0">
              <a:solidFill>
                <a:srgbClr val="7F0055"/>
              </a:solidFill>
              <a:latin typeface="Menlo" panose="020B0609030804020204" pitchFamily="49" charset="0"/>
            </a:endParaRPr>
          </a:p>
          <a:p>
            <a:r>
              <a:rPr lang="en-IN" sz="1100" dirty="0">
                <a:latin typeface="Menlo" panose="020B0609030804020204" pitchFamily="49" charset="0"/>
              </a:rPr>
              <a:t>    </a:t>
            </a:r>
            <a:r>
              <a:rPr lang="en-IN" sz="1100" b="1" dirty="0">
                <a:solidFill>
                  <a:srgbClr val="7F0055"/>
                </a:solidFill>
                <a:latin typeface="Menlo" panose="020B0609030804020204" pitchFamily="49" charset="0"/>
              </a:rPr>
              <a:t>private</a:t>
            </a:r>
            <a:r>
              <a:rPr lang="en-IN" sz="1100" dirty="0">
                <a:latin typeface="Menlo" panose="020B0609030804020204" pitchFamily="49" charset="0"/>
              </a:rPr>
              <a:t> String </a:t>
            </a:r>
            <a:r>
              <a:rPr lang="en-IN" sz="1100" dirty="0">
                <a:solidFill>
                  <a:srgbClr val="0000C0"/>
                </a:solidFill>
                <a:latin typeface="Menlo" panose="020B0609030804020204" pitchFamily="49" charset="0"/>
              </a:rPr>
              <a:t>name</a:t>
            </a:r>
            <a:r>
              <a:rPr lang="en-IN" sz="1100" dirty="0">
                <a:latin typeface="Menlo" panose="020B0609030804020204" pitchFamily="49" charset="0"/>
              </a:rPr>
              <a:t>;</a:t>
            </a:r>
          </a:p>
          <a:p>
            <a:br>
              <a:rPr lang="en-IN" sz="1100" dirty="0">
                <a:latin typeface="Menlo" panose="020B0609030804020204" pitchFamily="49" charset="0"/>
              </a:rPr>
            </a:br>
            <a:endParaRPr lang="en-IN" sz="1100" dirty="0">
              <a:latin typeface="Menlo" panose="020B0609030804020204" pitchFamily="49" charset="0"/>
            </a:endParaRPr>
          </a:p>
          <a:p>
            <a:r>
              <a:rPr lang="en-IN" sz="1100" dirty="0">
                <a:latin typeface="Menlo" panose="020B0609030804020204" pitchFamily="49" charset="0"/>
              </a:rPr>
              <a:t>    Employee(String </a:t>
            </a:r>
            <a:r>
              <a:rPr lang="en-IN" sz="1100" dirty="0">
                <a:solidFill>
                  <a:srgbClr val="6A3E3E"/>
                </a:solidFill>
                <a:latin typeface="Menlo" panose="020B0609030804020204" pitchFamily="49" charset="0"/>
              </a:rPr>
              <a:t>name</a:t>
            </a:r>
            <a:r>
              <a:rPr lang="en-IN" sz="1100" dirty="0">
                <a:latin typeface="Menlo" panose="020B0609030804020204" pitchFamily="49" charset="0"/>
              </a:rPr>
              <a:t>, </a:t>
            </a:r>
            <a:r>
              <a:rPr lang="en-IN" sz="1100" b="1" dirty="0" err="1">
                <a:solidFill>
                  <a:srgbClr val="7F0055"/>
                </a:solidFill>
                <a:latin typeface="Menlo" panose="020B0609030804020204" pitchFamily="49" charset="0"/>
              </a:rPr>
              <a:t>int</a:t>
            </a:r>
            <a:r>
              <a:rPr lang="en-IN" sz="1100" dirty="0">
                <a:latin typeface="Menlo" panose="020B0609030804020204" pitchFamily="49" charset="0"/>
              </a:rPr>
              <a:t> </a:t>
            </a:r>
            <a:r>
              <a:rPr lang="en-IN" sz="1100" dirty="0">
                <a:solidFill>
                  <a:srgbClr val="6A3E3E"/>
                </a:solidFill>
                <a:latin typeface="Menlo" panose="020B0609030804020204" pitchFamily="49" charset="0"/>
              </a:rPr>
              <a:t>salary</a:t>
            </a:r>
            <a:r>
              <a:rPr lang="en-IN" sz="1100" dirty="0">
                <a:latin typeface="Menlo" panose="020B0609030804020204" pitchFamily="49" charset="0"/>
              </a:rPr>
              <a:t>) {</a:t>
            </a:r>
          </a:p>
          <a:p>
            <a:r>
              <a:rPr lang="en-IN" sz="1100" dirty="0">
                <a:latin typeface="Menlo" panose="020B0609030804020204" pitchFamily="49" charset="0"/>
              </a:rPr>
              <a:t>        </a:t>
            </a:r>
            <a:r>
              <a:rPr lang="en-IN" sz="1100" b="1" dirty="0" err="1">
                <a:solidFill>
                  <a:srgbClr val="7F0055"/>
                </a:solidFill>
                <a:latin typeface="Menlo" panose="020B0609030804020204" pitchFamily="49" charset="0"/>
              </a:rPr>
              <a:t>this</a:t>
            </a:r>
            <a:r>
              <a:rPr lang="en-IN" sz="1100" dirty="0" err="1">
                <a:latin typeface="Menlo" panose="020B0609030804020204" pitchFamily="49" charset="0"/>
              </a:rPr>
              <a:t>.</a:t>
            </a:r>
            <a:r>
              <a:rPr lang="en-IN" sz="1100" dirty="0" err="1">
                <a:solidFill>
                  <a:srgbClr val="0000C0"/>
                </a:solidFill>
                <a:latin typeface="Menlo" panose="020B0609030804020204" pitchFamily="49" charset="0"/>
              </a:rPr>
              <a:t>name</a:t>
            </a:r>
            <a:r>
              <a:rPr lang="en-IN" sz="1100" dirty="0">
                <a:latin typeface="Menlo" panose="020B0609030804020204" pitchFamily="49" charset="0"/>
              </a:rPr>
              <a:t> = </a:t>
            </a:r>
            <a:r>
              <a:rPr lang="en-IN" sz="1100" dirty="0">
                <a:solidFill>
                  <a:srgbClr val="6A3E3E"/>
                </a:solidFill>
                <a:latin typeface="Menlo" panose="020B0609030804020204" pitchFamily="49" charset="0"/>
              </a:rPr>
              <a:t>name</a:t>
            </a:r>
            <a:r>
              <a:rPr lang="en-IN" sz="1100" dirty="0">
                <a:latin typeface="Menlo" panose="020B0609030804020204" pitchFamily="49" charset="0"/>
              </a:rPr>
              <a:t>;</a:t>
            </a:r>
          </a:p>
          <a:p>
            <a:r>
              <a:rPr lang="en-IN" sz="1100" dirty="0">
                <a:latin typeface="Menlo" panose="020B0609030804020204" pitchFamily="49" charset="0"/>
              </a:rPr>
              <a:t>        </a:t>
            </a:r>
            <a:r>
              <a:rPr lang="en-IN" sz="1100" b="1" dirty="0" err="1">
                <a:solidFill>
                  <a:srgbClr val="7F0055"/>
                </a:solidFill>
                <a:latin typeface="Menlo" panose="020B0609030804020204" pitchFamily="49" charset="0"/>
              </a:rPr>
              <a:t>this</a:t>
            </a:r>
            <a:r>
              <a:rPr lang="en-IN" sz="1100" dirty="0" err="1">
                <a:latin typeface="Menlo" panose="020B0609030804020204" pitchFamily="49" charset="0"/>
              </a:rPr>
              <a:t>.</a:t>
            </a:r>
            <a:r>
              <a:rPr lang="en-IN" sz="1100" dirty="0" err="1">
                <a:solidFill>
                  <a:srgbClr val="0000C0"/>
                </a:solidFill>
                <a:latin typeface="Menlo" panose="020B0609030804020204" pitchFamily="49" charset="0"/>
              </a:rPr>
              <a:t>salary</a:t>
            </a:r>
            <a:r>
              <a:rPr lang="en-IN" sz="1100" dirty="0">
                <a:latin typeface="Menlo" panose="020B0609030804020204" pitchFamily="49" charset="0"/>
              </a:rPr>
              <a:t> = </a:t>
            </a:r>
            <a:r>
              <a:rPr lang="en-IN" sz="1100" dirty="0">
                <a:solidFill>
                  <a:srgbClr val="6A3E3E"/>
                </a:solidFill>
                <a:latin typeface="Menlo" panose="020B0609030804020204" pitchFamily="49" charset="0"/>
              </a:rPr>
              <a:t>salary</a:t>
            </a:r>
            <a:r>
              <a:rPr lang="en-IN" sz="1100" dirty="0">
                <a:latin typeface="Menlo" panose="020B0609030804020204" pitchFamily="49" charset="0"/>
              </a:rPr>
              <a:t>;</a:t>
            </a:r>
          </a:p>
          <a:p>
            <a:r>
              <a:rPr lang="en-IN" sz="1100" dirty="0">
                <a:latin typeface="Menlo" panose="020B0609030804020204" pitchFamily="49" charset="0"/>
              </a:rPr>
              <a:t>    }</a:t>
            </a:r>
          </a:p>
          <a:p>
            <a:endParaRPr lang="en-IN" sz="1100" dirty="0">
              <a:latin typeface="Menlo" panose="020B0609030804020204" pitchFamily="49" charset="0"/>
            </a:endParaRPr>
          </a:p>
          <a:p>
            <a:r>
              <a:rPr lang="en-IN" sz="1100" dirty="0">
                <a:latin typeface="Menlo" panose="020B0609030804020204" pitchFamily="49" charset="0"/>
              </a:rPr>
              <a:t>  //getter and setters</a:t>
            </a:r>
          </a:p>
          <a:p>
            <a:r>
              <a:rPr lang="en-IN" sz="1100" dirty="0">
                <a:latin typeface="Menlo" panose="020B0609030804020204" pitchFamily="49" charset="0"/>
              </a:rPr>
              <a:t>}</a:t>
            </a:r>
          </a:p>
        </p:txBody>
      </p:sp>
      <p:sp>
        <p:nvSpPr>
          <p:cNvPr id="2" name="Title 1">
            <a:extLst>
              <a:ext uri="{FF2B5EF4-FFF2-40B4-BE49-F238E27FC236}">
                <a16:creationId xmlns:a16="http://schemas.microsoft.com/office/drawing/2014/main" id="{133AF10E-A2AB-B94C-B631-A1407723C62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700890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2E7BE7B-6AED-C747-961B-FA45546A38E6}"/>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Parallel Streams</a:t>
            </a:r>
          </a:p>
        </p:txBody>
      </p:sp>
      <p:sp>
        <p:nvSpPr>
          <p:cNvPr id="5" name="Rectangle 3">
            <a:extLst>
              <a:ext uri="{FF2B5EF4-FFF2-40B4-BE49-F238E27FC236}">
                <a16:creationId xmlns:a16="http://schemas.microsoft.com/office/drawing/2014/main" id="{F2EE3140-489B-9741-8E19-577901972869}"/>
              </a:ext>
            </a:extLst>
          </p:cNvPr>
          <p:cNvSpPr>
            <a:spLocks noChangeArrowheads="1"/>
          </p:cNvSpPr>
          <p:nvPr/>
        </p:nvSpPr>
        <p:spPr bwMode="auto">
          <a:xfrm>
            <a:off x="899592" y="699542"/>
            <a:ext cx="6307428" cy="39624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r>
              <a:rPr lang="en-IN" sz="1100" b="1" dirty="0">
                <a:solidFill>
                  <a:srgbClr val="7F0055"/>
                </a:solidFill>
                <a:latin typeface="Menlo" panose="020B0609030804020204" pitchFamily="49" charset="0"/>
              </a:rPr>
              <a:t>public</a:t>
            </a:r>
            <a:r>
              <a:rPr lang="en-IN" sz="1100" dirty="0">
                <a:latin typeface="Menlo" panose="020B0609030804020204" pitchFamily="49" charset="0"/>
              </a:rPr>
              <a:t> </a:t>
            </a:r>
            <a:r>
              <a:rPr lang="en-IN" sz="1100" b="1" dirty="0">
                <a:solidFill>
                  <a:srgbClr val="7F0055"/>
                </a:solidFill>
                <a:latin typeface="Menlo" panose="020B0609030804020204" pitchFamily="49" charset="0"/>
              </a:rPr>
              <a:t>class</a:t>
            </a:r>
            <a:r>
              <a:rPr lang="en-IN" sz="1100" dirty="0">
                <a:latin typeface="Menlo" panose="020B0609030804020204" pitchFamily="49" charset="0"/>
              </a:rPr>
              <a:t> </a:t>
            </a:r>
            <a:r>
              <a:rPr lang="en-IN" sz="1100" dirty="0" err="1">
                <a:latin typeface="Menlo" panose="020B0609030804020204" pitchFamily="49" charset="0"/>
              </a:rPr>
              <a:t>ParallelStream</a:t>
            </a:r>
            <a:r>
              <a:rPr lang="en-IN" sz="1100" dirty="0">
                <a:latin typeface="Menlo" panose="020B0609030804020204" pitchFamily="49" charset="0"/>
              </a:rPr>
              <a:t> {</a:t>
            </a:r>
          </a:p>
          <a:p>
            <a:r>
              <a:rPr lang="en-IN" sz="1100" dirty="0">
                <a:latin typeface="Menlo" panose="020B0609030804020204" pitchFamily="49" charset="0"/>
              </a:rPr>
              <a:t> </a:t>
            </a:r>
            <a:r>
              <a:rPr lang="en-IN" sz="1100" b="1" dirty="0">
                <a:solidFill>
                  <a:srgbClr val="7F0055"/>
                </a:solidFill>
                <a:latin typeface="Menlo" panose="020B0609030804020204" pitchFamily="49" charset="0"/>
              </a:rPr>
              <a:t>public</a:t>
            </a:r>
            <a:r>
              <a:rPr lang="en-IN" sz="1100" dirty="0">
                <a:latin typeface="Menlo" panose="020B0609030804020204" pitchFamily="49" charset="0"/>
              </a:rPr>
              <a:t> </a:t>
            </a:r>
            <a:r>
              <a:rPr lang="en-IN" sz="1100" b="1" dirty="0">
                <a:solidFill>
                  <a:srgbClr val="7F0055"/>
                </a:solidFill>
                <a:latin typeface="Menlo" panose="020B0609030804020204" pitchFamily="49" charset="0"/>
              </a:rPr>
              <a:t>static</a:t>
            </a:r>
            <a:r>
              <a:rPr lang="en-IN" sz="1100" dirty="0">
                <a:latin typeface="Menlo" panose="020B0609030804020204" pitchFamily="49" charset="0"/>
              </a:rPr>
              <a:t> </a:t>
            </a:r>
            <a:r>
              <a:rPr lang="en-IN" sz="1100" b="1" dirty="0">
                <a:solidFill>
                  <a:srgbClr val="7F0055"/>
                </a:solidFill>
                <a:latin typeface="Menlo" panose="020B0609030804020204" pitchFamily="49" charset="0"/>
              </a:rPr>
              <a:t>void</a:t>
            </a:r>
            <a:r>
              <a:rPr lang="en-IN" sz="1100" dirty="0">
                <a:latin typeface="Menlo" panose="020B0609030804020204" pitchFamily="49" charset="0"/>
              </a:rPr>
              <a:t> main(String[] </a:t>
            </a:r>
            <a:r>
              <a:rPr lang="en-IN" sz="1100" dirty="0" err="1">
                <a:solidFill>
                  <a:srgbClr val="6A3E3E"/>
                </a:solidFill>
                <a:latin typeface="Menlo" panose="020B0609030804020204" pitchFamily="49" charset="0"/>
              </a:rPr>
              <a:t>args</a:t>
            </a:r>
            <a:r>
              <a:rPr lang="en-IN" sz="1100" dirty="0">
                <a:latin typeface="Menlo" panose="020B0609030804020204" pitchFamily="49" charset="0"/>
              </a:rPr>
              <a:t>) {</a:t>
            </a:r>
          </a:p>
          <a:p>
            <a:r>
              <a:rPr lang="en-IN" sz="1100" dirty="0">
                <a:latin typeface="Menlo" panose="020B0609030804020204" pitchFamily="49" charset="0"/>
              </a:rPr>
              <a:t>  List &lt; Employee &gt; </a:t>
            </a:r>
            <a:r>
              <a:rPr lang="en-IN" sz="1100" dirty="0" err="1">
                <a:solidFill>
                  <a:srgbClr val="6A3E3E"/>
                </a:solidFill>
                <a:latin typeface="Menlo" panose="020B0609030804020204" pitchFamily="49" charset="0"/>
              </a:rPr>
              <a:t>empList</a:t>
            </a:r>
            <a:r>
              <a:rPr lang="en-IN" sz="1100" dirty="0">
                <a:latin typeface="Menlo" panose="020B0609030804020204" pitchFamily="49" charset="0"/>
              </a:rPr>
              <a:t> = </a:t>
            </a:r>
            <a:r>
              <a:rPr lang="en-IN" sz="1100" b="1" dirty="0">
                <a:solidFill>
                  <a:srgbClr val="7F0055"/>
                </a:solidFill>
                <a:latin typeface="Menlo" panose="020B0609030804020204" pitchFamily="49" charset="0"/>
              </a:rPr>
              <a:t>new</a:t>
            </a:r>
            <a:r>
              <a:rPr lang="en-IN" sz="1100" dirty="0">
                <a:latin typeface="Menlo" panose="020B0609030804020204" pitchFamily="49" charset="0"/>
              </a:rPr>
              <a:t> </a:t>
            </a:r>
            <a:r>
              <a:rPr lang="en-IN" sz="1100" dirty="0" err="1">
                <a:latin typeface="Menlo" panose="020B0609030804020204" pitchFamily="49" charset="0"/>
              </a:rPr>
              <a:t>ArrayList</a:t>
            </a:r>
            <a:r>
              <a:rPr lang="en-IN" sz="1100" dirty="0">
                <a:latin typeface="Menlo" panose="020B0609030804020204" pitchFamily="49" charset="0"/>
              </a:rPr>
              <a:t> &lt; Employee &gt; ();</a:t>
            </a:r>
          </a:p>
          <a:p>
            <a:r>
              <a:rPr lang="en-IN" sz="1100" dirty="0">
                <a:latin typeface="Menlo" panose="020B0609030804020204" pitchFamily="49" charset="0"/>
              </a:rPr>
              <a:t>  </a:t>
            </a:r>
            <a:r>
              <a:rPr lang="en-IN" sz="1100" b="1" dirty="0">
                <a:solidFill>
                  <a:srgbClr val="7F0055"/>
                </a:solidFill>
                <a:latin typeface="Menlo" panose="020B0609030804020204" pitchFamily="49" charset="0"/>
              </a:rPr>
              <a:t>for</a:t>
            </a:r>
            <a:r>
              <a:rPr lang="en-IN" sz="1100" dirty="0">
                <a:latin typeface="Menlo" panose="020B0609030804020204" pitchFamily="49" charset="0"/>
              </a:rPr>
              <a:t> (</a:t>
            </a:r>
            <a:r>
              <a:rPr lang="en-IN" sz="1100" b="1" dirty="0" err="1">
                <a:solidFill>
                  <a:srgbClr val="7F0055"/>
                </a:solidFill>
                <a:latin typeface="Menlo" panose="020B0609030804020204" pitchFamily="49" charset="0"/>
              </a:rPr>
              <a:t>int</a:t>
            </a:r>
            <a:r>
              <a:rPr lang="en-IN" sz="1100" dirty="0">
                <a:latin typeface="Menlo" panose="020B0609030804020204" pitchFamily="49" charset="0"/>
              </a:rPr>
              <a:t> </a:t>
            </a:r>
            <a:r>
              <a:rPr lang="en-IN" sz="1100" dirty="0" err="1">
                <a:solidFill>
                  <a:srgbClr val="6A3E3E"/>
                </a:solidFill>
                <a:latin typeface="Menlo" panose="020B0609030804020204" pitchFamily="49" charset="0"/>
              </a:rPr>
              <a:t>i</a:t>
            </a:r>
            <a:r>
              <a:rPr lang="en-IN" sz="1100" dirty="0">
                <a:latin typeface="Menlo" panose="020B0609030804020204" pitchFamily="49" charset="0"/>
              </a:rPr>
              <a:t> = 0; </a:t>
            </a:r>
            <a:r>
              <a:rPr lang="en-IN" sz="1100" dirty="0" err="1">
                <a:solidFill>
                  <a:srgbClr val="6A3E3E"/>
                </a:solidFill>
                <a:latin typeface="Menlo" panose="020B0609030804020204" pitchFamily="49" charset="0"/>
              </a:rPr>
              <a:t>i</a:t>
            </a:r>
            <a:r>
              <a:rPr lang="en-IN" sz="1100" dirty="0">
                <a:latin typeface="Menlo" panose="020B0609030804020204" pitchFamily="49" charset="0"/>
              </a:rPr>
              <a:t> &lt; 300; </a:t>
            </a:r>
            <a:r>
              <a:rPr lang="en-IN" sz="1100" dirty="0" err="1">
                <a:solidFill>
                  <a:srgbClr val="6A3E3E"/>
                </a:solidFill>
                <a:latin typeface="Menlo" panose="020B0609030804020204" pitchFamily="49" charset="0"/>
              </a:rPr>
              <a:t>i</a:t>
            </a:r>
            <a:r>
              <a:rPr lang="en-IN" sz="1100" dirty="0">
                <a:latin typeface="Menlo" panose="020B0609030804020204" pitchFamily="49" charset="0"/>
              </a:rPr>
              <a:t>++) {</a:t>
            </a:r>
          </a:p>
          <a:p>
            <a:r>
              <a:rPr lang="en-IN" sz="1100" dirty="0">
                <a:latin typeface="Menlo" panose="020B0609030804020204" pitchFamily="49" charset="0"/>
              </a:rPr>
              <a:t>   </a:t>
            </a:r>
            <a:r>
              <a:rPr lang="en-IN" sz="1100" dirty="0" err="1">
                <a:solidFill>
                  <a:srgbClr val="6A3E3E"/>
                </a:solidFill>
                <a:latin typeface="Menlo" panose="020B0609030804020204" pitchFamily="49" charset="0"/>
              </a:rPr>
              <a:t>empList</a:t>
            </a:r>
            <a:r>
              <a:rPr lang="en-IN" sz="1100" dirty="0" err="1">
                <a:latin typeface="Menlo" panose="020B0609030804020204" pitchFamily="49" charset="0"/>
              </a:rPr>
              <a:t>.add</a:t>
            </a:r>
            <a:r>
              <a:rPr lang="en-IN" sz="1100" dirty="0">
                <a:latin typeface="Menlo" panose="020B0609030804020204" pitchFamily="49" charset="0"/>
              </a:rPr>
              <a:t>(</a:t>
            </a:r>
            <a:r>
              <a:rPr lang="en-IN" sz="1100" b="1" dirty="0">
                <a:solidFill>
                  <a:srgbClr val="7F0055"/>
                </a:solidFill>
                <a:latin typeface="Menlo" panose="020B0609030804020204" pitchFamily="49" charset="0"/>
              </a:rPr>
              <a:t>new</a:t>
            </a:r>
            <a:r>
              <a:rPr lang="en-IN" sz="1100" dirty="0">
                <a:latin typeface="Menlo" panose="020B0609030804020204" pitchFamily="49" charset="0"/>
              </a:rPr>
              <a:t> Employee(</a:t>
            </a:r>
            <a:r>
              <a:rPr lang="en-IN" sz="1100" dirty="0">
                <a:solidFill>
                  <a:srgbClr val="2A00FF"/>
                </a:solidFill>
                <a:latin typeface="Menlo" panose="020B0609030804020204" pitchFamily="49" charset="0"/>
              </a:rPr>
              <a:t>"A"</a:t>
            </a:r>
            <a:r>
              <a:rPr lang="en-IN" sz="1100" dirty="0">
                <a:latin typeface="Menlo" panose="020B0609030804020204" pitchFamily="49" charset="0"/>
              </a:rPr>
              <a:t>, 20000));</a:t>
            </a:r>
          </a:p>
          <a:p>
            <a:r>
              <a:rPr lang="en-IN" sz="1100" dirty="0">
                <a:latin typeface="Menlo" panose="020B0609030804020204" pitchFamily="49" charset="0"/>
              </a:rPr>
              <a:t>   </a:t>
            </a:r>
            <a:r>
              <a:rPr lang="en-IN" sz="1100" dirty="0" err="1">
                <a:solidFill>
                  <a:srgbClr val="6A3E3E"/>
                </a:solidFill>
                <a:latin typeface="Menlo" panose="020B0609030804020204" pitchFamily="49" charset="0"/>
              </a:rPr>
              <a:t>empList</a:t>
            </a:r>
            <a:r>
              <a:rPr lang="en-IN" sz="1100" dirty="0" err="1">
                <a:latin typeface="Menlo" panose="020B0609030804020204" pitchFamily="49" charset="0"/>
              </a:rPr>
              <a:t>.add</a:t>
            </a:r>
            <a:r>
              <a:rPr lang="en-IN" sz="1100" dirty="0">
                <a:latin typeface="Menlo" panose="020B0609030804020204" pitchFamily="49" charset="0"/>
              </a:rPr>
              <a:t>(</a:t>
            </a:r>
            <a:r>
              <a:rPr lang="en-IN" sz="1100" b="1" dirty="0">
                <a:solidFill>
                  <a:srgbClr val="7F0055"/>
                </a:solidFill>
                <a:latin typeface="Menlo" panose="020B0609030804020204" pitchFamily="49" charset="0"/>
              </a:rPr>
              <a:t>new</a:t>
            </a:r>
            <a:r>
              <a:rPr lang="en-IN" sz="1100" dirty="0">
                <a:latin typeface="Menlo" panose="020B0609030804020204" pitchFamily="49" charset="0"/>
              </a:rPr>
              <a:t> Employee(</a:t>
            </a:r>
            <a:r>
              <a:rPr lang="en-IN" sz="1100" dirty="0">
                <a:solidFill>
                  <a:srgbClr val="2A00FF"/>
                </a:solidFill>
                <a:latin typeface="Menlo" panose="020B0609030804020204" pitchFamily="49" charset="0"/>
              </a:rPr>
              <a:t>"B"</a:t>
            </a:r>
            <a:r>
              <a:rPr lang="en-IN" sz="1100" dirty="0">
                <a:latin typeface="Menlo" panose="020B0609030804020204" pitchFamily="49" charset="0"/>
              </a:rPr>
              <a:t>, 3000));</a:t>
            </a:r>
          </a:p>
          <a:p>
            <a:r>
              <a:rPr lang="en-IN" sz="1100" dirty="0">
                <a:latin typeface="Menlo" panose="020B0609030804020204" pitchFamily="49" charset="0"/>
              </a:rPr>
              <a:t>   </a:t>
            </a:r>
            <a:r>
              <a:rPr lang="en-IN" sz="1100" dirty="0" err="1">
                <a:solidFill>
                  <a:srgbClr val="6A3E3E"/>
                </a:solidFill>
                <a:latin typeface="Menlo" panose="020B0609030804020204" pitchFamily="49" charset="0"/>
              </a:rPr>
              <a:t>empList</a:t>
            </a:r>
            <a:r>
              <a:rPr lang="en-IN" sz="1100" dirty="0" err="1">
                <a:latin typeface="Menlo" panose="020B0609030804020204" pitchFamily="49" charset="0"/>
              </a:rPr>
              <a:t>.add</a:t>
            </a:r>
            <a:r>
              <a:rPr lang="en-IN" sz="1100" dirty="0">
                <a:latin typeface="Menlo" panose="020B0609030804020204" pitchFamily="49" charset="0"/>
              </a:rPr>
              <a:t>(</a:t>
            </a:r>
            <a:r>
              <a:rPr lang="en-IN" sz="1100" b="1" dirty="0">
                <a:solidFill>
                  <a:srgbClr val="7F0055"/>
                </a:solidFill>
                <a:latin typeface="Menlo" panose="020B0609030804020204" pitchFamily="49" charset="0"/>
              </a:rPr>
              <a:t>new</a:t>
            </a:r>
            <a:r>
              <a:rPr lang="en-IN" sz="1100" dirty="0">
                <a:latin typeface="Menlo" panose="020B0609030804020204" pitchFamily="49" charset="0"/>
              </a:rPr>
              <a:t> Employee(</a:t>
            </a:r>
            <a:r>
              <a:rPr lang="en-IN" sz="1100" dirty="0">
                <a:solidFill>
                  <a:srgbClr val="2A00FF"/>
                </a:solidFill>
                <a:latin typeface="Menlo" panose="020B0609030804020204" pitchFamily="49" charset="0"/>
              </a:rPr>
              <a:t>"C"</a:t>
            </a:r>
            <a:r>
              <a:rPr lang="en-IN" sz="1100" dirty="0">
                <a:latin typeface="Menlo" panose="020B0609030804020204" pitchFamily="49" charset="0"/>
              </a:rPr>
              <a:t>, 15002));</a:t>
            </a:r>
          </a:p>
          <a:p>
            <a:r>
              <a:rPr lang="en-IN" sz="1100" dirty="0">
                <a:latin typeface="Menlo" panose="020B0609030804020204" pitchFamily="49" charset="0"/>
              </a:rPr>
              <a:t>   </a:t>
            </a:r>
            <a:r>
              <a:rPr lang="en-IN" sz="1100" dirty="0" err="1">
                <a:solidFill>
                  <a:srgbClr val="6A3E3E"/>
                </a:solidFill>
                <a:latin typeface="Menlo" panose="020B0609030804020204" pitchFamily="49" charset="0"/>
              </a:rPr>
              <a:t>empList</a:t>
            </a:r>
            <a:r>
              <a:rPr lang="en-IN" sz="1100" dirty="0" err="1">
                <a:latin typeface="Menlo" panose="020B0609030804020204" pitchFamily="49" charset="0"/>
              </a:rPr>
              <a:t>.add</a:t>
            </a:r>
            <a:r>
              <a:rPr lang="en-IN" sz="1100" dirty="0">
                <a:latin typeface="Menlo" panose="020B0609030804020204" pitchFamily="49" charset="0"/>
              </a:rPr>
              <a:t>(</a:t>
            </a:r>
            <a:r>
              <a:rPr lang="en-IN" sz="1100" b="1" dirty="0">
                <a:solidFill>
                  <a:srgbClr val="7F0055"/>
                </a:solidFill>
                <a:latin typeface="Menlo" panose="020B0609030804020204" pitchFamily="49" charset="0"/>
              </a:rPr>
              <a:t>new</a:t>
            </a:r>
            <a:r>
              <a:rPr lang="en-IN" sz="1100" dirty="0">
                <a:latin typeface="Menlo" panose="020B0609030804020204" pitchFamily="49" charset="0"/>
              </a:rPr>
              <a:t> Employee(</a:t>
            </a:r>
            <a:r>
              <a:rPr lang="en-IN" sz="1100" dirty="0">
                <a:solidFill>
                  <a:srgbClr val="2A00FF"/>
                </a:solidFill>
                <a:latin typeface="Menlo" panose="020B0609030804020204" pitchFamily="49" charset="0"/>
              </a:rPr>
              <a:t>"D"</a:t>
            </a:r>
            <a:r>
              <a:rPr lang="en-IN" sz="1100" dirty="0">
                <a:latin typeface="Menlo" panose="020B0609030804020204" pitchFamily="49" charset="0"/>
              </a:rPr>
              <a:t>, 7856));</a:t>
            </a:r>
          </a:p>
          <a:p>
            <a:r>
              <a:rPr lang="en-IN" sz="1100" dirty="0">
                <a:latin typeface="Menlo" panose="020B0609030804020204" pitchFamily="49" charset="0"/>
              </a:rPr>
              <a:t>   </a:t>
            </a:r>
            <a:r>
              <a:rPr lang="en-IN" sz="1100" dirty="0" err="1">
                <a:solidFill>
                  <a:srgbClr val="6A3E3E"/>
                </a:solidFill>
                <a:latin typeface="Menlo" panose="020B0609030804020204" pitchFamily="49" charset="0"/>
              </a:rPr>
              <a:t>empList</a:t>
            </a:r>
            <a:r>
              <a:rPr lang="en-IN" sz="1100" dirty="0" err="1">
                <a:latin typeface="Menlo" panose="020B0609030804020204" pitchFamily="49" charset="0"/>
              </a:rPr>
              <a:t>.add</a:t>
            </a:r>
            <a:r>
              <a:rPr lang="en-IN" sz="1100" dirty="0">
                <a:latin typeface="Menlo" panose="020B0609030804020204" pitchFamily="49" charset="0"/>
              </a:rPr>
              <a:t>(</a:t>
            </a:r>
            <a:r>
              <a:rPr lang="en-IN" sz="1100" b="1" dirty="0">
                <a:solidFill>
                  <a:srgbClr val="7F0055"/>
                </a:solidFill>
                <a:latin typeface="Menlo" panose="020B0609030804020204" pitchFamily="49" charset="0"/>
              </a:rPr>
              <a:t>new</a:t>
            </a:r>
            <a:r>
              <a:rPr lang="en-IN" sz="1100" dirty="0">
                <a:latin typeface="Menlo" panose="020B0609030804020204" pitchFamily="49" charset="0"/>
              </a:rPr>
              <a:t> Employee(</a:t>
            </a:r>
            <a:r>
              <a:rPr lang="en-IN" sz="1100" dirty="0">
                <a:solidFill>
                  <a:srgbClr val="2A00FF"/>
                </a:solidFill>
                <a:latin typeface="Menlo" panose="020B0609030804020204" pitchFamily="49" charset="0"/>
              </a:rPr>
              <a:t>"E"</a:t>
            </a:r>
            <a:r>
              <a:rPr lang="en-IN" sz="1100" dirty="0">
                <a:latin typeface="Menlo" panose="020B0609030804020204" pitchFamily="49" charset="0"/>
              </a:rPr>
              <a:t>, 200));</a:t>
            </a:r>
          </a:p>
          <a:p>
            <a:r>
              <a:rPr lang="en-IN" sz="1100" dirty="0">
                <a:latin typeface="Menlo" panose="020B0609030804020204" pitchFamily="49" charset="0"/>
              </a:rPr>
              <a:t>   </a:t>
            </a:r>
            <a:r>
              <a:rPr lang="en-IN" sz="1100" dirty="0" err="1">
                <a:solidFill>
                  <a:srgbClr val="6A3E3E"/>
                </a:solidFill>
                <a:latin typeface="Menlo" panose="020B0609030804020204" pitchFamily="49" charset="0"/>
              </a:rPr>
              <a:t>empList</a:t>
            </a:r>
            <a:r>
              <a:rPr lang="en-IN" sz="1100" dirty="0" err="1">
                <a:latin typeface="Menlo" panose="020B0609030804020204" pitchFamily="49" charset="0"/>
              </a:rPr>
              <a:t>.add</a:t>
            </a:r>
            <a:r>
              <a:rPr lang="en-IN" sz="1100" dirty="0">
                <a:latin typeface="Menlo" panose="020B0609030804020204" pitchFamily="49" charset="0"/>
              </a:rPr>
              <a:t>(</a:t>
            </a:r>
            <a:r>
              <a:rPr lang="en-IN" sz="1100" b="1" dirty="0">
                <a:solidFill>
                  <a:srgbClr val="7F0055"/>
                </a:solidFill>
                <a:latin typeface="Menlo" panose="020B0609030804020204" pitchFamily="49" charset="0"/>
              </a:rPr>
              <a:t>new</a:t>
            </a:r>
            <a:r>
              <a:rPr lang="en-IN" sz="1100" dirty="0">
                <a:latin typeface="Menlo" panose="020B0609030804020204" pitchFamily="49" charset="0"/>
              </a:rPr>
              <a:t> Employee(</a:t>
            </a:r>
            <a:r>
              <a:rPr lang="en-IN" sz="1100" dirty="0">
                <a:solidFill>
                  <a:srgbClr val="2A00FF"/>
                </a:solidFill>
                <a:latin typeface="Menlo" panose="020B0609030804020204" pitchFamily="49" charset="0"/>
              </a:rPr>
              <a:t>"F"</a:t>
            </a:r>
            <a:r>
              <a:rPr lang="en-IN" sz="1100" dirty="0">
                <a:latin typeface="Menlo" panose="020B0609030804020204" pitchFamily="49" charset="0"/>
              </a:rPr>
              <a:t>, 50000));</a:t>
            </a:r>
          </a:p>
          <a:p>
            <a:r>
              <a:rPr lang="en-IN" sz="1100" dirty="0">
                <a:latin typeface="Menlo" panose="020B0609030804020204" pitchFamily="49" charset="0"/>
              </a:rPr>
              <a:t>  }</a:t>
            </a:r>
          </a:p>
          <a:p>
            <a:r>
              <a:rPr lang="en-IN" sz="1100" dirty="0">
                <a:latin typeface="Menlo" panose="020B0609030804020204" pitchFamily="49" charset="0"/>
              </a:rPr>
              <a:t>  </a:t>
            </a:r>
            <a:r>
              <a:rPr lang="en-IN" sz="1100" b="1" dirty="0">
                <a:solidFill>
                  <a:srgbClr val="7F0055"/>
                </a:solidFill>
                <a:latin typeface="Menlo" panose="020B0609030804020204" pitchFamily="49" charset="0"/>
              </a:rPr>
              <a:t>long</a:t>
            </a:r>
            <a:r>
              <a:rPr lang="en-IN" sz="1100" dirty="0">
                <a:latin typeface="Menlo" panose="020B0609030804020204" pitchFamily="49" charset="0"/>
              </a:rPr>
              <a:t> </a:t>
            </a:r>
            <a:r>
              <a:rPr lang="en-IN" sz="1100" dirty="0">
                <a:solidFill>
                  <a:srgbClr val="6A3E3E"/>
                </a:solidFill>
                <a:latin typeface="Menlo" panose="020B0609030804020204" pitchFamily="49" charset="0"/>
              </a:rPr>
              <a:t>t1</a:t>
            </a:r>
            <a:r>
              <a:rPr lang="en-IN" sz="1100" dirty="0">
                <a:latin typeface="Menlo" panose="020B0609030804020204" pitchFamily="49" charset="0"/>
              </a:rPr>
              <a:t> = </a:t>
            </a:r>
            <a:r>
              <a:rPr lang="en-IN" sz="1100" dirty="0" err="1">
                <a:latin typeface="Menlo" panose="020B0609030804020204" pitchFamily="49" charset="0"/>
              </a:rPr>
              <a:t>System.</a:t>
            </a:r>
            <a:r>
              <a:rPr lang="en-IN" sz="1100" i="1" dirty="0" err="1">
                <a:latin typeface="Menlo" panose="020B0609030804020204" pitchFamily="49" charset="0"/>
              </a:rPr>
              <a:t>currentTimeMillis</a:t>
            </a:r>
            <a:r>
              <a:rPr lang="en-IN" sz="1100" dirty="0">
                <a:latin typeface="Menlo" panose="020B0609030804020204" pitchFamily="49" charset="0"/>
              </a:rPr>
              <a:t>();</a:t>
            </a:r>
          </a:p>
          <a:p>
            <a:r>
              <a:rPr lang="en-IN" sz="1100" dirty="0">
                <a:latin typeface="Menlo" panose="020B0609030804020204" pitchFamily="49" charset="0"/>
              </a:rPr>
              <a:t>  </a:t>
            </a:r>
            <a:r>
              <a:rPr lang="en-IN" sz="1100" dirty="0" err="1">
                <a:latin typeface="Menlo" panose="020B0609030804020204" pitchFamily="49" charset="0"/>
              </a:rPr>
              <a:t>System.</a:t>
            </a:r>
            <a:r>
              <a:rPr lang="en-IN" sz="1100" b="1" i="1" dirty="0" err="1">
                <a:solidFill>
                  <a:srgbClr val="0000C0"/>
                </a:solidFill>
                <a:latin typeface="Menlo" panose="020B0609030804020204" pitchFamily="49" charset="0"/>
              </a:rPr>
              <a:t>out</a:t>
            </a:r>
            <a:r>
              <a:rPr lang="en-IN" sz="1100" dirty="0" err="1">
                <a:latin typeface="Menlo" panose="020B0609030804020204" pitchFamily="49" charset="0"/>
              </a:rPr>
              <a:t>.println</a:t>
            </a:r>
            <a:r>
              <a:rPr lang="en-IN" sz="1100" dirty="0">
                <a:latin typeface="Menlo" panose="020B0609030804020204" pitchFamily="49" charset="0"/>
              </a:rPr>
              <a:t>(</a:t>
            </a:r>
            <a:r>
              <a:rPr lang="en-IN" sz="1100" dirty="0">
                <a:solidFill>
                  <a:srgbClr val="2A00FF"/>
                </a:solidFill>
                <a:latin typeface="Menlo" panose="020B0609030804020204" pitchFamily="49" charset="0"/>
              </a:rPr>
              <a:t>"Sequential Stream count: "</a:t>
            </a:r>
            <a:r>
              <a:rPr lang="en-IN" sz="1100" dirty="0">
                <a:latin typeface="Menlo" panose="020B0609030804020204" pitchFamily="49" charset="0"/>
              </a:rPr>
              <a:t> + </a:t>
            </a:r>
            <a:r>
              <a:rPr lang="en-IN" sz="1100" dirty="0" err="1">
                <a:solidFill>
                  <a:srgbClr val="6A3E3E"/>
                </a:solidFill>
                <a:latin typeface="Menlo" panose="020B0609030804020204" pitchFamily="49" charset="0"/>
              </a:rPr>
              <a:t>empList</a:t>
            </a:r>
            <a:r>
              <a:rPr lang="en-IN" sz="1100" dirty="0" err="1">
                <a:latin typeface="Menlo" panose="020B0609030804020204" pitchFamily="49" charset="0"/>
              </a:rPr>
              <a:t>.stream</a:t>
            </a:r>
            <a:r>
              <a:rPr lang="en-IN" sz="1100" dirty="0">
                <a:latin typeface="Menlo" panose="020B0609030804020204" pitchFamily="49" charset="0"/>
              </a:rPr>
              <a:t>()</a:t>
            </a:r>
          </a:p>
          <a:p>
            <a:r>
              <a:rPr lang="en-IN" sz="1100" dirty="0">
                <a:latin typeface="Menlo" panose="020B0609030804020204" pitchFamily="49" charset="0"/>
              </a:rPr>
              <a:t>		.filter(</a:t>
            </a:r>
            <a:r>
              <a:rPr lang="en-IN" sz="1100" dirty="0">
                <a:solidFill>
                  <a:srgbClr val="6A3E3E"/>
                </a:solidFill>
                <a:latin typeface="Menlo" panose="020B0609030804020204" pitchFamily="49" charset="0"/>
              </a:rPr>
              <a:t>e</a:t>
            </a:r>
            <a:r>
              <a:rPr lang="en-IN" sz="1100" dirty="0">
                <a:latin typeface="Menlo" panose="020B0609030804020204" pitchFamily="49" charset="0"/>
              </a:rPr>
              <a:t> -&gt; </a:t>
            </a:r>
            <a:r>
              <a:rPr lang="en-IN" sz="1100" dirty="0" err="1">
                <a:solidFill>
                  <a:srgbClr val="6A3E3E"/>
                </a:solidFill>
                <a:latin typeface="Menlo" panose="020B0609030804020204" pitchFamily="49" charset="0"/>
              </a:rPr>
              <a:t>e</a:t>
            </a:r>
            <a:r>
              <a:rPr lang="en-IN" sz="1100" dirty="0" err="1">
                <a:latin typeface="Menlo" panose="020B0609030804020204" pitchFamily="49" charset="0"/>
              </a:rPr>
              <a:t>.getSalary</a:t>
            </a:r>
            <a:r>
              <a:rPr lang="en-IN" sz="1100" dirty="0">
                <a:latin typeface="Menlo" panose="020B0609030804020204" pitchFamily="49" charset="0"/>
              </a:rPr>
              <a:t>() &gt; 15000).count());</a:t>
            </a:r>
          </a:p>
          <a:p>
            <a:r>
              <a:rPr lang="en-IN" sz="1100" dirty="0">
                <a:latin typeface="Menlo" panose="020B0609030804020204" pitchFamily="49" charset="0"/>
              </a:rPr>
              <a:t>  </a:t>
            </a:r>
            <a:r>
              <a:rPr lang="en-IN" sz="1100" b="1" dirty="0">
                <a:solidFill>
                  <a:srgbClr val="7F0055"/>
                </a:solidFill>
                <a:latin typeface="Menlo" panose="020B0609030804020204" pitchFamily="49" charset="0"/>
              </a:rPr>
              <a:t>long</a:t>
            </a:r>
            <a:r>
              <a:rPr lang="en-IN" sz="1100" dirty="0">
                <a:latin typeface="Menlo" panose="020B0609030804020204" pitchFamily="49" charset="0"/>
              </a:rPr>
              <a:t> </a:t>
            </a:r>
            <a:r>
              <a:rPr lang="en-IN" sz="1100" dirty="0">
                <a:solidFill>
                  <a:srgbClr val="6A3E3E"/>
                </a:solidFill>
                <a:latin typeface="Menlo" panose="020B0609030804020204" pitchFamily="49" charset="0"/>
              </a:rPr>
              <a:t>t2</a:t>
            </a:r>
            <a:r>
              <a:rPr lang="en-IN" sz="1100" dirty="0">
                <a:latin typeface="Menlo" panose="020B0609030804020204" pitchFamily="49" charset="0"/>
              </a:rPr>
              <a:t> = </a:t>
            </a:r>
            <a:r>
              <a:rPr lang="en-IN" sz="1100" dirty="0" err="1">
                <a:latin typeface="Menlo" panose="020B0609030804020204" pitchFamily="49" charset="0"/>
              </a:rPr>
              <a:t>System.</a:t>
            </a:r>
            <a:r>
              <a:rPr lang="en-IN" sz="1100" i="1" dirty="0" err="1">
                <a:latin typeface="Menlo" panose="020B0609030804020204" pitchFamily="49" charset="0"/>
              </a:rPr>
              <a:t>currentTimeMillis</a:t>
            </a:r>
            <a:r>
              <a:rPr lang="en-IN" sz="1100" dirty="0">
                <a:latin typeface="Menlo" panose="020B0609030804020204" pitchFamily="49" charset="0"/>
              </a:rPr>
              <a:t>();</a:t>
            </a:r>
          </a:p>
          <a:p>
            <a:r>
              <a:rPr lang="en-IN" sz="1100" dirty="0">
                <a:solidFill>
                  <a:srgbClr val="000000"/>
                </a:solidFill>
                <a:latin typeface="Menlo" panose="020B0609030804020204" pitchFamily="49" charset="0"/>
              </a:rPr>
              <a:t>  </a:t>
            </a:r>
            <a:r>
              <a:rPr lang="en-IN" sz="1100" dirty="0" err="1">
                <a:solidFill>
                  <a:srgbClr val="000000"/>
                </a:solidFill>
                <a:latin typeface="Menlo" panose="020B0609030804020204" pitchFamily="49" charset="0"/>
              </a:rPr>
              <a:t>System.</a:t>
            </a:r>
            <a:r>
              <a:rPr lang="en-IN" sz="1100" b="1" i="1" dirty="0" err="1">
                <a:solidFill>
                  <a:srgbClr val="0000C0"/>
                </a:solidFill>
                <a:latin typeface="Menlo" panose="020B0609030804020204" pitchFamily="49" charset="0"/>
              </a:rPr>
              <a:t>out</a:t>
            </a:r>
            <a:r>
              <a:rPr lang="en-IN" sz="1100" dirty="0" err="1">
                <a:solidFill>
                  <a:srgbClr val="000000"/>
                </a:solidFill>
                <a:latin typeface="Menlo" panose="020B0609030804020204" pitchFamily="49" charset="0"/>
              </a:rPr>
              <a:t>.println</a:t>
            </a:r>
            <a:r>
              <a:rPr lang="en-IN" sz="1100" dirty="0">
                <a:solidFill>
                  <a:srgbClr val="000000"/>
                </a:solidFill>
                <a:latin typeface="Menlo" panose="020B0609030804020204" pitchFamily="49" charset="0"/>
              </a:rPr>
              <a:t>(</a:t>
            </a:r>
            <a:r>
              <a:rPr lang="en-IN" sz="1100" dirty="0">
                <a:solidFill>
                  <a:srgbClr val="2A00FF"/>
                </a:solidFill>
                <a:latin typeface="Menlo" panose="020B0609030804020204" pitchFamily="49" charset="0"/>
              </a:rPr>
              <a:t>"Sequential Stream Time taken:"</a:t>
            </a:r>
            <a:r>
              <a:rPr lang="en-IN" sz="1100" dirty="0">
                <a:solidFill>
                  <a:srgbClr val="000000"/>
                </a:solidFill>
                <a:latin typeface="Menlo" panose="020B0609030804020204" pitchFamily="49" charset="0"/>
              </a:rPr>
              <a:t> + (</a:t>
            </a:r>
            <a:r>
              <a:rPr lang="en-IN" sz="1100" dirty="0">
                <a:solidFill>
                  <a:srgbClr val="6A3E3E"/>
                </a:solidFill>
                <a:latin typeface="Menlo" panose="020B0609030804020204" pitchFamily="49" charset="0"/>
              </a:rPr>
              <a:t>t2</a:t>
            </a:r>
            <a:r>
              <a:rPr lang="en-IN" sz="1100" dirty="0">
                <a:solidFill>
                  <a:srgbClr val="000000"/>
                </a:solidFill>
                <a:latin typeface="Menlo" panose="020B0609030804020204" pitchFamily="49" charset="0"/>
              </a:rPr>
              <a:t> - </a:t>
            </a:r>
            <a:r>
              <a:rPr lang="en-IN" sz="1100" dirty="0">
                <a:solidFill>
                  <a:srgbClr val="6A3E3E"/>
                </a:solidFill>
                <a:latin typeface="Menlo" panose="020B0609030804020204" pitchFamily="49" charset="0"/>
              </a:rPr>
              <a:t>t1</a:t>
            </a:r>
            <a:r>
              <a:rPr lang="en-IN" sz="1100" dirty="0">
                <a:solidFill>
                  <a:srgbClr val="000000"/>
                </a:solidFill>
                <a:latin typeface="Menlo" panose="020B0609030804020204" pitchFamily="49" charset="0"/>
              </a:rPr>
              <a:t>));</a:t>
            </a:r>
            <a:endParaRPr lang="en-IN" sz="1100" dirty="0">
              <a:solidFill>
                <a:srgbClr val="2A00FF"/>
              </a:solidFill>
              <a:latin typeface="Menlo" panose="020B0609030804020204" pitchFamily="49" charset="0"/>
            </a:endParaRPr>
          </a:p>
          <a:p>
            <a:r>
              <a:rPr lang="en-IN" sz="1100" dirty="0">
                <a:latin typeface="Menlo" panose="020B0609030804020204" pitchFamily="49" charset="0"/>
              </a:rPr>
              <a:t>  </a:t>
            </a:r>
            <a:r>
              <a:rPr lang="en-IN" sz="1100" dirty="0">
                <a:solidFill>
                  <a:srgbClr val="6A3E3E"/>
                </a:solidFill>
                <a:latin typeface="Menlo" panose="020B0609030804020204" pitchFamily="49" charset="0"/>
              </a:rPr>
              <a:t>t1</a:t>
            </a:r>
            <a:r>
              <a:rPr lang="en-IN" sz="1100" dirty="0">
                <a:latin typeface="Menlo" panose="020B0609030804020204" pitchFamily="49" charset="0"/>
              </a:rPr>
              <a:t> = </a:t>
            </a:r>
            <a:r>
              <a:rPr lang="en-IN" sz="1100" dirty="0" err="1">
                <a:latin typeface="Menlo" panose="020B0609030804020204" pitchFamily="49" charset="0"/>
              </a:rPr>
              <a:t>System.</a:t>
            </a:r>
            <a:r>
              <a:rPr lang="en-IN" sz="1100" i="1" dirty="0" err="1">
                <a:latin typeface="Menlo" panose="020B0609030804020204" pitchFamily="49" charset="0"/>
              </a:rPr>
              <a:t>currentTimeMillis</a:t>
            </a:r>
            <a:r>
              <a:rPr lang="en-IN" sz="1100" dirty="0">
                <a:latin typeface="Menlo" panose="020B0609030804020204" pitchFamily="49" charset="0"/>
              </a:rPr>
              <a:t>();</a:t>
            </a:r>
          </a:p>
          <a:p>
            <a:r>
              <a:rPr lang="en-IN" sz="1100" dirty="0">
                <a:latin typeface="Menlo" panose="020B0609030804020204" pitchFamily="49" charset="0"/>
              </a:rPr>
              <a:t>  </a:t>
            </a:r>
            <a:r>
              <a:rPr lang="en-IN" sz="1100" dirty="0" err="1">
                <a:latin typeface="Menlo" panose="020B0609030804020204" pitchFamily="49" charset="0"/>
              </a:rPr>
              <a:t>System.</a:t>
            </a:r>
            <a:r>
              <a:rPr lang="en-IN" sz="1100" b="1" i="1" dirty="0" err="1">
                <a:solidFill>
                  <a:srgbClr val="0000C0"/>
                </a:solidFill>
                <a:latin typeface="Menlo" panose="020B0609030804020204" pitchFamily="49" charset="0"/>
              </a:rPr>
              <a:t>out</a:t>
            </a:r>
            <a:r>
              <a:rPr lang="en-IN" sz="1100" dirty="0" err="1">
                <a:latin typeface="Menlo" panose="020B0609030804020204" pitchFamily="49" charset="0"/>
              </a:rPr>
              <a:t>.println</a:t>
            </a:r>
            <a:r>
              <a:rPr lang="en-IN" sz="1100" dirty="0">
                <a:latin typeface="Menlo" panose="020B0609030804020204" pitchFamily="49" charset="0"/>
              </a:rPr>
              <a:t>(</a:t>
            </a:r>
            <a:r>
              <a:rPr lang="en-IN" sz="1100" dirty="0">
                <a:solidFill>
                  <a:srgbClr val="2A00FF"/>
                </a:solidFill>
                <a:latin typeface="Menlo" panose="020B0609030804020204" pitchFamily="49" charset="0"/>
              </a:rPr>
              <a:t>"Parallel Stream count: "</a:t>
            </a:r>
            <a:r>
              <a:rPr lang="en-IN" sz="1100" dirty="0">
                <a:latin typeface="Menlo" panose="020B0609030804020204" pitchFamily="49" charset="0"/>
              </a:rPr>
              <a:t> + </a:t>
            </a:r>
            <a:r>
              <a:rPr lang="en-IN" sz="1100" dirty="0" err="1">
                <a:solidFill>
                  <a:srgbClr val="6A3E3E"/>
                </a:solidFill>
                <a:latin typeface="Menlo" panose="020B0609030804020204" pitchFamily="49" charset="0"/>
              </a:rPr>
              <a:t>empList</a:t>
            </a:r>
            <a:r>
              <a:rPr lang="en-IN" sz="1100" dirty="0" err="1">
                <a:latin typeface="Menlo" panose="020B0609030804020204" pitchFamily="49" charset="0"/>
              </a:rPr>
              <a:t>.</a:t>
            </a:r>
            <a:r>
              <a:rPr lang="en-IN" sz="1100" dirty="0" err="1">
                <a:solidFill>
                  <a:srgbClr val="FF0000"/>
                </a:solidFill>
                <a:latin typeface="Menlo" panose="020B0609030804020204" pitchFamily="49" charset="0"/>
              </a:rPr>
              <a:t>parallelStream</a:t>
            </a:r>
            <a:r>
              <a:rPr lang="en-IN" sz="1100" dirty="0">
                <a:solidFill>
                  <a:srgbClr val="FF0000"/>
                </a:solidFill>
                <a:latin typeface="Menlo" panose="020B0609030804020204" pitchFamily="49" charset="0"/>
              </a:rPr>
              <a:t>()</a:t>
            </a:r>
          </a:p>
          <a:p>
            <a:r>
              <a:rPr lang="en-IN" sz="1100" dirty="0">
                <a:latin typeface="Menlo" panose="020B0609030804020204" pitchFamily="49" charset="0"/>
              </a:rPr>
              <a:t>		.filter(</a:t>
            </a:r>
            <a:r>
              <a:rPr lang="en-IN" sz="1100" dirty="0">
                <a:solidFill>
                  <a:srgbClr val="6A3E3E"/>
                </a:solidFill>
                <a:latin typeface="Menlo" panose="020B0609030804020204" pitchFamily="49" charset="0"/>
              </a:rPr>
              <a:t>e</a:t>
            </a:r>
            <a:r>
              <a:rPr lang="en-IN" sz="1100" dirty="0">
                <a:latin typeface="Menlo" panose="020B0609030804020204" pitchFamily="49" charset="0"/>
              </a:rPr>
              <a:t> -&gt; </a:t>
            </a:r>
            <a:r>
              <a:rPr lang="en-IN" sz="1100" dirty="0" err="1">
                <a:solidFill>
                  <a:srgbClr val="6A3E3E"/>
                </a:solidFill>
                <a:latin typeface="Menlo" panose="020B0609030804020204" pitchFamily="49" charset="0"/>
              </a:rPr>
              <a:t>e</a:t>
            </a:r>
            <a:r>
              <a:rPr lang="en-IN" sz="1100" dirty="0" err="1">
                <a:latin typeface="Menlo" panose="020B0609030804020204" pitchFamily="49" charset="0"/>
              </a:rPr>
              <a:t>.getSalary</a:t>
            </a:r>
            <a:r>
              <a:rPr lang="en-IN" sz="1100" dirty="0">
                <a:latin typeface="Menlo" panose="020B0609030804020204" pitchFamily="49" charset="0"/>
              </a:rPr>
              <a:t>() &gt; 15000).count());</a:t>
            </a:r>
          </a:p>
          <a:p>
            <a:r>
              <a:rPr lang="en-IN" sz="1100" dirty="0">
                <a:latin typeface="Menlo" panose="020B0609030804020204" pitchFamily="49" charset="0"/>
              </a:rPr>
              <a:t>  </a:t>
            </a:r>
            <a:r>
              <a:rPr lang="en-IN" sz="1100" dirty="0">
                <a:solidFill>
                  <a:srgbClr val="6A3E3E"/>
                </a:solidFill>
                <a:latin typeface="Menlo" panose="020B0609030804020204" pitchFamily="49" charset="0"/>
              </a:rPr>
              <a:t>t2</a:t>
            </a:r>
            <a:r>
              <a:rPr lang="en-IN" sz="1100" dirty="0">
                <a:latin typeface="Menlo" panose="020B0609030804020204" pitchFamily="49" charset="0"/>
              </a:rPr>
              <a:t> = </a:t>
            </a:r>
            <a:r>
              <a:rPr lang="en-IN" sz="1100" dirty="0" err="1">
                <a:latin typeface="Menlo" panose="020B0609030804020204" pitchFamily="49" charset="0"/>
              </a:rPr>
              <a:t>System.</a:t>
            </a:r>
            <a:r>
              <a:rPr lang="en-IN" sz="1100" i="1" dirty="0" err="1">
                <a:latin typeface="Menlo" panose="020B0609030804020204" pitchFamily="49" charset="0"/>
              </a:rPr>
              <a:t>currentTimeMillis</a:t>
            </a:r>
            <a:r>
              <a:rPr lang="en-IN" sz="1100" dirty="0">
                <a:latin typeface="Menlo" panose="020B0609030804020204" pitchFamily="49" charset="0"/>
              </a:rPr>
              <a:t>();</a:t>
            </a:r>
          </a:p>
          <a:p>
            <a:r>
              <a:rPr lang="en-IN" sz="1100" dirty="0">
                <a:solidFill>
                  <a:srgbClr val="000000"/>
                </a:solidFill>
                <a:latin typeface="Menlo" panose="020B0609030804020204" pitchFamily="49" charset="0"/>
              </a:rPr>
              <a:t>  </a:t>
            </a:r>
            <a:r>
              <a:rPr lang="en-IN" sz="1100" dirty="0" err="1">
                <a:solidFill>
                  <a:srgbClr val="000000"/>
                </a:solidFill>
                <a:latin typeface="Menlo" panose="020B0609030804020204" pitchFamily="49" charset="0"/>
              </a:rPr>
              <a:t>System.</a:t>
            </a:r>
            <a:r>
              <a:rPr lang="en-IN" sz="1100" b="1" i="1" dirty="0" err="1">
                <a:solidFill>
                  <a:srgbClr val="0000C0"/>
                </a:solidFill>
                <a:latin typeface="Menlo" panose="020B0609030804020204" pitchFamily="49" charset="0"/>
              </a:rPr>
              <a:t>out</a:t>
            </a:r>
            <a:r>
              <a:rPr lang="en-IN" sz="1100" dirty="0" err="1">
                <a:solidFill>
                  <a:srgbClr val="000000"/>
                </a:solidFill>
                <a:latin typeface="Menlo" panose="020B0609030804020204" pitchFamily="49" charset="0"/>
              </a:rPr>
              <a:t>.println</a:t>
            </a:r>
            <a:r>
              <a:rPr lang="en-IN" sz="1100" dirty="0">
                <a:solidFill>
                  <a:srgbClr val="000000"/>
                </a:solidFill>
                <a:latin typeface="Menlo" panose="020B0609030804020204" pitchFamily="49" charset="0"/>
              </a:rPr>
              <a:t>(</a:t>
            </a:r>
            <a:r>
              <a:rPr lang="en-IN" sz="1100" dirty="0">
                <a:solidFill>
                  <a:srgbClr val="2A00FF"/>
                </a:solidFill>
                <a:latin typeface="Menlo" panose="020B0609030804020204" pitchFamily="49" charset="0"/>
              </a:rPr>
              <a:t>"Parallel Stream Time taken:"</a:t>
            </a:r>
            <a:r>
              <a:rPr lang="en-IN" sz="1100" dirty="0">
                <a:solidFill>
                  <a:srgbClr val="000000"/>
                </a:solidFill>
                <a:latin typeface="Menlo" panose="020B0609030804020204" pitchFamily="49" charset="0"/>
              </a:rPr>
              <a:t> + (</a:t>
            </a:r>
            <a:r>
              <a:rPr lang="en-IN" sz="1100" dirty="0">
                <a:solidFill>
                  <a:srgbClr val="6A3E3E"/>
                </a:solidFill>
                <a:latin typeface="Menlo" panose="020B0609030804020204" pitchFamily="49" charset="0"/>
              </a:rPr>
              <a:t>t2</a:t>
            </a:r>
            <a:r>
              <a:rPr lang="en-IN" sz="1100" dirty="0">
                <a:solidFill>
                  <a:srgbClr val="000000"/>
                </a:solidFill>
                <a:latin typeface="Menlo" panose="020B0609030804020204" pitchFamily="49" charset="0"/>
              </a:rPr>
              <a:t> - </a:t>
            </a:r>
            <a:r>
              <a:rPr lang="en-IN" sz="1100" dirty="0">
                <a:solidFill>
                  <a:srgbClr val="6A3E3E"/>
                </a:solidFill>
                <a:latin typeface="Menlo" panose="020B0609030804020204" pitchFamily="49" charset="0"/>
              </a:rPr>
              <a:t>t1</a:t>
            </a:r>
            <a:r>
              <a:rPr lang="en-IN" sz="1100" dirty="0">
                <a:solidFill>
                  <a:srgbClr val="000000"/>
                </a:solidFill>
                <a:latin typeface="Menlo" panose="020B0609030804020204" pitchFamily="49" charset="0"/>
              </a:rPr>
              <a:t>));</a:t>
            </a:r>
            <a:endParaRPr lang="en-IN" sz="1100" dirty="0">
              <a:solidFill>
                <a:srgbClr val="2A00FF"/>
              </a:solidFill>
              <a:latin typeface="Menlo" panose="020B0609030804020204" pitchFamily="49" charset="0"/>
            </a:endParaRPr>
          </a:p>
          <a:p>
            <a:r>
              <a:rPr lang="en-IN" sz="1100" dirty="0">
                <a:latin typeface="Menlo" panose="020B0609030804020204" pitchFamily="49" charset="0"/>
              </a:rPr>
              <a:t> }</a:t>
            </a:r>
          </a:p>
          <a:p>
            <a:r>
              <a:rPr lang="en-IN" sz="1100" dirty="0">
                <a:latin typeface="Menlo" panose="020B0609030804020204" pitchFamily="49" charset="0"/>
              </a:rPr>
              <a:t>}</a:t>
            </a:r>
          </a:p>
        </p:txBody>
      </p:sp>
      <p:sp>
        <p:nvSpPr>
          <p:cNvPr id="2" name="Title 1">
            <a:extLst>
              <a:ext uri="{FF2B5EF4-FFF2-40B4-BE49-F238E27FC236}">
                <a16:creationId xmlns:a16="http://schemas.microsoft.com/office/drawing/2014/main" id="{5A1D941E-FC19-6645-BB50-A7BAB5E0979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564835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2E7BE7B-6AED-C747-961B-FA45546A38E6}"/>
              </a:ext>
            </a:extLst>
          </p:cNvPr>
          <p:cNvSpPr txBox="1">
            <a:spLocks/>
          </p:cNvSpPr>
          <p:nvPr/>
        </p:nvSpPr>
        <p:spPr>
          <a:xfrm>
            <a:off x="0" y="133350"/>
            <a:ext cx="5105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Parallel Streams</a:t>
            </a:r>
          </a:p>
        </p:txBody>
      </p:sp>
      <p:sp>
        <p:nvSpPr>
          <p:cNvPr id="5" name="Rectangle 3">
            <a:extLst>
              <a:ext uri="{FF2B5EF4-FFF2-40B4-BE49-F238E27FC236}">
                <a16:creationId xmlns:a16="http://schemas.microsoft.com/office/drawing/2014/main" id="{F2EE3140-489B-9741-8E19-577901972869}"/>
              </a:ext>
            </a:extLst>
          </p:cNvPr>
          <p:cNvSpPr>
            <a:spLocks noChangeArrowheads="1"/>
          </p:cNvSpPr>
          <p:nvPr/>
        </p:nvSpPr>
        <p:spPr bwMode="auto">
          <a:xfrm>
            <a:off x="467544" y="915566"/>
            <a:ext cx="6307428" cy="12192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r>
              <a:rPr lang="en-IN" sz="1100" dirty="0">
                <a:latin typeface="Menlo" panose="020B0609030804020204" pitchFamily="49" charset="0"/>
              </a:rPr>
              <a:t>Sequential Stream count: 900</a:t>
            </a:r>
          </a:p>
          <a:p>
            <a:r>
              <a:rPr lang="en-IN" sz="1100" dirty="0">
                <a:latin typeface="Menlo" panose="020B0609030804020204" pitchFamily="49" charset="0"/>
              </a:rPr>
              <a:t>Sequential Stream Time taken:21</a:t>
            </a:r>
          </a:p>
          <a:p>
            <a:r>
              <a:rPr lang="en-IN" sz="1100" dirty="0">
                <a:latin typeface="Menlo" panose="020B0609030804020204" pitchFamily="49" charset="0"/>
              </a:rPr>
              <a:t>Parallel Stream count: 900</a:t>
            </a:r>
          </a:p>
          <a:p>
            <a:r>
              <a:rPr lang="en-IN" sz="1100" dirty="0">
                <a:latin typeface="Menlo" panose="020B0609030804020204" pitchFamily="49" charset="0"/>
              </a:rPr>
              <a:t>Parallel Stream Time taken:10</a:t>
            </a:r>
          </a:p>
          <a:p>
            <a:endParaRPr lang="en-IN" sz="1100" dirty="0">
              <a:latin typeface="Menlo" panose="020B0609030804020204" pitchFamily="49" charset="0"/>
            </a:endParaRPr>
          </a:p>
        </p:txBody>
      </p:sp>
      <p:sp>
        <p:nvSpPr>
          <p:cNvPr id="2" name="Title 1">
            <a:extLst>
              <a:ext uri="{FF2B5EF4-FFF2-40B4-BE49-F238E27FC236}">
                <a16:creationId xmlns:a16="http://schemas.microsoft.com/office/drawing/2014/main" id="{5E4491C1-2AB3-DC4C-AF6A-6EC38A75040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5033027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96481-9968-2949-982D-2103072CE876}"/>
              </a:ext>
            </a:extLst>
          </p:cNvPr>
          <p:cNvSpPr>
            <a:spLocks noGrp="1"/>
          </p:cNvSpPr>
          <p:nvPr>
            <p:ph type="title"/>
          </p:nvPr>
        </p:nvSpPr>
        <p:spPr/>
        <p:txBody>
          <a:bodyPr/>
          <a:lstStyle/>
          <a:p>
            <a:endParaRPr lang="en-US"/>
          </a:p>
        </p:txBody>
      </p:sp>
      <p:sp>
        <p:nvSpPr>
          <p:cNvPr id="3" name="Content Placeholder 2"/>
          <p:cNvSpPr>
            <a:spLocks noGrp="1"/>
          </p:cNvSpPr>
          <p:nvPr>
            <p:ph idx="4294967295"/>
          </p:nvPr>
        </p:nvSpPr>
        <p:spPr>
          <a:xfrm>
            <a:off x="323528" y="699542"/>
            <a:ext cx="8692916" cy="4038600"/>
          </a:xfrm>
        </p:spPr>
        <p:txBody>
          <a:bodyPr>
            <a:noAutofit/>
          </a:bodyPr>
          <a:lstStyle/>
          <a:p>
            <a:r>
              <a:rPr lang="en-US" sz="1800" dirty="0"/>
              <a:t>Parallel Stream has equal performance impacts as like its advantages. Since each sub stream is a single thread running and acting on the data, it has overhead compared to sequential stream. Inter-thread communication is dangerous and takes time for coordination</a:t>
            </a:r>
          </a:p>
          <a:p>
            <a:r>
              <a:rPr lang="en-US" sz="1800" dirty="0"/>
              <a:t>When to use Parallel Streams:</a:t>
            </a:r>
          </a:p>
          <a:p>
            <a:r>
              <a:rPr lang="en-US" sz="1800" dirty="0"/>
              <a:t>They should be used when the output of the operation is not needed to be dependent on the order of elements present in source collection (on which stream is created).</a:t>
            </a:r>
          </a:p>
          <a:p>
            <a:r>
              <a:rPr lang="en-US" sz="1800" dirty="0"/>
              <a:t>Parallel Streams can be used in case of aggregate functions.</a:t>
            </a:r>
          </a:p>
          <a:p>
            <a:r>
              <a:rPr lang="en-US" sz="1800" dirty="0"/>
              <a:t>Iterate over large sized collections.</a:t>
            </a:r>
          </a:p>
          <a:p>
            <a:r>
              <a:rPr lang="en-US" sz="1800" dirty="0"/>
              <a:t>If you have performance implications with sequential streams.</a:t>
            </a:r>
          </a:p>
          <a:p>
            <a:r>
              <a:rPr lang="en-US" sz="1800" dirty="0"/>
              <a:t>If your environment is not multi threaded, because parallel stream creates thread and can effect new requests coming in.</a:t>
            </a:r>
          </a:p>
        </p:txBody>
      </p:sp>
      <p:sp>
        <p:nvSpPr>
          <p:cNvPr id="4" name="Title 1">
            <a:extLst>
              <a:ext uri="{FF2B5EF4-FFF2-40B4-BE49-F238E27FC236}">
                <a16:creationId xmlns:a16="http://schemas.microsoft.com/office/drawing/2014/main" id="{00E5D3A5-58D6-5F4B-95C8-7BCD2139F525}"/>
              </a:ext>
            </a:extLst>
          </p:cNvPr>
          <p:cNvSpPr txBox="1">
            <a:spLocks/>
          </p:cNvSpPr>
          <p:nvPr/>
        </p:nvSpPr>
        <p:spPr>
          <a:xfrm>
            <a:off x="0" y="133350"/>
            <a:ext cx="73914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chemeClr val="bg1"/>
                </a:solidFill>
              </a:rPr>
              <a:t>Parallel Streams - Performance Implications</a:t>
            </a:r>
          </a:p>
        </p:txBody>
      </p:sp>
    </p:spTree>
    <p:extLst>
      <p:ext uri="{BB962C8B-B14F-4D97-AF65-F5344CB8AC3E}">
        <p14:creationId xmlns:p14="http://schemas.microsoft.com/office/powerpoint/2010/main" val="8258360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3478"/>
            <a:ext cx="6300192" cy="504056"/>
          </a:xfrm>
        </p:spPr>
        <p:txBody>
          <a:bodyPr/>
          <a:lstStyle/>
          <a:p>
            <a:r>
              <a:rPr lang="en-US" dirty="0"/>
              <a:t>Imperative vs Functional Programming </a:t>
            </a:r>
          </a:p>
        </p:txBody>
      </p:sp>
      <p:sp>
        <p:nvSpPr>
          <p:cNvPr id="5" name="Content Placeholder 4"/>
          <p:cNvSpPr>
            <a:spLocks noGrp="1"/>
          </p:cNvSpPr>
          <p:nvPr>
            <p:ph idx="4294967295"/>
          </p:nvPr>
        </p:nvSpPr>
        <p:spPr>
          <a:xfrm>
            <a:off x="482040" y="771550"/>
            <a:ext cx="7886700" cy="3262312"/>
          </a:xfrm>
        </p:spPr>
        <p:txBody>
          <a:bodyPr>
            <a:normAutofit/>
          </a:bodyPr>
          <a:lstStyle/>
          <a:p>
            <a:r>
              <a:rPr lang="en-US" sz="1600" dirty="0"/>
              <a:t>Example:</a:t>
            </a:r>
          </a:p>
          <a:p>
            <a:pPr lvl="1"/>
            <a:r>
              <a:rPr lang="en-US" sz="1600" dirty="0"/>
              <a:t>Input: [1,4,6,9,11]</a:t>
            </a:r>
          </a:p>
          <a:p>
            <a:pPr lvl="1"/>
            <a:r>
              <a:rPr lang="en-US" sz="1600" dirty="0"/>
              <a:t>Return all even values</a:t>
            </a:r>
          </a:p>
          <a:p>
            <a:r>
              <a:rPr lang="en-US" sz="1600" dirty="0"/>
              <a:t>Imperative Solution:</a:t>
            </a:r>
          </a:p>
          <a:p>
            <a:pPr lvl="1"/>
            <a:endParaRPr lang="en-US" sz="1600" dirty="0"/>
          </a:p>
        </p:txBody>
      </p:sp>
      <p:sp>
        <p:nvSpPr>
          <p:cNvPr id="8" name="Slide Number Placeholder 7"/>
          <p:cNvSpPr>
            <a:spLocks noGrp="1"/>
          </p:cNvSpPr>
          <p:nvPr>
            <p:ph type="sldNum" sz="quarter" idx="12"/>
          </p:nvPr>
        </p:nvSpPr>
        <p:spPr/>
        <p:txBody>
          <a:bodyPr/>
          <a:lstStyle/>
          <a:p>
            <a:endParaRPr lang="en-US" dirty="0"/>
          </a:p>
        </p:txBody>
      </p:sp>
      <p:sp>
        <p:nvSpPr>
          <p:cNvPr id="3" name="Rectangle 2"/>
          <p:cNvSpPr>
            <a:spLocks noChangeArrowheads="1"/>
          </p:cNvSpPr>
          <p:nvPr/>
        </p:nvSpPr>
        <p:spPr bwMode="auto">
          <a:xfrm>
            <a:off x="771825" y="2302619"/>
            <a:ext cx="7307129" cy="17312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b="1" dirty="0">
                <a:solidFill>
                  <a:srgbClr val="000080"/>
                </a:solidFill>
                <a:latin typeface="Courier New" panose="02070309020205020404" pitchFamily="49" charset="0"/>
                <a:cs typeface="Courier New" panose="02070309020205020404" pitchFamily="49" charset="0"/>
              </a:rPr>
              <a:t>public static void </a:t>
            </a:r>
            <a:r>
              <a:rPr lang="en-US" altLang="en-US" dirty="0" err="1">
                <a:solidFill>
                  <a:srgbClr val="000000"/>
                </a:solidFill>
                <a:latin typeface="Courier New" panose="02070309020205020404" pitchFamily="49" charset="0"/>
                <a:cs typeface="Courier New" panose="02070309020205020404" pitchFamily="49" charset="0"/>
              </a:rPr>
              <a:t>getEven</a:t>
            </a:r>
            <a:r>
              <a:rPr lang="en-US" altLang="en-US" dirty="0">
                <a:solidFill>
                  <a:srgbClr val="000000"/>
                </a:solidFill>
                <a:latin typeface="Courier New" panose="02070309020205020404" pitchFamily="49" charset="0"/>
                <a:cs typeface="Courier New" panose="02070309020205020404" pitchFamily="49" charset="0"/>
              </a:rPr>
              <a:t>(</a:t>
            </a:r>
            <a:r>
              <a:rPr lang="en-US" altLang="en-US" dirty="0" err="1">
                <a:solidFill>
                  <a:srgbClr val="000000"/>
                </a:solidFill>
                <a:latin typeface="Courier New" panose="02070309020205020404" pitchFamily="49" charset="0"/>
                <a:cs typeface="Courier New" panose="02070309020205020404" pitchFamily="49" charset="0"/>
              </a:rPr>
              <a:t>ArrayList</a:t>
            </a:r>
            <a:r>
              <a:rPr lang="en-US" altLang="en-US" dirty="0">
                <a:solidFill>
                  <a:srgbClr val="000000"/>
                </a:solidFill>
                <a:latin typeface="Courier New" panose="02070309020205020404" pitchFamily="49" charset="0"/>
                <a:cs typeface="Courier New" panose="02070309020205020404" pitchFamily="49" charset="0"/>
              </a:rPr>
              <a:t>&lt;Integer&gt; </a:t>
            </a:r>
            <a:r>
              <a:rPr lang="en-US" altLang="en-US" dirty="0" err="1">
                <a:solidFill>
                  <a:srgbClr val="000000"/>
                </a:solidFill>
                <a:latin typeface="Courier New" panose="02070309020205020404" pitchFamily="49" charset="0"/>
                <a:cs typeface="Courier New" panose="02070309020205020404" pitchFamily="49" charset="0"/>
              </a:rPr>
              <a:t>vals</a:t>
            </a:r>
            <a:r>
              <a:rPr lang="en-US" altLang="en-US" dirty="0">
                <a:solidFill>
                  <a:srgbClr val="000000"/>
                </a:solidFill>
                <a:latin typeface="Courier New" panose="02070309020205020404" pitchFamily="49" charset="0"/>
                <a:cs typeface="Courier New" panose="02070309020205020404" pitchFamily="49" charset="0"/>
              </a:rPr>
              <a:t>){</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ArrayList</a:t>
            </a:r>
            <a:r>
              <a:rPr lang="en-US" altLang="en-US" dirty="0">
                <a:solidFill>
                  <a:srgbClr val="000000"/>
                </a:solidFill>
                <a:latin typeface="Courier New" panose="02070309020205020404" pitchFamily="49" charset="0"/>
                <a:cs typeface="Courier New" panose="02070309020205020404" pitchFamily="49" charset="0"/>
              </a:rPr>
              <a:t>&lt;Integer&gt; odds = </a:t>
            </a:r>
            <a:r>
              <a:rPr lang="en-US" altLang="en-US" b="1" dirty="0">
                <a:solidFill>
                  <a:srgbClr val="000080"/>
                </a:solidFill>
                <a:latin typeface="Courier New" panose="02070309020205020404" pitchFamily="49" charset="0"/>
                <a:cs typeface="Courier New" panose="02070309020205020404" pitchFamily="49" charset="0"/>
              </a:rPr>
              <a:t>new </a:t>
            </a:r>
            <a:r>
              <a:rPr lang="en-US" altLang="en-US" dirty="0" err="1">
                <a:solidFill>
                  <a:srgbClr val="000000"/>
                </a:solidFill>
                <a:latin typeface="Courier New" panose="02070309020205020404" pitchFamily="49" charset="0"/>
                <a:cs typeface="Courier New" panose="02070309020205020404" pitchFamily="49" charset="0"/>
              </a:rPr>
              <a:t>ArrayList</a:t>
            </a:r>
            <a:r>
              <a:rPr lang="en-US" altLang="en-US" dirty="0">
                <a:solidFill>
                  <a:srgbClr val="000000"/>
                </a:solidFill>
                <a:latin typeface="Courier New" panose="02070309020205020404" pitchFamily="49" charset="0"/>
                <a:cs typeface="Courier New" panose="02070309020205020404" pitchFamily="49" charset="0"/>
              </a:rPr>
              <a:t>&lt;&gt;();</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a:solidFill>
                  <a:srgbClr val="000080"/>
                </a:solidFill>
                <a:latin typeface="Courier New" panose="02070309020205020404" pitchFamily="49" charset="0"/>
                <a:cs typeface="Courier New" panose="02070309020205020404" pitchFamily="49" charset="0"/>
              </a:rPr>
              <a:t>for </a:t>
            </a:r>
            <a:r>
              <a:rPr lang="en-US" altLang="en-US" dirty="0">
                <a:solidFill>
                  <a:srgbClr val="000000"/>
                </a:solidFill>
                <a:latin typeface="Courier New" panose="02070309020205020404" pitchFamily="49" charset="0"/>
                <a:cs typeface="Courier New" panose="02070309020205020404" pitchFamily="49" charset="0"/>
              </a:rPr>
              <a:t>(Integer </a:t>
            </a:r>
            <a:r>
              <a:rPr lang="en-US" altLang="en-US" dirty="0" err="1">
                <a:solidFill>
                  <a:srgbClr val="000000"/>
                </a:solidFill>
                <a:latin typeface="Courier New" panose="02070309020205020404" pitchFamily="49" charset="0"/>
                <a:cs typeface="Courier New" panose="02070309020205020404" pitchFamily="49" charset="0"/>
              </a:rPr>
              <a:t>val</a:t>
            </a:r>
            <a:r>
              <a:rPr lang="en-US" altLang="en-US" dirty="0">
                <a:solidFill>
                  <a:srgbClr val="000000"/>
                </a:solidFill>
                <a:latin typeface="Courier New" panose="02070309020205020404" pitchFamily="49" charset="0"/>
                <a:cs typeface="Courier New" panose="02070309020205020404" pitchFamily="49" charset="0"/>
              </a:rPr>
              <a:t> : </a:t>
            </a:r>
            <a:r>
              <a:rPr lang="en-US" altLang="en-US" dirty="0" err="1">
                <a:solidFill>
                  <a:srgbClr val="000000"/>
                </a:solidFill>
                <a:latin typeface="Courier New" panose="02070309020205020404" pitchFamily="49" charset="0"/>
                <a:cs typeface="Courier New" panose="02070309020205020404" pitchFamily="49" charset="0"/>
              </a:rPr>
              <a:t>vals</a:t>
            </a:r>
            <a:r>
              <a:rPr lang="en-US" altLang="en-US" dirty="0">
                <a:solidFill>
                  <a:srgbClr val="000000"/>
                </a:solidFill>
                <a:latin typeface="Courier New" panose="02070309020205020404" pitchFamily="49" charset="0"/>
                <a:cs typeface="Courier New" panose="02070309020205020404" pitchFamily="49" charset="0"/>
              </a:rPr>
              <a:t>)</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a:solidFill>
                  <a:srgbClr val="000080"/>
                </a:solidFill>
                <a:latin typeface="Courier New" panose="02070309020205020404" pitchFamily="49" charset="0"/>
                <a:cs typeface="Courier New" panose="02070309020205020404" pitchFamily="49" charset="0"/>
              </a:rPr>
              <a:t>if </a:t>
            </a:r>
            <a:r>
              <a:rPr lang="en-US" altLang="en-US" dirty="0">
                <a:solidFill>
                  <a:srgbClr val="000000"/>
                </a:solidFill>
                <a:latin typeface="Courier New" panose="02070309020205020404" pitchFamily="49" charset="0"/>
                <a:cs typeface="Courier New" panose="02070309020205020404" pitchFamily="49" charset="0"/>
              </a:rPr>
              <a:t>(</a:t>
            </a:r>
            <a:r>
              <a:rPr lang="en-US" altLang="en-US" dirty="0" err="1">
                <a:solidFill>
                  <a:srgbClr val="000000"/>
                </a:solidFill>
                <a:latin typeface="Courier New" panose="02070309020205020404" pitchFamily="49" charset="0"/>
                <a:cs typeface="Courier New" panose="02070309020205020404" pitchFamily="49" charset="0"/>
              </a:rPr>
              <a:t>val</a:t>
            </a:r>
            <a:r>
              <a:rPr lang="en-US" altLang="en-US" dirty="0">
                <a:solidFill>
                  <a:srgbClr val="000000"/>
                </a:solidFill>
                <a:latin typeface="Courier New" panose="02070309020205020404" pitchFamily="49" charset="0"/>
                <a:cs typeface="Courier New" panose="02070309020205020404" pitchFamily="49" charset="0"/>
              </a:rPr>
              <a:t> % </a:t>
            </a:r>
            <a:r>
              <a:rPr lang="en-US" altLang="en-US" dirty="0">
                <a:solidFill>
                  <a:srgbClr val="0000FF"/>
                </a:solidFill>
                <a:latin typeface="Courier New" panose="02070309020205020404" pitchFamily="49" charset="0"/>
                <a:cs typeface="Courier New" panose="02070309020205020404" pitchFamily="49" charset="0"/>
              </a:rPr>
              <a:t>2 </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a:solidFill>
                  <a:srgbClr val="0000FF"/>
                </a:solidFill>
                <a:latin typeface="Courier New" panose="02070309020205020404" pitchFamily="49" charset="0"/>
                <a:cs typeface="Courier New" panose="02070309020205020404" pitchFamily="49" charset="0"/>
              </a:rPr>
              <a:t>0</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odds.add</a:t>
            </a:r>
            <a:r>
              <a:rPr lang="en-US" altLang="en-US" dirty="0">
                <a:solidFill>
                  <a:srgbClr val="000000"/>
                </a:solidFill>
                <a:latin typeface="Courier New" panose="02070309020205020404" pitchFamily="49" charset="0"/>
                <a:cs typeface="Courier New" panose="02070309020205020404" pitchFamily="49" charset="0"/>
              </a:rPr>
              <a:t>(</a:t>
            </a:r>
            <a:r>
              <a:rPr lang="en-US" altLang="en-US" dirty="0" err="1">
                <a:solidFill>
                  <a:srgbClr val="000000"/>
                </a:solidFill>
                <a:latin typeface="Courier New" panose="02070309020205020404" pitchFamily="49" charset="0"/>
                <a:cs typeface="Courier New" panose="02070309020205020404" pitchFamily="49" charset="0"/>
              </a:rPr>
              <a:t>val</a:t>
            </a:r>
            <a:r>
              <a:rPr lang="en-US" altLang="en-US" dirty="0">
                <a:solidFill>
                  <a:srgbClr val="000000"/>
                </a:solidFill>
                <a:latin typeface="Courier New" panose="02070309020205020404" pitchFamily="49" charset="0"/>
                <a:cs typeface="Courier New" panose="02070309020205020404" pitchFamily="49" charset="0"/>
              </a:rPr>
              <a:t>);</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vals.removeAll</a:t>
            </a:r>
            <a:r>
              <a:rPr lang="en-US" altLang="en-US" dirty="0">
                <a:solidFill>
                  <a:srgbClr val="000000"/>
                </a:solidFill>
                <a:latin typeface="Courier New" panose="02070309020205020404" pitchFamily="49" charset="0"/>
                <a:cs typeface="Courier New" panose="02070309020205020404" pitchFamily="49" charset="0"/>
              </a:rPr>
              <a:t>(odds);</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a:t>
            </a:r>
            <a:endParaRPr lang="en-US" altLang="en-US" sz="4050" dirty="0">
              <a:latin typeface="Arial" panose="020B0604020202020204" pitchFamily="34" charset="0"/>
            </a:endParaRPr>
          </a:p>
        </p:txBody>
      </p:sp>
    </p:spTree>
    <p:extLst>
      <p:ext uri="{BB962C8B-B14F-4D97-AF65-F5344CB8AC3E}">
        <p14:creationId xmlns:p14="http://schemas.microsoft.com/office/powerpoint/2010/main" val="13846295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Functional Solution</a:t>
            </a:r>
          </a:p>
        </p:txBody>
      </p:sp>
      <p:sp>
        <p:nvSpPr>
          <p:cNvPr id="5" name="Content Placeholder 4"/>
          <p:cNvSpPr>
            <a:spLocks noGrp="1"/>
          </p:cNvSpPr>
          <p:nvPr>
            <p:ph idx="4294967295"/>
          </p:nvPr>
        </p:nvSpPr>
        <p:spPr>
          <a:xfrm>
            <a:off x="539552" y="2643758"/>
            <a:ext cx="7886700" cy="2012950"/>
          </a:xfrm>
        </p:spPr>
        <p:txBody>
          <a:bodyPr>
            <a:normAutofit/>
          </a:bodyPr>
          <a:lstStyle/>
          <a:p>
            <a:r>
              <a:rPr lang="en-US" sz="1600" dirty="0"/>
              <a:t>We provide filter function a lambda, which is another function </a:t>
            </a:r>
          </a:p>
          <a:p>
            <a:pPr lvl="1"/>
            <a:r>
              <a:rPr lang="en-US" sz="1600" dirty="0"/>
              <a:t>Allows us to filter the items we wish to remove</a:t>
            </a:r>
          </a:p>
          <a:p>
            <a:r>
              <a:rPr lang="en-US" sz="1600" dirty="0"/>
              <a:t>This does not change original collection</a:t>
            </a:r>
          </a:p>
          <a:p>
            <a:pPr lvl="1"/>
            <a:r>
              <a:rPr lang="en-US" sz="1600" dirty="0"/>
              <a:t>This, instead, makes a new one, and returns it</a:t>
            </a:r>
          </a:p>
          <a:p>
            <a:pPr lvl="1"/>
            <a:r>
              <a:rPr lang="en-US" sz="1600" dirty="0"/>
              <a:t>Which means, no mutation occur</a:t>
            </a:r>
          </a:p>
        </p:txBody>
      </p:sp>
      <p:sp>
        <p:nvSpPr>
          <p:cNvPr id="8" name="Slide Number Placeholder 7"/>
          <p:cNvSpPr>
            <a:spLocks noGrp="1"/>
          </p:cNvSpPr>
          <p:nvPr>
            <p:ph type="sldNum" sz="quarter" idx="12"/>
          </p:nvPr>
        </p:nvSpPr>
        <p:spPr/>
        <p:txBody>
          <a:bodyPr/>
          <a:lstStyle/>
          <a:p>
            <a:endParaRPr lang="en-US" dirty="0"/>
          </a:p>
        </p:txBody>
      </p:sp>
      <p:sp>
        <p:nvSpPr>
          <p:cNvPr id="3" name="Rectangle 2"/>
          <p:cNvSpPr>
            <a:spLocks noChangeArrowheads="1"/>
          </p:cNvSpPr>
          <p:nvPr/>
        </p:nvSpPr>
        <p:spPr bwMode="auto">
          <a:xfrm>
            <a:off x="236987" y="915566"/>
            <a:ext cx="8910131" cy="12234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500" b="1" dirty="0">
                <a:solidFill>
                  <a:srgbClr val="000080"/>
                </a:solidFill>
                <a:latin typeface="Courier New" panose="02070309020205020404" pitchFamily="49" charset="0"/>
                <a:cs typeface="Courier New" panose="02070309020205020404" pitchFamily="49" charset="0"/>
              </a:rPr>
              <a:t>public static </a:t>
            </a:r>
            <a:r>
              <a:rPr lang="en-US" altLang="en-US" sz="1500" dirty="0" err="1">
                <a:solidFill>
                  <a:srgbClr val="000000"/>
                </a:solidFill>
                <a:latin typeface="Courier New" panose="02070309020205020404" pitchFamily="49" charset="0"/>
                <a:cs typeface="Courier New" panose="02070309020205020404" pitchFamily="49" charset="0"/>
              </a:rPr>
              <a:t>ArrayList</a:t>
            </a:r>
            <a:r>
              <a:rPr lang="en-US" altLang="en-US" sz="1500" dirty="0">
                <a:solidFill>
                  <a:srgbClr val="000000"/>
                </a:solidFill>
                <a:latin typeface="Courier New" panose="02070309020205020404" pitchFamily="49" charset="0"/>
                <a:cs typeface="Courier New" panose="02070309020205020404" pitchFamily="49" charset="0"/>
              </a:rPr>
              <a:t>&lt;Integer&gt; </a:t>
            </a:r>
            <a:r>
              <a:rPr lang="en-US" altLang="en-US" sz="1500" dirty="0" err="1">
                <a:solidFill>
                  <a:srgbClr val="000000"/>
                </a:solidFill>
                <a:latin typeface="Courier New" panose="02070309020205020404" pitchFamily="49" charset="0"/>
                <a:cs typeface="Courier New" panose="02070309020205020404" pitchFamily="49" charset="0"/>
              </a:rPr>
              <a:t>getEvenFunctional</a:t>
            </a:r>
            <a:r>
              <a:rPr lang="en-US" altLang="en-US" sz="1500" dirty="0">
                <a:solidFill>
                  <a:srgbClr val="000000"/>
                </a:solidFill>
                <a:latin typeface="Courier New" panose="02070309020205020404" pitchFamily="49" charset="0"/>
                <a:cs typeface="Courier New" panose="02070309020205020404" pitchFamily="49" charset="0"/>
              </a:rPr>
              <a:t>(</a:t>
            </a:r>
            <a:r>
              <a:rPr lang="en-US" altLang="en-US" sz="1500" dirty="0" err="1">
                <a:solidFill>
                  <a:srgbClr val="000000"/>
                </a:solidFill>
                <a:latin typeface="Courier New" panose="02070309020205020404" pitchFamily="49" charset="0"/>
                <a:cs typeface="Courier New" panose="02070309020205020404" pitchFamily="49" charset="0"/>
              </a:rPr>
              <a:t>ArrayList</a:t>
            </a:r>
            <a:r>
              <a:rPr lang="en-US" altLang="en-US" sz="1500" dirty="0">
                <a:solidFill>
                  <a:srgbClr val="000000"/>
                </a:solidFill>
                <a:latin typeface="Courier New" panose="02070309020205020404" pitchFamily="49" charset="0"/>
                <a:cs typeface="Courier New" panose="02070309020205020404" pitchFamily="49" charset="0"/>
              </a:rPr>
              <a:t>&lt;Integer&gt; </a:t>
            </a:r>
            <a:r>
              <a:rPr lang="en-US" altLang="en-US" sz="1500" dirty="0" err="1">
                <a:solidFill>
                  <a:srgbClr val="000000"/>
                </a:solidFill>
                <a:latin typeface="Courier New" panose="02070309020205020404" pitchFamily="49" charset="0"/>
                <a:cs typeface="Courier New" panose="02070309020205020404" pitchFamily="49" charset="0"/>
              </a:rPr>
              <a:t>vals</a:t>
            </a:r>
            <a:r>
              <a:rPr lang="en-US" altLang="en-US" sz="1500" dirty="0">
                <a:solidFill>
                  <a:srgbClr val="000000"/>
                </a:solidFill>
                <a:latin typeface="Courier New" panose="02070309020205020404" pitchFamily="49" charset="0"/>
                <a:cs typeface="Courier New" panose="02070309020205020404" pitchFamily="49" charset="0"/>
              </a:rPr>
              <a:t>){</a:t>
            </a:r>
            <a:br>
              <a:rPr lang="en-US" altLang="en-US" sz="1500" dirty="0">
                <a:solidFill>
                  <a:srgbClr val="000000"/>
                </a:solidFill>
                <a:latin typeface="Courier New" panose="02070309020205020404" pitchFamily="49" charset="0"/>
                <a:cs typeface="Courier New" panose="02070309020205020404" pitchFamily="49" charset="0"/>
              </a:rPr>
            </a:br>
            <a:r>
              <a:rPr lang="en-US" altLang="en-US" sz="1500" dirty="0">
                <a:solidFill>
                  <a:srgbClr val="000000"/>
                </a:solidFill>
                <a:latin typeface="Courier New" panose="02070309020205020404" pitchFamily="49" charset="0"/>
                <a:cs typeface="Courier New" panose="02070309020205020404" pitchFamily="49" charset="0"/>
              </a:rPr>
              <a:t>    Stream&lt;Integer&gt; </a:t>
            </a:r>
            <a:r>
              <a:rPr lang="en-US" altLang="en-US" sz="1500" dirty="0" err="1">
                <a:solidFill>
                  <a:srgbClr val="000000"/>
                </a:solidFill>
                <a:latin typeface="Courier New" panose="02070309020205020404" pitchFamily="49" charset="0"/>
                <a:cs typeface="Courier New" panose="02070309020205020404" pitchFamily="49" charset="0"/>
              </a:rPr>
              <a:t>valsStream</a:t>
            </a:r>
            <a:r>
              <a:rPr lang="en-US" altLang="en-US" sz="1500" dirty="0">
                <a:solidFill>
                  <a:srgbClr val="000000"/>
                </a:solidFill>
                <a:latin typeface="Courier New" panose="02070309020205020404" pitchFamily="49" charset="0"/>
                <a:cs typeface="Courier New" panose="02070309020205020404" pitchFamily="49" charset="0"/>
              </a:rPr>
              <a:t> = </a:t>
            </a:r>
            <a:r>
              <a:rPr lang="en-US" altLang="en-US" sz="1500" dirty="0" err="1">
                <a:solidFill>
                  <a:srgbClr val="000000"/>
                </a:solidFill>
                <a:latin typeface="Courier New" panose="02070309020205020404" pitchFamily="49" charset="0"/>
                <a:cs typeface="Courier New" panose="02070309020205020404" pitchFamily="49" charset="0"/>
              </a:rPr>
              <a:t>vals.stream</a:t>
            </a:r>
            <a:r>
              <a:rPr lang="en-US" altLang="en-US" sz="1500" dirty="0">
                <a:solidFill>
                  <a:srgbClr val="000000"/>
                </a:solidFill>
                <a:latin typeface="Courier New" panose="02070309020205020404" pitchFamily="49" charset="0"/>
                <a:cs typeface="Courier New" panose="02070309020205020404" pitchFamily="49" charset="0"/>
              </a:rPr>
              <a:t>();</a:t>
            </a:r>
            <a:br>
              <a:rPr lang="en-US" altLang="en-US" sz="1500" dirty="0">
                <a:solidFill>
                  <a:srgbClr val="000000"/>
                </a:solidFill>
                <a:latin typeface="Courier New" panose="02070309020205020404" pitchFamily="49" charset="0"/>
                <a:cs typeface="Courier New" panose="02070309020205020404" pitchFamily="49" charset="0"/>
              </a:rPr>
            </a:br>
            <a:r>
              <a:rPr lang="en-US" altLang="en-US" sz="1500" dirty="0">
                <a:solidFill>
                  <a:srgbClr val="000000"/>
                </a:solidFill>
                <a:latin typeface="Courier New" panose="02070309020205020404" pitchFamily="49" charset="0"/>
                <a:cs typeface="Courier New" panose="02070309020205020404" pitchFamily="49" charset="0"/>
              </a:rPr>
              <a:t>    </a:t>
            </a:r>
            <a:r>
              <a:rPr lang="en-US" altLang="en-US" sz="1500" b="1" dirty="0">
                <a:solidFill>
                  <a:srgbClr val="000080"/>
                </a:solidFill>
                <a:latin typeface="Courier New" panose="02070309020205020404" pitchFamily="49" charset="0"/>
                <a:cs typeface="Courier New" panose="02070309020205020404" pitchFamily="49" charset="0"/>
              </a:rPr>
              <a:t>return </a:t>
            </a:r>
            <a:r>
              <a:rPr lang="en-US" altLang="en-US" sz="1500" dirty="0" err="1">
                <a:solidFill>
                  <a:srgbClr val="000000"/>
                </a:solidFill>
                <a:latin typeface="Courier New" panose="02070309020205020404" pitchFamily="49" charset="0"/>
                <a:cs typeface="Courier New" panose="02070309020205020404" pitchFamily="49" charset="0"/>
              </a:rPr>
              <a:t>valsStream.filter</a:t>
            </a:r>
            <a:r>
              <a:rPr lang="en-US" altLang="en-US" sz="1500" dirty="0">
                <a:solidFill>
                  <a:srgbClr val="000000"/>
                </a:solidFill>
                <a:latin typeface="Courier New" panose="02070309020205020404" pitchFamily="49" charset="0"/>
                <a:cs typeface="Courier New" panose="02070309020205020404" pitchFamily="49" charset="0"/>
              </a:rPr>
              <a:t>(s -&gt; s % </a:t>
            </a:r>
            <a:r>
              <a:rPr lang="en-US" altLang="en-US" sz="1500" dirty="0">
                <a:solidFill>
                  <a:srgbClr val="0000FF"/>
                </a:solidFill>
                <a:latin typeface="Courier New" panose="02070309020205020404" pitchFamily="49" charset="0"/>
                <a:cs typeface="Courier New" panose="02070309020205020404" pitchFamily="49" charset="0"/>
              </a:rPr>
              <a:t>2 </a:t>
            </a:r>
            <a:r>
              <a:rPr lang="en-US" altLang="en-US" sz="1500" dirty="0">
                <a:solidFill>
                  <a:srgbClr val="000000"/>
                </a:solidFill>
                <a:latin typeface="Courier New" panose="02070309020205020404" pitchFamily="49" charset="0"/>
                <a:cs typeface="Courier New" panose="02070309020205020404" pitchFamily="49" charset="0"/>
              </a:rPr>
              <a:t>== </a:t>
            </a:r>
            <a:r>
              <a:rPr lang="en-US" altLang="en-US" sz="1500" dirty="0">
                <a:solidFill>
                  <a:srgbClr val="0000FF"/>
                </a:solidFill>
                <a:latin typeface="Courier New" panose="02070309020205020404" pitchFamily="49" charset="0"/>
                <a:cs typeface="Courier New" panose="02070309020205020404" pitchFamily="49" charset="0"/>
              </a:rPr>
              <a:t>0</a:t>
            </a:r>
            <a:r>
              <a:rPr lang="en-US" altLang="en-US" sz="1500" dirty="0">
                <a:solidFill>
                  <a:srgbClr val="000000"/>
                </a:solidFill>
                <a:latin typeface="Courier New" panose="02070309020205020404" pitchFamily="49" charset="0"/>
                <a:cs typeface="Courier New" panose="02070309020205020404" pitchFamily="49" charset="0"/>
              </a:rPr>
              <a:t>)</a:t>
            </a:r>
            <a:br>
              <a:rPr lang="en-US" altLang="en-US" sz="1500" dirty="0">
                <a:solidFill>
                  <a:srgbClr val="000000"/>
                </a:solidFill>
                <a:latin typeface="Courier New" panose="02070309020205020404" pitchFamily="49" charset="0"/>
                <a:cs typeface="Courier New" panose="02070309020205020404" pitchFamily="49" charset="0"/>
              </a:rPr>
            </a:br>
            <a:r>
              <a:rPr lang="en-US" altLang="en-US" sz="1500" dirty="0">
                <a:solidFill>
                  <a:srgbClr val="000000"/>
                </a:solidFill>
                <a:latin typeface="Courier New" panose="02070309020205020404" pitchFamily="49" charset="0"/>
                <a:cs typeface="Courier New" panose="02070309020205020404" pitchFamily="49" charset="0"/>
              </a:rPr>
              <a:t>            .collect(</a:t>
            </a:r>
            <a:r>
              <a:rPr lang="en-US" altLang="en-US" sz="1500" dirty="0" err="1">
                <a:solidFill>
                  <a:srgbClr val="000000"/>
                </a:solidFill>
                <a:latin typeface="Courier New" panose="02070309020205020404" pitchFamily="49" charset="0"/>
                <a:cs typeface="Courier New" panose="02070309020205020404" pitchFamily="49" charset="0"/>
              </a:rPr>
              <a:t>Collectors.</a:t>
            </a:r>
            <a:r>
              <a:rPr lang="en-US" altLang="en-US" sz="1500" i="1" dirty="0" err="1">
                <a:solidFill>
                  <a:srgbClr val="000000"/>
                </a:solidFill>
                <a:latin typeface="Courier New" panose="02070309020205020404" pitchFamily="49" charset="0"/>
                <a:cs typeface="Courier New" panose="02070309020205020404" pitchFamily="49" charset="0"/>
              </a:rPr>
              <a:t>toCollection</a:t>
            </a:r>
            <a:r>
              <a:rPr lang="en-US" altLang="en-US" sz="1500" dirty="0">
                <a:solidFill>
                  <a:srgbClr val="000000"/>
                </a:solidFill>
                <a:latin typeface="Courier New" panose="02070309020205020404" pitchFamily="49" charset="0"/>
                <a:cs typeface="Courier New" panose="02070309020205020404" pitchFamily="49" charset="0"/>
              </a:rPr>
              <a:t>(</a:t>
            </a:r>
            <a:r>
              <a:rPr lang="en-US" altLang="en-US" sz="1500" dirty="0" err="1">
                <a:solidFill>
                  <a:srgbClr val="000000"/>
                </a:solidFill>
                <a:latin typeface="Courier New" panose="02070309020205020404" pitchFamily="49" charset="0"/>
                <a:cs typeface="Courier New" panose="02070309020205020404" pitchFamily="49" charset="0"/>
              </a:rPr>
              <a:t>ArrayList</a:t>
            </a:r>
            <a:r>
              <a:rPr lang="en-US" altLang="en-US" sz="1500" dirty="0">
                <a:solidFill>
                  <a:srgbClr val="000000"/>
                </a:solidFill>
                <a:latin typeface="Courier New" panose="02070309020205020404" pitchFamily="49" charset="0"/>
                <a:cs typeface="Courier New" panose="02070309020205020404" pitchFamily="49" charset="0"/>
              </a:rPr>
              <a:t>::</a:t>
            </a:r>
            <a:r>
              <a:rPr lang="en-US" altLang="en-US" sz="1500" b="1" dirty="0">
                <a:solidFill>
                  <a:srgbClr val="000080"/>
                </a:solidFill>
                <a:latin typeface="Courier New" panose="02070309020205020404" pitchFamily="49" charset="0"/>
                <a:cs typeface="Courier New" panose="02070309020205020404" pitchFamily="49" charset="0"/>
              </a:rPr>
              <a:t>new</a:t>
            </a:r>
            <a:r>
              <a:rPr lang="en-US" altLang="en-US" sz="1500" dirty="0">
                <a:solidFill>
                  <a:srgbClr val="000000"/>
                </a:solidFill>
                <a:latin typeface="Courier New" panose="02070309020205020404" pitchFamily="49" charset="0"/>
                <a:cs typeface="Courier New" panose="02070309020205020404" pitchFamily="49" charset="0"/>
              </a:rPr>
              <a:t>));</a:t>
            </a:r>
            <a:br>
              <a:rPr lang="en-US" altLang="en-US" sz="1500" dirty="0">
                <a:solidFill>
                  <a:srgbClr val="000000"/>
                </a:solidFill>
                <a:latin typeface="Courier New" panose="02070309020205020404" pitchFamily="49" charset="0"/>
                <a:cs typeface="Courier New" panose="02070309020205020404" pitchFamily="49" charset="0"/>
              </a:rPr>
            </a:br>
            <a:r>
              <a:rPr lang="en-US" altLang="en-US" sz="1500" dirty="0">
                <a:solidFill>
                  <a:srgbClr val="000000"/>
                </a:solidFill>
                <a:latin typeface="Courier New" panose="02070309020205020404" pitchFamily="49" charset="0"/>
                <a:cs typeface="Courier New" panose="02070309020205020404" pitchFamily="49" charset="0"/>
              </a:rPr>
              <a:t>}</a:t>
            </a:r>
            <a:endParaRPr lang="en-US" altLang="en-US" sz="3600" dirty="0">
              <a:latin typeface="Arial" panose="020B0604020202020204" pitchFamily="34" charset="0"/>
            </a:endParaRPr>
          </a:p>
        </p:txBody>
      </p:sp>
    </p:spTree>
    <p:extLst>
      <p:ext uri="{BB962C8B-B14F-4D97-AF65-F5344CB8AC3E}">
        <p14:creationId xmlns:p14="http://schemas.microsoft.com/office/powerpoint/2010/main" val="29941713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3478"/>
            <a:ext cx="6660232" cy="504056"/>
          </a:xfrm>
        </p:spPr>
        <p:txBody>
          <a:bodyPr/>
          <a:lstStyle/>
          <a:p>
            <a:r>
              <a:rPr lang="en-US" dirty="0"/>
              <a:t>Higher Order Functions: Core Functions</a:t>
            </a:r>
          </a:p>
        </p:txBody>
      </p:sp>
      <p:sp>
        <p:nvSpPr>
          <p:cNvPr id="5" name="Content Placeholder 4"/>
          <p:cNvSpPr>
            <a:spLocks noGrp="1"/>
          </p:cNvSpPr>
          <p:nvPr>
            <p:ph idx="4294967295"/>
          </p:nvPr>
        </p:nvSpPr>
        <p:spPr>
          <a:xfrm>
            <a:off x="323528" y="843558"/>
            <a:ext cx="7886700" cy="3262312"/>
          </a:xfrm>
        </p:spPr>
        <p:txBody>
          <a:bodyPr>
            <a:normAutofit fontScale="62500" lnSpcReduction="20000"/>
          </a:bodyPr>
          <a:lstStyle/>
          <a:p>
            <a:r>
              <a:rPr lang="en-US" dirty="0"/>
              <a:t>Map	 (and </a:t>
            </a:r>
            <a:r>
              <a:rPr lang="en-US" dirty="0" err="1"/>
              <a:t>FlatMap</a:t>
            </a:r>
            <a:r>
              <a:rPr lang="en-US" dirty="0"/>
              <a:t>)</a:t>
            </a:r>
          </a:p>
          <a:p>
            <a:pPr lvl="1"/>
            <a:r>
              <a:rPr lang="en-US" dirty="0"/>
              <a:t>Used to apply an operation on each item of a collection.</a:t>
            </a:r>
          </a:p>
          <a:p>
            <a:pPr lvl="1"/>
            <a:r>
              <a:rPr lang="en-US" dirty="0"/>
              <a:t>Returns a new collection. </a:t>
            </a:r>
          </a:p>
          <a:p>
            <a:pPr lvl="1"/>
            <a:r>
              <a:rPr lang="en-US" dirty="0"/>
              <a:t>Has no side effect!</a:t>
            </a:r>
          </a:p>
          <a:p>
            <a:r>
              <a:rPr lang="en-US" dirty="0"/>
              <a:t>Filter</a:t>
            </a:r>
          </a:p>
          <a:p>
            <a:pPr lvl="1"/>
            <a:r>
              <a:rPr lang="en-US" dirty="0"/>
              <a:t>Used to eliminate elements based on a criteria.</a:t>
            </a:r>
          </a:p>
          <a:p>
            <a:pPr lvl="1"/>
            <a:r>
              <a:rPr lang="en-US" dirty="0"/>
              <a:t>Returns a filtered collection.</a:t>
            </a:r>
          </a:p>
          <a:p>
            <a:r>
              <a:rPr lang="en-US" dirty="0"/>
              <a:t>Reduce</a:t>
            </a:r>
          </a:p>
          <a:p>
            <a:pPr lvl="1"/>
            <a:r>
              <a:rPr lang="en-US" dirty="0"/>
              <a:t>Used to apply a function on the complete collection.</a:t>
            </a:r>
          </a:p>
          <a:p>
            <a:pPr lvl="1"/>
            <a:r>
              <a:rPr lang="en-US" dirty="0"/>
              <a:t>Returns a value as a result of the aggregating function</a:t>
            </a:r>
          </a:p>
          <a:p>
            <a:pPr lvl="2"/>
            <a:r>
              <a:rPr lang="en-US" dirty="0"/>
              <a:t>sum, min, max, average, mean, string concatenation</a:t>
            </a:r>
          </a:p>
        </p:txBody>
      </p:sp>
      <p:sp>
        <p:nvSpPr>
          <p:cNvPr id="8" name="Slide Number Placeholder 7"/>
          <p:cNvSpPr>
            <a:spLocks noGrp="1"/>
          </p:cNvSpPr>
          <p:nvPr>
            <p:ph type="sldNum" sz="quarter" idx="12"/>
          </p:nvPr>
        </p:nvSpPr>
        <p:spPr/>
        <p:txBody>
          <a:bodyPr/>
          <a:lstStyle/>
          <a:p>
            <a:fld id="{FA3EE389-E41A-49AC-9975-3D3899FF737D}" type="slidenum">
              <a:rPr lang="en-US" smtClean="0"/>
              <a:t>88</a:t>
            </a:fld>
            <a:endParaRPr lang="en-US"/>
          </a:p>
        </p:txBody>
      </p:sp>
    </p:spTree>
    <p:extLst>
      <p:ext uri="{BB962C8B-B14F-4D97-AF65-F5344CB8AC3E}">
        <p14:creationId xmlns:p14="http://schemas.microsoft.com/office/powerpoint/2010/main" val="170761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3478"/>
            <a:ext cx="6372200" cy="504056"/>
          </a:xfrm>
        </p:spPr>
        <p:txBody>
          <a:bodyPr/>
          <a:lstStyle/>
          <a:p>
            <a:r>
              <a:rPr lang="en-US" dirty="0"/>
              <a:t>Higher Order Functions : More Functions</a:t>
            </a:r>
          </a:p>
        </p:txBody>
      </p:sp>
      <mc:AlternateContent xmlns:mc="http://schemas.openxmlformats.org/markup-compatibility/2006">
        <mc:Choice xmlns:a14="http://schemas.microsoft.com/office/drawing/2010/main" Requires="a14">
          <p:sp>
            <p:nvSpPr>
              <p:cNvPr id="5" name="Content Placeholder 4"/>
              <p:cNvSpPr>
                <a:spLocks noGrp="1"/>
              </p:cNvSpPr>
              <p:nvPr>
                <p:ph idx="4294967295"/>
              </p:nvPr>
            </p:nvSpPr>
            <p:spPr>
              <a:xfrm>
                <a:off x="251520" y="915566"/>
                <a:ext cx="7886700" cy="3262312"/>
              </a:xfrm>
            </p:spPr>
            <p:txBody>
              <a:bodyPr>
                <a:normAutofit fontScale="70000" lnSpcReduction="20000"/>
              </a:bodyPr>
              <a:lstStyle/>
              <a:p>
                <a:r>
                  <a:rPr lang="en-US" dirty="0"/>
                  <a:t>Fold	</a:t>
                </a:r>
              </a:p>
              <a:p>
                <a:pPr lvl="1"/>
                <a:r>
                  <a:rPr lang="en-US" dirty="0"/>
                  <a:t>Same as Reduce, but requires an </a:t>
                </a:r>
                <a:r>
                  <a:rPr lang="en-US" b="1" dirty="0"/>
                  <a:t>initial</a:t>
                </a:r>
                <a:r>
                  <a:rPr lang="en-US" dirty="0"/>
                  <a:t> </a:t>
                </a:r>
                <a:r>
                  <a:rPr lang="en-US" b="1" dirty="0"/>
                  <a:t>value</a:t>
                </a:r>
                <a:r>
                  <a:rPr lang="en-US" dirty="0"/>
                  <a:t>. </a:t>
                </a:r>
              </a:p>
              <a:p>
                <a:pPr lvl="1"/>
                <a:r>
                  <a:rPr lang="en-US" dirty="0"/>
                  <a:t>Reduce is a special case of Fold.</a:t>
                </a:r>
              </a:p>
              <a:p>
                <a:pPr lvl="2"/>
                <a:r>
                  <a:rPr lang="sv-SE" dirty="0"/>
                  <a:t>Integer sum = integers.reduce(Integer::sum); //REDUCE</a:t>
                </a:r>
              </a:p>
              <a:p>
                <a:pPr lvl="2"/>
                <a:r>
                  <a:rPr lang="sv-SE" dirty="0"/>
                  <a:t>Integer sum = integers.reduce(0, Integer::sum); //FOLD</a:t>
                </a:r>
                <a:endParaRPr lang="en-US" dirty="0"/>
              </a:p>
              <a:p>
                <a:r>
                  <a:rPr lang="en-US" dirty="0"/>
                  <a:t>Zip</a:t>
                </a:r>
              </a:p>
              <a:p>
                <a:pPr lvl="1"/>
                <a:r>
                  <a:rPr lang="en-US" dirty="0"/>
                  <a:t>Two input sequences, and a function</a:t>
                </a:r>
              </a:p>
              <a:p>
                <a:pPr lvl="1"/>
                <a:r>
                  <a:rPr lang="en-US" dirty="0"/>
                  <a:t>Output sequence combines same index values of input sequences</a:t>
                </a:r>
              </a:p>
              <a:p>
                <a:pPr lvl="2"/>
                <a:r>
                  <a:rPr lang="en-US" dirty="0"/>
                  <a:t>After applying the function.</a:t>
                </a:r>
              </a:p>
              <a:p>
                <a:pPr lvl="1"/>
                <a:r>
                  <a:rPr lang="en-US" dirty="0"/>
                  <a:t>Example: </a:t>
                </a:r>
                <a14:m>
                  <m:oMath xmlns:m="http://schemas.openxmlformats.org/officeDocument/2006/math">
                    <m:r>
                      <a:rPr lang="en-US" i="1" dirty="0" smtClean="0">
                        <a:latin typeface="Cambria Math" panose="02040503050406030204" pitchFamily="18" charset="0"/>
                      </a:rPr>
                      <m:t>𝑧𝑖𝑝</m:t>
                    </m:r>
                    <m:r>
                      <a:rPr lang="en-US" i="1" dirty="0" smtClean="0">
                        <a:latin typeface="Cambria Math" panose="02040503050406030204" pitchFamily="18" charset="0"/>
                      </a:rPr>
                      <m:t>([1, 2, 3], [1, 2, 3], (</m:t>
                    </m:r>
                    <m:r>
                      <a:rPr lang="en-US" i="1" dirty="0" err="1" smtClean="0">
                        <a:latin typeface="Cambria Math" panose="02040503050406030204" pitchFamily="18" charset="0"/>
                      </a:rPr>
                      <m:t>𝑥</m:t>
                    </m:r>
                    <m:r>
                      <a:rPr lang="en-US" i="1" dirty="0" err="1" smtClean="0">
                        <a:latin typeface="Cambria Math" panose="02040503050406030204" pitchFamily="18" charset="0"/>
                      </a:rPr>
                      <m:t>, </m:t>
                    </m:r>
                    <m:r>
                      <a:rPr lang="en-US" i="1" dirty="0" err="1" smtClean="0">
                        <a:latin typeface="Cambria Math" panose="02040503050406030204" pitchFamily="18" charset="0"/>
                      </a:rPr>
                      <m:t>𝑦</m:t>
                    </m:r>
                    <m:r>
                      <a:rPr lang="en-US" i="1" dirty="0" smtClean="0">
                        <a:latin typeface="Cambria Math" panose="02040503050406030204" pitchFamily="18" charset="0"/>
                      </a:rPr>
                      <m:t>−&gt;</m:t>
                    </m:r>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𝑦</m:t>
                    </m:r>
                    <m:r>
                      <a:rPr lang="en-US" i="1" dirty="0" smtClean="0">
                        <a:latin typeface="Cambria Math" panose="02040503050406030204" pitchFamily="18" charset="0"/>
                      </a:rPr>
                      <m:t>))  [1, 4, 9]</m:t>
                    </m:r>
                  </m:oMath>
                </a14:m>
                <a:endParaRPr lang="en-US" dirty="0"/>
              </a:p>
              <a:p>
                <a:endParaRPr lang="en-US" dirty="0"/>
              </a:p>
            </p:txBody>
          </p:sp>
        </mc:Choice>
        <mc:Fallback>
          <p:sp>
            <p:nvSpPr>
              <p:cNvPr id="5" name="Content Placeholder 4"/>
              <p:cNvSpPr>
                <a:spLocks noGrp="1" noRot="1" noChangeAspect="1" noMove="1" noResize="1" noEditPoints="1" noAdjustHandles="1" noChangeArrowheads="1" noChangeShapeType="1" noTextEdit="1"/>
              </p:cNvSpPr>
              <p:nvPr>
                <p:ph idx="4294967295"/>
              </p:nvPr>
            </p:nvSpPr>
            <p:spPr>
              <a:xfrm>
                <a:off x="251520" y="915566"/>
                <a:ext cx="7886700" cy="3262312"/>
              </a:xfrm>
              <a:blipFill>
                <a:blip r:embed="rId3"/>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FA3EE389-E41A-49AC-9975-3D3899FF737D}" type="slidenum">
              <a:rPr lang="en-US" smtClean="0"/>
              <a:t>89</a:t>
            </a:fld>
            <a:endParaRPr lang="en-US"/>
          </a:p>
        </p:txBody>
      </p:sp>
    </p:spTree>
    <p:extLst>
      <p:ext uri="{BB962C8B-B14F-4D97-AF65-F5344CB8AC3E}">
        <p14:creationId xmlns:p14="http://schemas.microsoft.com/office/powerpoint/2010/main" val="145091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r>
              <a:rPr lang="en-US" altLang="en-US" sz="3600" dirty="0">
                <a:solidFill>
                  <a:schemeClr val="bg1"/>
                </a:solidFill>
              </a:rPr>
              <a:t>Deep Clone</a:t>
            </a:r>
          </a:p>
        </p:txBody>
      </p:sp>
      <p:sp>
        <p:nvSpPr>
          <p:cNvPr id="16387" name="Rectangle 3"/>
          <p:cNvSpPr>
            <a:spLocks noGrp="1" noChangeArrowheads="1"/>
          </p:cNvSpPr>
          <p:nvPr>
            <p:ph type="body" idx="4294967295"/>
          </p:nvPr>
        </p:nvSpPr>
        <p:spPr>
          <a:xfrm>
            <a:off x="323528" y="646387"/>
            <a:ext cx="6172200" cy="3714750"/>
          </a:xfrm>
        </p:spPr>
        <p:txBody>
          <a:bodyPr>
            <a:noAutofit/>
          </a:bodyPr>
          <a:lstStyle/>
          <a:p>
            <a:r>
              <a:rPr lang="en-US" altLang="en-US" sz="1800" dirty="0">
                <a:cs typeface="Arial" panose="020B0604020202020204" pitchFamily="34" charset="0"/>
              </a:rPr>
              <a:t>Copies fields and what they refer to</a:t>
            </a:r>
          </a:p>
          <a:p>
            <a:r>
              <a:rPr lang="en-US" altLang="en-US" sz="1800" dirty="0">
                <a:cs typeface="Arial" panose="020B0604020202020204" pitchFamily="34" charset="0"/>
              </a:rPr>
              <a:t>Must </a:t>
            </a:r>
            <a:r>
              <a:rPr lang="en-US" altLang="en-US" sz="1800" dirty="0" err="1">
                <a:cs typeface="Arial" panose="020B0604020202020204" pitchFamily="34" charset="0"/>
              </a:rPr>
              <a:t>reimplement</a:t>
            </a:r>
            <a:r>
              <a:rPr lang="en-US" altLang="en-US" sz="1800" dirty="0">
                <a:cs typeface="Arial" panose="020B0604020202020204" pitchFamily="34" charset="0"/>
              </a:rPr>
              <a:t> the </a:t>
            </a:r>
            <a:r>
              <a:rPr lang="en-US" altLang="en-US" sz="1800" i="1" dirty="0">
                <a:cs typeface="Arial" panose="020B0604020202020204" pitchFamily="34" charset="0"/>
              </a:rPr>
              <a:t>clone()</a:t>
            </a:r>
            <a:r>
              <a:rPr lang="en-US" altLang="en-US" sz="1800" dirty="0">
                <a:cs typeface="Arial" panose="020B0604020202020204" pitchFamily="34" charset="0"/>
              </a:rPr>
              <a:t> method</a:t>
            </a:r>
          </a:p>
          <a:p>
            <a:pPr lvl="2">
              <a:buFontTx/>
              <a:buNone/>
            </a:pPr>
            <a:r>
              <a:rPr lang="en-US" altLang="en-US" sz="1800" dirty="0">
                <a:cs typeface="Arial" panose="020B0604020202020204" pitchFamily="34" charset="0"/>
              </a:rPr>
              <a:t>class Foo {</a:t>
            </a:r>
          </a:p>
          <a:p>
            <a:pPr lvl="2">
              <a:buFontTx/>
              <a:buNone/>
            </a:pPr>
            <a:r>
              <a:rPr lang="en-US" altLang="en-US" sz="1800" dirty="0">
                <a:cs typeface="Arial" panose="020B0604020202020204" pitchFamily="34" charset="0"/>
              </a:rPr>
              <a:t>	…</a:t>
            </a:r>
          </a:p>
          <a:p>
            <a:pPr lvl="2">
              <a:buFontTx/>
              <a:buNone/>
            </a:pPr>
            <a:r>
              <a:rPr lang="en-US" altLang="en-US" sz="1800" dirty="0">
                <a:cs typeface="Arial" panose="020B0604020202020204" pitchFamily="34" charset="0"/>
              </a:rPr>
              <a:t>	public Object clone() {</a:t>
            </a:r>
          </a:p>
          <a:p>
            <a:pPr lvl="2">
              <a:buFontTx/>
              <a:buNone/>
            </a:pPr>
            <a:r>
              <a:rPr lang="en-US" altLang="en-US" sz="1800" dirty="0">
                <a:cs typeface="Arial" panose="020B0604020202020204" pitchFamily="34" charset="0"/>
              </a:rPr>
              <a:t>	   try {</a:t>
            </a:r>
          </a:p>
          <a:p>
            <a:pPr lvl="2">
              <a:buFontTx/>
              <a:buNone/>
            </a:pPr>
            <a:r>
              <a:rPr lang="en-US" altLang="en-US" sz="1800" dirty="0">
                <a:cs typeface="Arial" panose="020B0604020202020204" pitchFamily="34" charset="0"/>
              </a:rPr>
              <a:t>	      Foo </a:t>
            </a:r>
            <a:r>
              <a:rPr lang="en-US" altLang="en-US" sz="1800" dirty="0" err="1">
                <a:cs typeface="Arial" panose="020B0604020202020204" pitchFamily="34" charset="0"/>
              </a:rPr>
              <a:t>fobj</a:t>
            </a:r>
            <a:r>
              <a:rPr lang="en-US" altLang="en-US" sz="1800" dirty="0">
                <a:cs typeface="Arial" panose="020B0604020202020204" pitchFamily="34" charset="0"/>
              </a:rPr>
              <a:t> = (Foo)</a:t>
            </a:r>
            <a:r>
              <a:rPr lang="en-US" altLang="en-US" sz="1800" dirty="0" err="1">
                <a:cs typeface="Arial" panose="020B0604020202020204" pitchFamily="34" charset="0"/>
              </a:rPr>
              <a:t>super.clone</a:t>
            </a:r>
            <a:r>
              <a:rPr lang="en-US" altLang="en-US" sz="1800" dirty="0">
                <a:cs typeface="Arial" panose="020B0604020202020204" pitchFamily="34" charset="0"/>
              </a:rPr>
              <a:t>();  // copies fields</a:t>
            </a:r>
          </a:p>
          <a:p>
            <a:pPr lvl="2">
              <a:buFontTx/>
              <a:buNone/>
            </a:pPr>
            <a:r>
              <a:rPr lang="en-US" altLang="en-US" sz="1800" dirty="0">
                <a:cs typeface="Arial" panose="020B0604020202020204" pitchFamily="34" charset="0"/>
              </a:rPr>
              <a:t>	      </a:t>
            </a:r>
            <a:r>
              <a:rPr lang="en-US" altLang="en-US" sz="1800" dirty="0" err="1">
                <a:cs typeface="Arial" panose="020B0604020202020204" pitchFamily="34" charset="0"/>
              </a:rPr>
              <a:t>fobj.nums</a:t>
            </a:r>
            <a:r>
              <a:rPr lang="en-US" altLang="en-US" sz="1800" dirty="0">
                <a:cs typeface="Arial" panose="020B0604020202020204" pitchFamily="34" charset="0"/>
              </a:rPr>
              <a:t> = (</a:t>
            </a:r>
            <a:r>
              <a:rPr lang="en-US" altLang="en-US" sz="1800" dirty="0" err="1">
                <a:cs typeface="Arial" panose="020B0604020202020204" pitchFamily="34" charset="0"/>
              </a:rPr>
              <a:t>int</a:t>
            </a:r>
            <a:r>
              <a:rPr lang="en-US" altLang="en-US" sz="1800" dirty="0">
                <a:cs typeface="Arial" panose="020B0604020202020204" pitchFamily="34" charset="0"/>
              </a:rPr>
              <a:t>)</a:t>
            </a:r>
            <a:r>
              <a:rPr lang="en-US" altLang="en-US" sz="1800" dirty="0" err="1">
                <a:cs typeface="Arial" panose="020B0604020202020204" pitchFamily="34" charset="0"/>
              </a:rPr>
              <a:t>nums.clone</a:t>
            </a:r>
            <a:r>
              <a:rPr lang="en-US" altLang="en-US" sz="1800" dirty="0">
                <a:cs typeface="Arial" panose="020B0604020202020204" pitchFamily="34" charset="0"/>
              </a:rPr>
              <a:t>();  // arrays implement </a:t>
            </a:r>
            <a:r>
              <a:rPr lang="en-US" altLang="en-US" sz="1800" i="1" dirty="0">
                <a:cs typeface="Arial" panose="020B0604020202020204" pitchFamily="34" charset="0"/>
              </a:rPr>
              <a:t>clone</a:t>
            </a:r>
            <a:endParaRPr lang="en-US" altLang="en-US" sz="1800" dirty="0">
              <a:cs typeface="Arial" panose="020B0604020202020204" pitchFamily="34" charset="0"/>
            </a:endParaRPr>
          </a:p>
          <a:p>
            <a:pPr lvl="2">
              <a:buFontTx/>
              <a:buNone/>
            </a:pPr>
            <a:r>
              <a:rPr lang="en-US" altLang="en-US" sz="1800" dirty="0">
                <a:cs typeface="Arial" panose="020B0604020202020204" pitchFamily="34" charset="0"/>
              </a:rPr>
              <a:t>	      return </a:t>
            </a:r>
            <a:r>
              <a:rPr lang="en-US" altLang="en-US" sz="1800" dirty="0" err="1">
                <a:cs typeface="Arial" panose="020B0604020202020204" pitchFamily="34" charset="0"/>
              </a:rPr>
              <a:t>fobj</a:t>
            </a:r>
            <a:r>
              <a:rPr lang="en-US" altLang="en-US" sz="1800" dirty="0">
                <a:cs typeface="Arial" panose="020B0604020202020204" pitchFamily="34" charset="0"/>
              </a:rPr>
              <a:t>;</a:t>
            </a:r>
          </a:p>
          <a:p>
            <a:pPr lvl="2">
              <a:buFontTx/>
              <a:buNone/>
            </a:pPr>
            <a:r>
              <a:rPr lang="en-US" altLang="en-US" sz="1800" dirty="0">
                <a:cs typeface="Arial" panose="020B0604020202020204" pitchFamily="34" charset="0"/>
              </a:rPr>
              <a:t>	   } catch(</a:t>
            </a:r>
            <a:r>
              <a:rPr lang="en-US" altLang="en-US" sz="1800" dirty="0" err="1">
                <a:cs typeface="Arial" panose="020B0604020202020204" pitchFamily="34" charset="0"/>
              </a:rPr>
              <a:t>CloneNotSupportedException</a:t>
            </a:r>
            <a:r>
              <a:rPr lang="en-US" altLang="en-US" sz="1800" dirty="0">
                <a:cs typeface="Arial" panose="020B0604020202020204" pitchFamily="34" charset="0"/>
              </a:rPr>
              <a:t> e) { }</a:t>
            </a:r>
          </a:p>
          <a:p>
            <a:pPr lvl="2">
              <a:buFontTx/>
              <a:buNone/>
            </a:pPr>
            <a:r>
              <a:rPr lang="en-US" altLang="en-US" sz="1800" dirty="0">
                <a:cs typeface="Arial" panose="020B0604020202020204" pitchFamily="34" charset="0"/>
              </a:rPr>
              <a:t>	}</a:t>
            </a:r>
          </a:p>
          <a:p>
            <a:pPr lvl="2">
              <a:buFontTx/>
              <a:buNone/>
            </a:pPr>
            <a:r>
              <a:rPr lang="en-US" altLang="en-US" sz="1800" dirty="0">
                <a:cs typeface="Arial" panose="020B0604020202020204" pitchFamily="34" charset="0"/>
              </a:rPr>
              <a:t>}</a:t>
            </a:r>
          </a:p>
        </p:txBody>
      </p:sp>
    </p:spTree>
    <p:extLst>
      <p:ext uri="{BB962C8B-B14F-4D97-AF65-F5344CB8AC3E}">
        <p14:creationId xmlns:p14="http://schemas.microsoft.com/office/powerpoint/2010/main" val="16342726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3478"/>
            <a:ext cx="5868144" cy="504056"/>
          </a:xfrm>
        </p:spPr>
        <p:txBody>
          <a:bodyPr/>
          <a:lstStyle/>
          <a:p>
            <a:r>
              <a:rPr lang="en-US" dirty="0"/>
              <a:t>Java Functional Programming Support</a:t>
            </a:r>
          </a:p>
        </p:txBody>
      </p:sp>
      <p:graphicFrame>
        <p:nvGraphicFramePr>
          <p:cNvPr id="2" name="Content Placeholder 1"/>
          <p:cNvGraphicFramePr>
            <a:graphicFrameLocks noGrp="1"/>
          </p:cNvGraphicFramePr>
          <p:nvPr>
            <p:ph idx="4294967295"/>
            <p:extLst>
              <p:ext uri="{D42A27DB-BD31-4B8C-83A1-F6EECF244321}">
                <p14:modId xmlns:p14="http://schemas.microsoft.com/office/powerpoint/2010/main" val="4248184276"/>
              </p:ext>
            </p:extLst>
          </p:nvPr>
        </p:nvGraphicFramePr>
        <p:xfrm>
          <a:off x="323528" y="1131590"/>
          <a:ext cx="7886700" cy="2049780"/>
        </p:xfrm>
        <a:graphic>
          <a:graphicData uri="http://schemas.openxmlformats.org/drawingml/2006/table">
            <a:tbl>
              <a:tblPr firstRow="1" bandRow="1">
                <a:tableStyleId>{0505E3EF-67EA-436B-97B2-0124C06EBD24}</a:tableStyleId>
              </a:tblPr>
              <a:tblGrid>
                <a:gridCol w="1971675">
                  <a:extLst>
                    <a:ext uri="{9D8B030D-6E8A-4147-A177-3AD203B41FA5}">
                      <a16:colId xmlns:a16="http://schemas.microsoft.com/office/drawing/2014/main" val="2909186021"/>
                    </a:ext>
                  </a:extLst>
                </a:gridCol>
                <a:gridCol w="1971675">
                  <a:extLst>
                    <a:ext uri="{9D8B030D-6E8A-4147-A177-3AD203B41FA5}">
                      <a16:colId xmlns:a16="http://schemas.microsoft.com/office/drawing/2014/main" val="3340452401"/>
                    </a:ext>
                  </a:extLst>
                </a:gridCol>
                <a:gridCol w="1971675">
                  <a:extLst>
                    <a:ext uri="{9D8B030D-6E8A-4147-A177-3AD203B41FA5}">
                      <a16:colId xmlns:a16="http://schemas.microsoft.com/office/drawing/2014/main" val="62752232"/>
                    </a:ext>
                  </a:extLst>
                </a:gridCol>
                <a:gridCol w="1971675">
                  <a:extLst>
                    <a:ext uri="{9D8B030D-6E8A-4147-A177-3AD203B41FA5}">
                      <a16:colId xmlns:a16="http://schemas.microsoft.com/office/drawing/2014/main" val="2225667472"/>
                    </a:ext>
                  </a:extLst>
                </a:gridCol>
              </a:tblGrid>
              <a:tr h="278130">
                <a:tc>
                  <a:txBody>
                    <a:bodyPr/>
                    <a:lstStyle/>
                    <a:p>
                      <a:endParaRPr lang="en-US" sz="1400" dirty="0"/>
                    </a:p>
                  </a:txBody>
                  <a:tcPr marL="68580" marR="68580" marT="34290" marB="34290"/>
                </a:tc>
                <a:tc>
                  <a:txBody>
                    <a:bodyPr/>
                    <a:lstStyle/>
                    <a:p>
                      <a:r>
                        <a:rPr lang="en-US" sz="1400" dirty="0"/>
                        <a:t>Functional</a:t>
                      </a:r>
                      <a:r>
                        <a:rPr lang="en-US" sz="1400" baseline="0" dirty="0"/>
                        <a:t> Languages</a:t>
                      </a:r>
                      <a:endParaRPr lang="en-US" sz="1400" dirty="0"/>
                    </a:p>
                  </a:txBody>
                  <a:tcPr marL="68580" marR="68580" marT="34290" marB="34290"/>
                </a:tc>
                <a:tc>
                  <a:txBody>
                    <a:bodyPr/>
                    <a:lstStyle/>
                    <a:p>
                      <a:r>
                        <a:rPr lang="en-US" sz="1400" dirty="0"/>
                        <a:t>Java Object</a:t>
                      </a:r>
                      <a:r>
                        <a:rPr lang="en-US" sz="1400" baseline="0" dirty="0"/>
                        <a:t> Oriented</a:t>
                      </a:r>
                      <a:endParaRPr lang="en-US" sz="1400" dirty="0"/>
                    </a:p>
                  </a:txBody>
                  <a:tcPr marL="68580" marR="68580" marT="34290" marB="34290"/>
                </a:tc>
                <a:tc>
                  <a:txBody>
                    <a:bodyPr/>
                    <a:lstStyle/>
                    <a:p>
                      <a:r>
                        <a:rPr lang="en-US" sz="1400" dirty="0"/>
                        <a:t>Java</a:t>
                      </a:r>
                      <a:r>
                        <a:rPr lang="en-US" sz="1400" baseline="0" dirty="0"/>
                        <a:t> 8</a:t>
                      </a:r>
                      <a:endParaRPr lang="en-US" sz="1400" dirty="0"/>
                    </a:p>
                  </a:txBody>
                  <a:tcPr marL="68580" marR="68580" marT="34290" marB="34290"/>
                </a:tc>
                <a:extLst>
                  <a:ext uri="{0D108BD9-81ED-4DB2-BD59-A6C34878D82A}">
                    <a16:rowId xmlns:a16="http://schemas.microsoft.com/office/drawing/2014/main" val="3567993416"/>
                  </a:ext>
                </a:extLst>
              </a:tr>
              <a:tr h="685800">
                <a:tc>
                  <a:txBody>
                    <a:bodyPr/>
                    <a:lstStyle/>
                    <a:p>
                      <a:r>
                        <a:rPr lang="en-US" sz="1400" dirty="0"/>
                        <a:t>Functions</a:t>
                      </a:r>
                    </a:p>
                  </a:txBody>
                  <a:tcPr marL="68580" marR="68580" marT="34290" marB="34290"/>
                </a:tc>
                <a:tc>
                  <a:txBody>
                    <a:bodyPr/>
                    <a:lstStyle/>
                    <a:p>
                      <a:r>
                        <a:rPr lang="en-US" sz="1400" dirty="0"/>
                        <a:t>Independent</a:t>
                      </a:r>
                    </a:p>
                  </a:txBody>
                  <a:tcPr marL="68580" marR="68580" marT="34290" marB="34290"/>
                </a:tc>
                <a:tc>
                  <a:txBody>
                    <a:bodyPr/>
                    <a:lstStyle/>
                    <a:p>
                      <a:r>
                        <a:rPr lang="en-US" sz="1400" dirty="0"/>
                        <a:t>Bound to class object,</a:t>
                      </a:r>
                      <a:r>
                        <a:rPr lang="en-US" sz="1400" baseline="0" dirty="0"/>
                        <a:t> “methods”</a:t>
                      </a:r>
                      <a:endParaRPr lang="en-US" sz="1400" dirty="0"/>
                    </a:p>
                  </a:txBody>
                  <a:tcPr marL="68580" marR="68580" marT="34290" marB="34290"/>
                </a:tc>
                <a:tc>
                  <a:txBody>
                    <a:bodyPr/>
                    <a:lstStyle/>
                    <a:p>
                      <a:r>
                        <a:rPr lang="en-US" sz="1400" dirty="0"/>
                        <a:t>Uses functional</a:t>
                      </a:r>
                      <a:r>
                        <a:rPr lang="en-US" sz="1400" baseline="0" dirty="0"/>
                        <a:t> interface</a:t>
                      </a:r>
                    </a:p>
                    <a:p>
                      <a:r>
                        <a:rPr lang="en-US" sz="1400" baseline="0" dirty="0"/>
                        <a:t>Independent but bound to object or class</a:t>
                      </a:r>
                      <a:endParaRPr lang="en-US" sz="1400" dirty="0"/>
                    </a:p>
                  </a:txBody>
                  <a:tcPr marL="68580" marR="68580" marT="34290" marB="34290"/>
                </a:tc>
                <a:extLst>
                  <a:ext uri="{0D108BD9-81ED-4DB2-BD59-A6C34878D82A}">
                    <a16:rowId xmlns:a16="http://schemas.microsoft.com/office/drawing/2014/main" val="3362417737"/>
                  </a:ext>
                </a:extLst>
              </a:tr>
              <a:tr h="278130">
                <a:tc>
                  <a:txBody>
                    <a:bodyPr/>
                    <a:lstStyle/>
                    <a:p>
                      <a:r>
                        <a:rPr lang="en-US" sz="1400" dirty="0"/>
                        <a:t>Value State</a:t>
                      </a:r>
                    </a:p>
                  </a:txBody>
                  <a:tcPr marL="68580" marR="68580" marT="34290" marB="34290"/>
                </a:tc>
                <a:tc>
                  <a:txBody>
                    <a:bodyPr/>
                    <a:lstStyle/>
                    <a:p>
                      <a:r>
                        <a:rPr lang="en-US" sz="1400" dirty="0"/>
                        <a:t>Immutable</a:t>
                      </a:r>
                    </a:p>
                  </a:txBody>
                  <a:tcPr marL="68580" marR="68580" marT="34290" marB="34290"/>
                </a:tc>
                <a:tc>
                  <a:txBody>
                    <a:bodyPr/>
                    <a:lstStyle/>
                    <a:p>
                      <a:r>
                        <a:rPr lang="en-US" sz="1400" dirty="0"/>
                        <a:t>Mutable</a:t>
                      </a:r>
                    </a:p>
                  </a:txBody>
                  <a:tcPr marL="68580" marR="68580" marT="34290" marB="34290"/>
                </a:tc>
                <a:tc>
                  <a:txBody>
                    <a:bodyPr/>
                    <a:lstStyle/>
                    <a:p>
                      <a:r>
                        <a:rPr lang="en-US" sz="1400" dirty="0"/>
                        <a:t>Immutable if</a:t>
                      </a:r>
                      <a:r>
                        <a:rPr lang="en-US" sz="1400" baseline="0" dirty="0"/>
                        <a:t> required</a:t>
                      </a:r>
                      <a:endParaRPr lang="en-US" sz="1400" dirty="0"/>
                    </a:p>
                  </a:txBody>
                  <a:tcPr marL="68580" marR="68580" marT="34290" marB="34290"/>
                </a:tc>
                <a:extLst>
                  <a:ext uri="{0D108BD9-81ED-4DB2-BD59-A6C34878D82A}">
                    <a16:rowId xmlns:a16="http://schemas.microsoft.com/office/drawing/2014/main" val="3323953415"/>
                  </a:ext>
                </a:extLst>
              </a:tr>
              <a:tr h="278130">
                <a:tc>
                  <a:txBody>
                    <a:bodyPr/>
                    <a:lstStyle/>
                    <a:p>
                      <a:r>
                        <a:rPr lang="en-US" sz="1400" dirty="0"/>
                        <a:t>Function Chaining</a:t>
                      </a:r>
                    </a:p>
                  </a:txBody>
                  <a:tcPr marL="68580" marR="68580" marT="34290" marB="34290"/>
                </a:tc>
                <a:tc>
                  <a:txBody>
                    <a:bodyPr/>
                    <a:lstStyle/>
                    <a:p>
                      <a:r>
                        <a:rPr lang="en-US" sz="1400" dirty="0"/>
                        <a:t>Yes</a:t>
                      </a:r>
                    </a:p>
                  </a:txBody>
                  <a:tcPr marL="68580" marR="68580" marT="34290" marB="34290"/>
                </a:tc>
                <a:tc>
                  <a:txBody>
                    <a:bodyPr/>
                    <a:lstStyle/>
                    <a:p>
                      <a:r>
                        <a:rPr lang="en-US" sz="1400" dirty="0"/>
                        <a:t>Only if in</a:t>
                      </a:r>
                      <a:r>
                        <a:rPr lang="en-US" sz="1400" baseline="0" dirty="0"/>
                        <a:t> same instance</a:t>
                      </a:r>
                      <a:endParaRPr lang="en-US" sz="1400" dirty="0"/>
                    </a:p>
                  </a:txBody>
                  <a:tcPr marL="68580" marR="68580" marT="34290" marB="34290"/>
                </a:tc>
                <a:tc>
                  <a:txBody>
                    <a:bodyPr/>
                    <a:lstStyle/>
                    <a:p>
                      <a:r>
                        <a:rPr lang="en-US" sz="1400" dirty="0"/>
                        <a:t>Lambdas allow chaining</a:t>
                      </a:r>
                    </a:p>
                  </a:txBody>
                  <a:tcPr marL="68580" marR="68580" marT="34290" marB="34290"/>
                </a:tc>
                <a:extLst>
                  <a:ext uri="{0D108BD9-81ED-4DB2-BD59-A6C34878D82A}">
                    <a16:rowId xmlns:a16="http://schemas.microsoft.com/office/drawing/2014/main" val="4046629846"/>
                  </a:ext>
                </a:extLst>
              </a:tr>
              <a:tr h="480060">
                <a:tc>
                  <a:txBody>
                    <a:bodyPr/>
                    <a:lstStyle/>
                    <a:p>
                      <a:r>
                        <a:rPr lang="en-US" sz="1400" dirty="0"/>
                        <a:t>Concurrency</a:t>
                      </a:r>
                      <a:r>
                        <a:rPr lang="en-US" sz="1400" baseline="0" dirty="0"/>
                        <a:t> and multicore support</a:t>
                      </a:r>
                      <a:endParaRPr lang="en-US" sz="1400" dirty="0"/>
                    </a:p>
                  </a:txBody>
                  <a:tcPr marL="68580" marR="68580" marT="34290" marB="34290"/>
                </a:tc>
                <a:tc>
                  <a:txBody>
                    <a:bodyPr/>
                    <a:lstStyle/>
                    <a:p>
                      <a:r>
                        <a:rPr lang="en-US" sz="1400" dirty="0"/>
                        <a:t>Yes</a:t>
                      </a:r>
                    </a:p>
                  </a:txBody>
                  <a:tcPr marL="68580" marR="68580" marT="34290" marB="34290"/>
                </a:tc>
                <a:tc>
                  <a:txBody>
                    <a:bodyPr/>
                    <a:lstStyle/>
                    <a:p>
                      <a:r>
                        <a:rPr lang="en-US" sz="1400" dirty="0"/>
                        <a:t>Requires</a:t>
                      </a:r>
                      <a:r>
                        <a:rPr lang="en-US" sz="1400" baseline="0" dirty="0"/>
                        <a:t> synchronization tools</a:t>
                      </a:r>
                      <a:endParaRPr lang="en-US" sz="1400" dirty="0"/>
                    </a:p>
                  </a:txBody>
                  <a:tcPr marL="68580" marR="68580" marT="34290" marB="34290"/>
                </a:tc>
                <a:tc>
                  <a:txBody>
                    <a:bodyPr/>
                    <a:lstStyle/>
                    <a:p>
                      <a:r>
                        <a:rPr lang="en-US" sz="1400" dirty="0"/>
                        <a:t>Yes – if pure functional</a:t>
                      </a:r>
                    </a:p>
                  </a:txBody>
                  <a:tcPr marL="68580" marR="68580" marT="34290" marB="34290"/>
                </a:tc>
                <a:extLst>
                  <a:ext uri="{0D108BD9-81ED-4DB2-BD59-A6C34878D82A}">
                    <a16:rowId xmlns:a16="http://schemas.microsoft.com/office/drawing/2014/main" val="3996213681"/>
                  </a:ext>
                </a:extLst>
              </a:tr>
            </a:tbl>
          </a:graphicData>
        </a:graphic>
      </p:graphicFrame>
      <p:sp>
        <p:nvSpPr>
          <p:cNvPr id="8" name="Slide Number Placeholder 7"/>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4375940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Java Functional Interfaces</a:t>
            </a:r>
          </a:p>
        </p:txBody>
      </p:sp>
      <p:graphicFrame>
        <p:nvGraphicFramePr>
          <p:cNvPr id="3" name="Content Placeholder 2"/>
          <p:cNvGraphicFramePr>
            <a:graphicFrameLocks noGrp="1"/>
          </p:cNvGraphicFramePr>
          <p:nvPr>
            <p:ph idx="4294967295"/>
            <p:extLst>
              <p:ext uri="{D42A27DB-BD31-4B8C-83A1-F6EECF244321}">
                <p14:modId xmlns:p14="http://schemas.microsoft.com/office/powerpoint/2010/main" val="2771639692"/>
              </p:ext>
            </p:extLst>
          </p:nvPr>
        </p:nvGraphicFramePr>
        <p:xfrm>
          <a:off x="539552" y="987574"/>
          <a:ext cx="7886700" cy="3253740"/>
        </p:xfrm>
        <a:graphic>
          <a:graphicData uri="http://schemas.openxmlformats.org/drawingml/2006/table">
            <a:tbl>
              <a:tblPr firstRow="1" bandRow="1">
                <a:tableStyleId>{C083E6E3-FA7D-4D7B-A595-EF9225AFEA82}</a:tableStyleId>
              </a:tblPr>
              <a:tblGrid>
                <a:gridCol w="1971675">
                  <a:extLst>
                    <a:ext uri="{9D8B030D-6E8A-4147-A177-3AD203B41FA5}">
                      <a16:colId xmlns:a16="http://schemas.microsoft.com/office/drawing/2014/main" val="1500367448"/>
                    </a:ext>
                  </a:extLst>
                </a:gridCol>
                <a:gridCol w="1971675">
                  <a:extLst>
                    <a:ext uri="{9D8B030D-6E8A-4147-A177-3AD203B41FA5}">
                      <a16:colId xmlns:a16="http://schemas.microsoft.com/office/drawing/2014/main" val="2572887215"/>
                    </a:ext>
                  </a:extLst>
                </a:gridCol>
                <a:gridCol w="1971675">
                  <a:extLst>
                    <a:ext uri="{9D8B030D-6E8A-4147-A177-3AD203B41FA5}">
                      <a16:colId xmlns:a16="http://schemas.microsoft.com/office/drawing/2014/main" val="4231363120"/>
                    </a:ext>
                  </a:extLst>
                </a:gridCol>
                <a:gridCol w="1971675">
                  <a:extLst>
                    <a:ext uri="{9D8B030D-6E8A-4147-A177-3AD203B41FA5}">
                      <a16:colId xmlns:a16="http://schemas.microsoft.com/office/drawing/2014/main" val="4177128241"/>
                    </a:ext>
                  </a:extLst>
                </a:gridCol>
              </a:tblGrid>
              <a:tr h="278130">
                <a:tc>
                  <a:txBody>
                    <a:bodyPr/>
                    <a:lstStyle/>
                    <a:p>
                      <a:r>
                        <a:rPr lang="en-US" sz="1400" dirty="0"/>
                        <a:t>Interface</a:t>
                      </a:r>
                    </a:p>
                  </a:txBody>
                  <a:tcPr marL="68580" marR="68580" marT="34290" marB="34290"/>
                </a:tc>
                <a:tc>
                  <a:txBody>
                    <a:bodyPr/>
                    <a:lstStyle/>
                    <a:p>
                      <a:r>
                        <a:rPr lang="en-US" sz="1400" dirty="0"/>
                        <a:t>Input</a:t>
                      </a:r>
                    </a:p>
                  </a:txBody>
                  <a:tcPr marL="68580" marR="68580" marT="34290" marB="34290"/>
                </a:tc>
                <a:tc>
                  <a:txBody>
                    <a:bodyPr/>
                    <a:lstStyle/>
                    <a:p>
                      <a:r>
                        <a:rPr lang="en-US" sz="1400" dirty="0"/>
                        <a:t>Output</a:t>
                      </a:r>
                    </a:p>
                  </a:txBody>
                  <a:tcPr marL="68580" marR="68580" marT="34290" marB="34290"/>
                </a:tc>
                <a:tc>
                  <a:txBody>
                    <a:bodyPr/>
                    <a:lstStyle/>
                    <a:p>
                      <a:r>
                        <a:rPr lang="en-US" sz="1400" dirty="0"/>
                        <a:t>Purpose</a:t>
                      </a:r>
                    </a:p>
                  </a:txBody>
                  <a:tcPr marL="68580" marR="68580" marT="34290" marB="34290"/>
                </a:tc>
                <a:extLst>
                  <a:ext uri="{0D108BD9-81ED-4DB2-BD59-A6C34878D82A}">
                    <a16:rowId xmlns:a16="http://schemas.microsoft.com/office/drawing/2014/main" val="3077869464"/>
                  </a:ext>
                </a:extLst>
              </a:tr>
              <a:tr h="480060">
                <a:tc>
                  <a:txBody>
                    <a:bodyPr/>
                    <a:lstStyle/>
                    <a:p>
                      <a:r>
                        <a:rPr lang="en-US" sz="1400" dirty="0"/>
                        <a:t>Function</a:t>
                      </a:r>
                    </a:p>
                  </a:txBody>
                  <a:tcPr marL="68580" marR="68580" marT="34290" marB="34290"/>
                </a:tc>
                <a:tc>
                  <a:txBody>
                    <a:bodyPr/>
                    <a:lstStyle/>
                    <a:p>
                      <a:r>
                        <a:rPr lang="en-US" sz="1400" dirty="0"/>
                        <a:t>Single object of any type</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Single object of any type</a:t>
                      </a:r>
                    </a:p>
                  </a:txBody>
                  <a:tcPr marL="68580" marR="68580" marT="34290" marB="34290"/>
                </a:tc>
                <a:tc>
                  <a:txBody>
                    <a:bodyPr/>
                    <a:lstStyle/>
                    <a:p>
                      <a:r>
                        <a:rPr lang="en-US" sz="1400" dirty="0"/>
                        <a:t>Apply logic on input, allow logic chaining</a:t>
                      </a:r>
                    </a:p>
                  </a:txBody>
                  <a:tcPr marL="68580" marR="68580" marT="34290" marB="34290"/>
                </a:tc>
                <a:extLst>
                  <a:ext uri="{0D108BD9-81ED-4DB2-BD59-A6C34878D82A}">
                    <a16:rowId xmlns:a16="http://schemas.microsoft.com/office/drawing/2014/main" val="2178370150"/>
                  </a:ext>
                </a:extLst>
              </a:tr>
              <a:tr h="685800">
                <a:tc>
                  <a:txBody>
                    <a:bodyPr/>
                    <a:lstStyle/>
                    <a:p>
                      <a:r>
                        <a:rPr lang="en-US" sz="1400" dirty="0" err="1"/>
                        <a:t>BiFunction</a:t>
                      </a:r>
                      <a:endParaRPr lang="en-US" sz="1400" dirty="0"/>
                    </a:p>
                  </a:txBody>
                  <a:tcPr marL="68580" marR="68580" marT="34290" marB="34290"/>
                </a:tc>
                <a:tc>
                  <a:txBody>
                    <a:bodyPr/>
                    <a:lstStyle/>
                    <a:p>
                      <a:r>
                        <a:rPr lang="en-US" sz="1400" dirty="0"/>
                        <a:t>Two</a:t>
                      </a:r>
                      <a:r>
                        <a:rPr lang="en-US" sz="1400" baseline="0" dirty="0"/>
                        <a:t> objects of any type</a:t>
                      </a:r>
                      <a:endParaRPr 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Single object of any type</a:t>
                      </a:r>
                    </a:p>
                  </a:txBody>
                  <a:tcPr marL="68580" marR="68580" marT="34290" marB="34290"/>
                </a:tc>
                <a:tc>
                  <a:txBody>
                    <a:bodyPr/>
                    <a:lstStyle/>
                    <a:p>
                      <a:r>
                        <a:rPr lang="en-US" sz="1400" dirty="0"/>
                        <a:t>Apply logic on both inputs,</a:t>
                      </a:r>
                      <a:r>
                        <a:rPr lang="en-US" sz="1400" baseline="0" dirty="0"/>
                        <a:t> allow logic chaining</a:t>
                      </a:r>
                      <a:endParaRPr lang="en-US" sz="1400" dirty="0"/>
                    </a:p>
                  </a:txBody>
                  <a:tcPr marL="68580" marR="68580" marT="34290" marB="34290"/>
                </a:tc>
                <a:extLst>
                  <a:ext uri="{0D108BD9-81ED-4DB2-BD59-A6C34878D82A}">
                    <a16:rowId xmlns:a16="http://schemas.microsoft.com/office/drawing/2014/main" val="2186586763"/>
                  </a:ext>
                </a:extLst>
              </a:tr>
              <a:tr h="480060">
                <a:tc>
                  <a:txBody>
                    <a:bodyPr/>
                    <a:lstStyle/>
                    <a:p>
                      <a:r>
                        <a:rPr lang="en-US" sz="1400" dirty="0"/>
                        <a:t>Predicate</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Single object of any type</a:t>
                      </a:r>
                    </a:p>
                  </a:txBody>
                  <a:tcPr marL="68580" marR="68580" marT="34290" marB="34290"/>
                </a:tc>
                <a:tc>
                  <a:txBody>
                    <a:bodyPr/>
                    <a:lstStyle/>
                    <a:p>
                      <a:r>
                        <a:rPr lang="en-US" sz="1400" dirty="0"/>
                        <a:t>Boolean</a:t>
                      </a:r>
                    </a:p>
                  </a:txBody>
                  <a:tcPr marL="68580" marR="68580" marT="34290" marB="34290"/>
                </a:tc>
                <a:tc>
                  <a:txBody>
                    <a:bodyPr/>
                    <a:lstStyle/>
                    <a:p>
                      <a:r>
                        <a:rPr lang="en-US" sz="1400" dirty="0"/>
                        <a:t>Test if value conforms to Boolean logic</a:t>
                      </a:r>
                    </a:p>
                  </a:txBody>
                  <a:tcPr marL="68580" marR="68580" marT="34290" marB="34290"/>
                </a:tc>
                <a:extLst>
                  <a:ext uri="{0D108BD9-81ED-4DB2-BD59-A6C34878D82A}">
                    <a16:rowId xmlns:a16="http://schemas.microsoft.com/office/drawing/2014/main" val="4177610045"/>
                  </a:ext>
                </a:extLst>
              </a:tr>
              <a:tr h="480060">
                <a:tc>
                  <a:txBody>
                    <a:bodyPr/>
                    <a:lstStyle/>
                    <a:p>
                      <a:r>
                        <a:rPr lang="en-US" sz="1400" dirty="0"/>
                        <a:t>Consumer/</a:t>
                      </a:r>
                      <a:r>
                        <a:rPr lang="en-US" sz="1400" dirty="0" err="1"/>
                        <a:t>BiConsumer</a:t>
                      </a:r>
                      <a:endParaRPr 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Single/double object of any type</a:t>
                      </a:r>
                    </a:p>
                  </a:txBody>
                  <a:tcPr marL="68580" marR="68580" marT="34290" marB="34290"/>
                </a:tc>
                <a:tc>
                  <a:txBody>
                    <a:bodyPr/>
                    <a:lstStyle/>
                    <a:p>
                      <a:r>
                        <a:rPr lang="en-US" sz="1400" dirty="0"/>
                        <a:t>None</a:t>
                      </a:r>
                    </a:p>
                  </a:txBody>
                  <a:tcPr marL="68580" marR="68580" marT="34290" marB="34290"/>
                </a:tc>
                <a:tc>
                  <a:txBody>
                    <a:bodyPr/>
                    <a:lstStyle/>
                    <a:p>
                      <a:r>
                        <a:rPr lang="en-US" sz="1400" dirty="0"/>
                        <a:t>Used a value and</a:t>
                      </a:r>
                      <a:r>
                        <a:rPr lang="en-US" sz="1400" baseline="0" dirty="0"/>
                        <a:t> output, execute some side-effect</a:t>
                      </a:r>
                      <a:endParaRPr lang="en-US" sz="1400" dirty="0"/>
                    </a:p>
                  </a:txBody>
                  <a:tcPr marL="68580" marR="68580" marT="34290" marB="34290"/>
                </a:tc>
                <a:extLst>
                  <a:ext uri="{0D108BD9-81ED-4DB2-BD59-A6C34878D82A}">
                    <a16:rowId xmlns:a16="http://schemas.microsoft.com/office/drawing/2014/main" val="3519445887"/>
                  </a:ext>
                </a:extLst>
              </a:tr>
              <a:tr h="480060">
                <a:tc>
                  <a:txBody>
                    <a:bodyPr/>
                    <a:lstStyle/>
                    <a:p>
                      <a:r>
                        <a:rPr lang="en-US" sz="1400" dirty="0"/>
                        <a:t>Supplier</a:t>
                      </a:r>
                    </a:p>
                  </a:txBody>
                  <a:tcPr marL="68580" marR="68580" marT="34290" marB="34290"/>
                </a:tc>
                <a:tc>
                  <a:txBody>
                    <a:bodyPr/>
                    <a:lstStyle/>
                    <a:p>
                      <a:endParaRPr 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Single object of any type</a:t>
                      </a:r>
                    </a:p>
                  </a:txBody>
                  <a:tcPr marL="68580" marR="68580" marT="34290" marB="34290"/>
                </a:tc>
                <a:tc>
                  <a:txBody>
                    <a:bodyPr/>
                    <a:lstStyle/>
                    <a:p>
                      <a:r>
                        <a:rPr lang="en-US" sz="1400" dirty="0"/>
                        <a:t>Create an object of desired</a:t>
                      </a:r>
                      <a:r>
                        <a:rPr lang="en-US" sz="1400" baseline="0" dirty="0"/>
                        <a:t> type</a:t>
                      </a:r>
                      <a:endParaRPr lang="en-US" sz="1400" dirty="0"/>
                    </a:p>
                  </a:txBody>
                  <a:tcPr marL="68580" marR="68580" marT="34290" marB="34290"/>
                </a:tc>
                <a:extLst>
                  <a:ext uri="{0D108BD9-81ED-4DB2-BD59-A6C34878D82A}">
                    <a16:rowId xmlns:a16="http://schemas.microsoft.com/office/drawing/2014/main" val="3510125189"/>
                  </a:ext>
                </a:extLst>
              </a:tr>
              <a:tr h="278130">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204912483"/>
                  </a:ext>
                </a:extLst>
              </a:tr>
            </a:tbl>
          </a:graphicData>
        </a:graphic>
      </p:graphicFrame>
      <p:sp>
        <p:nvSpPr>
          <p:cNvPr id="8" name="Slide Number Placeholder 7"/>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5983122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Java Function Interface</a:t>
            </a:r>
          </a:p>
        </p:txBody>
      </p:sp>
      <p:sp>
        <p:nvSpPr>
          <p:cNvPr id="5" name="Content Placeholder 4"/>
          <p:cNvSpPr>
            <a:spLocks noGrp="1"/>
          </p:cNvSpPr>
          <p:nvPr>
            <p:ph idx="4294967295"/>
          </p:nvPr>
        </p:nvSpPr>
        <p:spPr>
          <a:xfrm>
            <a:off x="312002" y="843558"/>
            <a:ext cx="7886700" cy="3262312"/>
          </a:xfrm>
        </p:spPr>
        <p:txBody>
          <a:bodyPr>
            <a:normAutofit/>
          </a:bodyPr>
          <a:lstStyle/>
          <a:p>
            <a:r>
              <a:rPr lang="en-US" sz="1600" dirty="0"/>
              <a:t>Used for creating a an output object based on a given input and the logic and  possibly chaining with other functions.</a:t>
            </a:r>
          </a:p>
          <a:p>
            <a:r>
              <a:rPr lang="en-US" sz="1600" dirty="0"/>
              <a:t>A logic can be packed as a variable.</a:t>
            </a:r>
          </a:p>
          <a:p>
            <a:r>
              <a:rPr lang="en-US" sz="1600" b="1" dirty="0">
                <a:solidFill>
                  <a:srgbClr val="324863"/>
                </a:solidFill>
                <a:cs typeface="Book Antiqua"/>
              </a:rPr>
              <a:t>public interface</a:t>
            </a:r>
            <a:r>
              <a:rPr lang="en-US" sz="1600" b="1" spc="-23" dirty="0">
                <a:solidFill>
                  <a:srgbClr val="324863"/>
                </a:solidFill>
                <a:cs typeface="Book Antiqua"/>
              </a:rPr>
              <a:t> </a:t>
            </a:r>
            <a:r>
              <a:rPr lang="en-US" sz="1600" b="1" spc="-15" dirty="0">
                <a:solidFill>
                  <a:srgbClr val="324863"/>
                </a:solidFill>
                <a:cs typeface="Book Antiqua"/>
              </a:rPr>
              <a:t>Function&lt;T,R&gt;</a:t>
            </a:r>
            <a:endParaRPr lang="en-US" sz="1600" dirty="0">
              <a:cs typeface="Book Antiqua"/>
            </a:endParaRPr>
          </a:p>
          <a:p>
            <a:endParaRPr lang="en-US" sz="1600" dirty="0"/>
          </a:p>
        </p:txBody>
      </p:sp>
      <p:sp>
        <p:nvSpPr>
          <p:cNvPr id="8" name="Slide Number Placeholder 7"/>
          <p:cNvSpPr>
            <a:spLocks noGrp="1"/>
          </p:cNvSpPr>
          <p:nvPr>
            <p:ph type="sldNum" sz="quarter" idx="12"/>
          </p:nvPr>
        </p:nvSpPr>
        <p:spPr/>
        <p:txBody>
          <a:bodyPr/>
          <a:lstStyle/>
          <a:p>
            <a:fld id="{FA3EE389-E41A-49AC-9975-3D3899FF737D}" type="slidenum">
              <a:rPr lang="en-US" smtClean="0"/>
              <a:t>92</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246464348"/>
              </p:ext>
            </p:extLst>
          </p:nvPr>
        </p:nvGraphicFramePr>
        <p:xfrm>
          <a:off x="306487" y="2139702"/>
          <a:ext cx="8694966" cy="1840958"/>
        </p:xfrm>
        <a:graphic>
          <a:graphicData uri="http://schemas.openxmlformats.org/drawingml/2006/table">
            <a:tbl>
              <a:tblPr firstRow="1" bandRow="1">
                <a:tableStyleId>{8799B23B-EC83-4686-B30A-512413B5E67A}</a:tableStyleId>
              </a:tblPr>
              <a:tblGrid>
                <a:gridCol w="2538282">
                  <a:extLst>
                    <a:ext uri="{9D8B030D-6E8A-4147-A177-3AD203B41FA5}">
                      <a16:colId xmlns:a16="http://schemas.microsoft.com/office/drawing/2014/main" val="3394523687"/>
                    </a:ext>
                  </a:extLst>
                </a:gridCol>
                <a:gridCol w="6156684">
                  <a:extLst>
                    <a:ext uri="{9D8B030D-6E8A-4147-A177-3AD203B41FA5}">
                      <a16:colId xmlns:a16="http://schemas.microsoft.com/office/drawing/2014/main" val="442080754"/>
                    </a:ext>
                  </a:extLst>
                </a:gridCol>
              </a:tblGrid>
              <a:tr h="455879">
                <a:tc>
                  <a:txBody>
                    <a:bodyPr/>
                    <a:lstStyle/>
                    <a:p>
                      <a:pPr marL="41275">
                        <a:lnSpc>
                          <a:spcPct val="100000"/>
                        </a:lnSpc>
                        <a:spcBef>
                          <a:spcPts val="2845"/>
                        </a:spcBef>
                      </a:pPr>
                      <a:r>
                        <a:rPr sz="1800" b="0" spc="5" dirty="0"/>
                        <a:t>R apply(T</a:t>
                      </a:r>
                      <a:r>
                        <a:rPr sz="1800" b="0" spc="-85" dirty="0"/>
                        <a:t> </a:t>
                      </a:r>
                      <a:r>
                        <a:rPr sz="1800" b="0" dirty="0"/>
                        <a:t>t)</a:t>
                      </a:r>
                      <a:endParaRPr sz="1800" b="0" dirty="0">
                        <a:latin typeface="+mn-lt"/>
                        <a:cs typeface="Book Antiqua"/>
                      </a:endParaRPr>
                    </a:p>
                  </a:txBody>
                  <a:tcPr marL="0" marR="0" marT="0" marB="0"/>
                </a:tc>
                <a:tc>
                  <a:txBody>
                    <a:bodyPr/>
                    <a:lstStyle/>
                    <a:p>
                      <a:pPr marL="41275" marR="104139">
                        <a:lnSpc>
                          <a:spcPct val="111500"/>
                        </a:lnSpc>
                        <a:spcBef>
                          <a:spcPts val="60"/>
                        </a:spcBef>
                      </a:pPr>
                      <a:r>
                        <a:rPr sz="1800" b="0" spc="5" dirty="0"/>
                        <a:t>Applies logic to T and </a:t>
                      </a:r>
                      <a:r>
                        <a:rPr sz="1800" b="0" spc="-5" dirty="0"/>
                        <a:t>returns</a:t>
                      </a:r>
                      <a:r>
                        <a:rPr sz="1800" b="0" spc="-95" dirty="0"/>
                        <a:t> </a:t>
                      </a:r>
                      <a:r>
                        <a:rPr sz="1800" b="0" spc="5" dirty="0"/>
                        <a:t>an</a:t>
                      </a:r>
                      <a:r>
                        <a:rPr lang="en-US" sz="1800" b="0" spc="5" dirty="0"/>
                        <a:t> </a:t>
                      </a:r>
                      <a:r>
                        <a:rPr sz="1800" b="0" dirty="0"/>
                        <a:t>object </a:t>
                      </a:r>
                      <a:r>
                        <a:rPr sz="1800" b="0" spc="5" dirty="0"/>
                        <a:t>of</a:t>
                      </a:r>
                      <a:r>
                        <a:rPr sz="1800" b="0" spc="-70" dirty="0"/>
                        <a:t> </a:t>
                      </a:r>
                      <a:r>
                        <a:rPr sz="1800" b="0" spc="5" dirty="0"/>
                        <a:t>R</a:t>
                      </a:r>
                      <a:endParaRPr sz="1800" b="0" dirty="0">
                        <a:latin typeface="+mn-lt"/>
                        <a:cs typeface="Book Antiqua"/>
                      </a:endParaRPr>
                    </a:p>
                  </a:txBody>
                  <a:tcPr marL="0" marR="0" marT="0" marB="0"/>
                </a:tc>
                <a:extLst>
                  <a:ext uri="{0D108BD9-81ED-4DB2-BD59-A6C34878D82A}">
                    <a16:rowId xmlns:a16="http://schemas.microsoft.com/office/drawing/2014/main" val="769092809"/>
                  </a:ext>
                </a:extLst>
              </a:tr>
              <a:tr h="607839">
                <a:tc>
                  <a:txBody>
                    <a:bodyPr/>
                    <a:lstStyle/>
                    <a:p>
                      <a:pPr>
                        <a:lnSpc>
                          <a:spcPct val="100000"/>
                        </a:lnSpc>
                        <a:spcBef>
                          <a:spcPts val="35"/>
                        </a:spcBef>
                      </a:pPr>
                      <a:endParaRPr sz="1400" dirty="0"/>
                    </a:p>
                    <a:p>
                      <a:pPr marL="41275">
                        <a:lnSpc>
                          <a:spcPct val="100000"/>
                        </a:lnSpc>
                      </a:pPr>
                      <a:r>
                        <a:rPr sz="1800" dirty="0"/>
                        <a:t>andThen(Function</a:t>
                      </a:r>
                      <a:r>
                        <a:rPr sz="1800" spc="-10" dirty="0"/>
                        <a:t> </a:t>
                      </a:r>
                      <a:r>
                        <a:rPr sz="1800" dirty="0"/>
                        <a:t>after)</a:t>
                      </a:r>
                      <a:endParaRPr sz="1800" b="0" dirty="0">
                        <a:latin typeface="+mn-lt"/>
                        <a:cs typeface="Book Antiqua"/>
                      </a:endParaRPr>
                    </a:p>
                  </a:txBody>
                  <a:tcPr marL="0" marR="0" marT="0" marB="0"/>
                </a:tc>
                <a:tc>
                  <a:txBody>
                    <a:bodyPr/>
                    <a:lstStyle/>
                    <a:p>
                      <a:pPr marL="41275" marR="304165">
                        <a:lnSpc>
                          <a:spcPct val="111500"/>
                        </a:lnSpc>
                        <a:spcBef>
                          <a:spcPts val="470"/>
                        </a:spcBef>
                      </a:pPr>
                      <a:r>
                        <a:rPr sz="1800" dirty="0"/>
                        <a:t>First </a:t>
                      </a:r>
                      <a:r>
                        <a:rPr sz="1800" spc="5" dirty="0"/>
                        <a:t>applies </a:t>
                      </a:r>
                      <a:r>
                        <a:rPr sz="1800" dirty="0"/>
                        <a:t>its </a:t>
                      </a:r>
                      <a:r>
                        <a:rPr sz="1800" spc="5" dirty="0"/>
                        <a:t>logic </a:t>
                      </a:r>
                      <a:r>
                        <a:rPr sz="1800" dirty="0"/>
                        <a:t>then the </a:t>
                      </a:r>
                      <a:r>
                        <a:rPr sz="1800" spc="5" dirty="0"/>
                        <a:t>logic </a:t>
                      </a:r>
                      <a:r>
                        <a:rPr sz="1800" spc="-5" dirty="0"/>
                        <a:t>provided </a:t>
                      </a:r>
                      <a:r>
                        <a:rPr sz="1800" spc="5" dirty="0"/>
                        <a:t>by Function</a:t>
                      </a:r>
                      <a:r>
                        <a:rPr sz="1800" spc="-65" dirty="0"/>
                        <a:t> </a:t>
                      </a:r>
                      <a:r>
                        <a:rPr sz="1800" dirty="0"/>
                        <a:t>after</a:t>
                      </a:r>
                      <a:endParaRPr sz="1800" b="0" dirty="0">
                        <a:latin typeface="+mn-lt"/>
                        <a:cs typeface="Palatino Linotype"/>
                      </a:endParaRPr>
                    </a:p>
                  </a:txBody>
                  <a:tcPr marL="0" marR="0" marT="0" marB="0"/>
                </a:tc>
                <a:extLst>
                  <a:ext uri="{0D108BD9-81ED-4DB2-BD59-A6C34878D82A}">
                    <a16:rowId xmlns:a16="http://schemas.microsoft.com/office/drawing/2014/main" val="3942856077"/>
                  </a:ext>
                </a:extLst>
              </a:tr>
              <a:tr h="502920">
                <a:tc>
                  <a:txBody>
                    <a:bodyPr/>
                    <a:lstStyle/>
                    <a:p>
                      <a:pPr>
                        <a:lnSpc>
                          <a:spcPct val="100000"/>
                        </a:lnSpc>
                        <a:spcBef>
                          <a:spcPts val="30"/>
                        </a:spcBef>
                      </a:pPr>
                      <a:endParaRPr sz="1500"/>
                    </a:p>
                    <a:p>
                      <a:pPr marL="41275">
                        <a:lnSpc>
                          <a:spcPct val="100000"/>
                        </a:lnSpc>
                      </a:pPr>
                      <a:r>
                        <a:rPr sz="1800" spc="5" dirty="0"/>
                        <a:t>compose(Function</a:t>
                      </a:r>
                      <a:r>
                        <a:rPr sz="1800" spc="-90" dirty="0"/>
                        <a:t> </a:t>
                      </a:r>
                      <a:r>
                        <a:rPr sz="1800" spc="-5" dirty="0"/>
                        <a:t>before)</a:t>
                      </a:r>
                      <a:endParaRPr sz="1800" b="0">
                        <a:latin typeface="+mn-lt"/>
                        <a:cs typeface="Book Antiqua"/>
                      </a:endParaRPr>
                    </a:p>
                  </a:txBody>
                  <a:tcPr marL="0" marR="0" marT="0" marB="0"/>
                </a:tc>
                <a:tc>
                  <a:txBody>
                    <a:bodyPr/>
                    <a:lstStyle/>
                    <a:p>
                      <a:pPr marL="41275" marR="193040">
                        <a:lnSpc>
                          <a:spcPct val="111500"/>
                        </a:lnSpc>
                        <a:spcBef>
                          <a:spcPts val="635"/>
                        </a:spcBef>
                      </a:pPr>
                      <a:r>
                        <a:rPr sz="1800" dirty="0"/>
                        <a:t>First </a:t>
                      </a:r>
                      <a:r>
                        <a:rPr sz="1800" spc="5" dirty="0"/>
                        <a:t>applies </a:t>
                      </a:r>
                      <a:r>
                        <a:rPr sz="1800" spc="-5" dirty="0"/>
                        <a:t>before </a:t>
                      </a:r>
                      <a:r>
                        <a:rPr sz="1800" spc="5" dirty="0"/>
                        <a:t>logic </a:t>
                      </a:r>
                      <a:r>
                        <a:rPr sz="1800" dirty="0"/>
                        <a:t>then</a:t>
                      </a:r>
                      <a:r>
                        <a:rPr sz="1800" spc="-50" dirty="0"/>
                        <a:t> </a:t>
                      </a:r>
                      <a:r>
                        <a:rPr sz="1800" dirty="0"/>
                        <a:t>its </a:t>
                      </a:r>
                      <a:r>
                        <a:rPr sz="1800" spc="5" dirty="0"/>
                        <a:t>own</a:t>
                      </a:r>
                      <a:r>
                        <a:rPr sz="1800" spc="-90" dirty="0"/>
                        <a:t> </a:t>
                      </a:r>
                      <a:r>
                        <a:rPr sz="1800" spc="5" dirty="0"/>
                        <a:t>logic</a:t>
                      </a:r>
                      <a:endParaRPr sz="1800" b="0" dirty="0">
                        <a:latin typeface="+mn-lt"/>
                        <a:cs typeface="Book Antiqua"/>
                      </a:endParaRPr>
                    </a:p>
                  </a:txBody>
                  <a:tcPr marL="0" marR="0" marT="0" marB="0"/>
                </a:tc>
                <a:extLst>
                  <a:ext uri="{0D108BD9-81ED-4DB2-BD59-A6C34878D82A}">
                    <a16:rowId xmlns:a16="http://schemas.microsoft.com/office/drawing/2014/main" val="4046103274"/>
                  </a:ext>
                </a:extLst>
              </a:tr>
              <a:tr h="274320">
                <a:tc>
                  <a:txBody>
                    <a:bodyPr/>
                    <a:lstStyle/>
                    <a:p>
                      <a:pPr marL="41275">
                        <a:lnSpc>
                          <a:spcPct val="100000"/>
                        </a:lnSpc>
                        <a:spcBef>
                          <a:spcPts val="1689"/>
                        </a:spcBef>
                      </a:pPr>
                      <a:r>
                        <a:rPr sz="1800" dirty="0"/>
                        <a:t>identity()</a:t>
                      </a:r>
                      <a:endParaRPr sz="1800" b="0" dirty="0">
                        <a:latin typeface="+mn-lt"/>
                        <a:cs typeface="Book Antiqua"/>
                      </a:endParaRPr>
                    </a:p>
                  </a:txBody>
                  <a:tcPr marL="0" marR="0" marT="0" marB="0"/>
                </a:tc>
                <a:tc>
                  <a:txBody>
                    <a:bodyPr/>
                    <a:lstStyle/>
                    <a:p>
                      <a:r>
                        <a:rPr lang="en-US" sz="1800" dirty="0"/>
                        <a:t>Returns a function that always returns its input argument.</a:t>
                      </a:r>
                    </a:p>
                  </a:txBody>
                  <a:tcPr marL="0" marR="0" marT="0" marB="0"/>
                </a:tc>
                <a:extLst>
                  <a:ext uri="{0D108BD9-81ED-4DB2-BD59-A6C34878D82A}">
                    <a16:rowId xmlns:a16="http://schemas.microsoft.com/office/drawing/2014/main" val="4294334858"/>
                  </a:ext>
                </a:extLst>
              </a:tr>
            </a:tbl>
          </a:graphicData>
        </a:graphic>
      </p:graphicFrame>
    </p:spTree>
    <p:extLst>
      <p:ext uri="{BB962C8B-B14F-4D97-AF65-F5344CB8AC3E}">
        <p14:creationId xmlns:p14="http://schemas.microsoft.com/office/powerpoint/2010/main" val="23043546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pc="4" dirty="0"/>
              <a:t>Executing a function using apply()</a:t>
            </a:r>
            <a:endParaRPr lang="en-US" dirty="0"/>
          </a:p>
        </p:txBody>
      </p:sp>
      <p:sp>
        <p:nvSpPr>
          <p:cNvPr id="8" name="Slide Number Placeholder 7"/>
          <p:cNvSpPr>
            <a:spLocks noGrp="1"/>
          </p:cNvSpPr>
          <p:nvPr>
            <p:ph type="sldNum" sz="quarter" idx="12"/>
          </p:nvPr>
        </p:nvSpPr>
        <p:spPr/>
        <p:txBody>
          <a:bodyPr/>
          <a:lstStyle/>
          <a:p>
            <a:endParaRPr lang="en-US" dirty="0"/>
          </a:p>
        </p:txBody>
      </p:sp>
      <p:sp>
        <p:nvSpPr>
          <p:cNvPr id="2" name="Rectangle 1"/>
          <p:cNvSpPr>
            <a:spLocks noChangeArrowheads="1"/>
          </p:cNvSpPr>
          <p:nvPr/>
        </p:nvSpPr>
        <p:spPr bwMode="auto">
          <a:xfrm>
            <a:off x="539552" y="1131590"/>
            <a:ext cx="7996420" cy="22852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i="1" dirty="0">
                <a:solidFill>
                  <a:srgbClr val="808080"/>
                </a:solidFill>
                <a:latin typeface="Courier New" panose="02070309020205020404" pitchFamily="49" charset="0"/>
                <a:cs typeface="Courier New" panose="02070309020205020404" pitchFamily="49" charset="0"/>
              </a:rPr>
              <a:t>//defining a function receives String as input, </a:t>
            </a:r>
          </a:p>
          <a:p>
            <a:pPr defTabSz="685800" eaLnBrk="0" fontAlgn="base" hangingPunct="0">
              <a:spcBef>
                <a:spcPct val="0"/>
              </a:spcBef>
              <a:spcAft>
                <a:spcPct val="0"/>
              </a:spcAft>
            </a:pPr>
            <a:r>
              <a:rPr lang="en-US" altLang="en-US" i="1" dirty="0">
                <a:solidFill>
                  <a:srgbClr val="808080"/>
                </a:solidFill>
                <a:latin typeface="Courier New" panose="02070309020205020404" pitchFamily="49" charset="0"/>
                <a:cs typeface="Courier New" panose="02070309020205020404" pitchFamily="49" charset="0"/>
              </a:rPr>
              <a:t>//returns Integer as output using lambda expression</a:t>
            </a:r>
            <a:br>
              <a:rPr lang="en-US" altLang="en-US" i="1" dirty="0">
                <a:solidFill>
                  <a:srgbClr val="80808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Function&lt;String, Integer&gt; </a:t>
            </a:r>
            <a:r>
              <a:rPr lang="en-US" altLang="en-US" dirty="0" err="1">
                <a:solidFill>
                  <a:srgbClr val="000000"/>
                </a:solidFill>
                <a:latin typeface="Courier New" panose="02070309020205020404" pitchFamily="49" charset="0"/>
                <a:cs typeface="Courier New" panose="02070309020205020404" pitchFamily="49" charset="0"/>
              </a:rPr>
              <a:t>findWordCount</a:t>
            </a:r>
            <a:r>
              <a:rPr lang="en-US" altLang="en-US" dirty="0">
                <a:solidFill>
                  <a:srgbClr val="000000"/>
                </a:solidFill>
                <a:latin typeface="Courier New" panose="02070309020205020404" pitchFamily="49" charset="0"/>
                <a:cs typeface="Courier New" panose="02070309020205020404" pitchFamily="49" charset="0"/>
              </a:rPr>
              <a:t> = in -&gt;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b="1" dirty="0">
                <a:solidFill>
                  <a:srgbClr val="000080"/>
                </a:solidFill>
                <a:latin typeface="Courier New" panose="02070309020205020404" pitchFamily="49" charset="0"/>
                <a:cs typeface="Courier New" panose="02070309020205020404" pitchFamily="49" charset="0"/>
              </a:rPr>
              <a:t>return </a:t>
            </a:r>
            <a:r>
              <a:rPr lang="en-US" altLang="en-US" dirty="0" err="1">
                <a:solidFill>
                  <a:srgbClr val="000000"/>
                </a:solidFill>
                <a:latin typeface="Courier New" panose="02070309020205020404" pitchFamily="49" charset="0"/>
                <a:cs typeface="Courier New" panose="02070309020205020404" pitchFamily="49" charset="0"/>
              </a:rPr>
              <a:t>in.split</a:t>
            </a:r>
            <a:r>
              <a:rPr lang="en-US" altLang="en-US" dirty="0">
                <a:solidFill>
                  <a:srgbClr val="000000"/>
                </a:solidFill>
                <a:latin typeface="Courier New" panose="02070309020205020404" pitchFamily="49" charset="0"/>
                <a:cs typeface="Courier New" panose="02070309020205020404" pitchFamily="49" charset="0"/>
              </a:rPr>
              <a:t>(</a:t>
            </a:r>
            <a:r>
              <a:rPr lang="en-US" altLang="en-US" b="1" dirty="0">
                <a:solidFill>
                  <a:srgbClr val="008000"/>
                </a:solidFill>
                <a:latin typeface="Courier New" panose="02070309020205020404" pitchFamily="49" charset="0"/>
                <a:cs typeface="Courier New" panose="02070309020205020404" pitchFamily="49" charset="0"/>
              </a:rPr>
              <a:t>" "</a:t>
            </a:r>
            <a:r>
              <a:rPr lang="en-US" altLang="en-US" dirty="0">
                <a:solidFill>
                  <a:srgbClr val="000000"/>
                </a:solidFill>
                <a:latin typeface="Courier New" panose="02070309020205020404" pitchFamily="49" charset="0"/>
                <a:cs typeface="Courier New" panose="02070309020205020404" pitchFamily="49" charset="0"/>
              </a:rPr>
              <a:t>).</a:t>
            </a:r>
            <a:r>
              <a:rPr lang="en-US" altLang="en-US" b="1" dirty="0">
                <a:solidFill>
                  <a:srgbClr val="660E7A"/>
                </a:solidFill>
                <a:latin typeface="Courier New" panose="02070309020205020404" pitchFamily="49" charset="0"/>
                <a:cs typeface="Courier New" panose="02070309020205020404" pitchFamily="49" charset="0"/>
              </a:rPr>
              <a:t>length</a:t>
            </a:r>
            <a:r>
              <a:rPr lang="en-US" altLang="en-US" dirty="0">
                <a:solidFill>
                  <a:srgbClr val="000000"/>
                </a:solidFill>
                <a:latin typeface="Courier New" panose="02070309020205020404" pitchFamily="49" charset="0"/>
                <a:cs typeface="Courier New" panose="02070309020205020404" pitchFamily="49" charset="0"/>
              </a:rPr>
              <a:t>;</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a:t>
            </a:r>
            <a:br>
              <a:rPr lang="en-US" altLang="en-US" dirty="0">
                <a:solidFill>
                  <a:srgbClr val="000000"/>
                </a:solidFill>
                <a:latin typeface="Courier New" panose="02070309020205020404" pitchFamily="49" charset="0"/>
                <a:cs typeface="Courier New" panose="02070309020205020404" pitchFamily="49" charset="0"/>
              </a:rPr>
            </a:br>
            <a:r>
              <a:rPr lang="en-US" altLang="en-US" i="1" dirty="0">
                <a:solidFill>
                  <a:srgbClr val="808080"/>
                </a:solidFill>
                <a:latin typeface="Courier New" panose="02070309020205020404" pitchFamily="49" charset="0"/>
                <a:cs typeface="Courier New" panose="02070309020205020404" pitchFamily="49" charset="0"/>
              </a:rPr>
              <a:t>//execute the implemented function using apply()</a:t>
            </a:r>
            <a:br>
              <a:rPr lang="en-US" altLang="en-US" i="1" dirty="0">
                <a:solidFill>
                  <a:srgbClr val="808080"/>
                </a:solidFill>
                <a:latin typeface="Courier New" panose="02070309020205020404" pitchFamily="49" charset="0"/>
                <a:cs typeface="Courier New" panose="02070309020205020404" pitchFamily="49" charset="0"/>
              </a:rPr>
            </a:br>
            <a:r>
              <a:rPr lang="en-US" altLang="en-US" dirty="0" err="1">
                <a:solidFill>
                  <a:srgbClr val="000000"/>
                </a:solidFill>
                <a:latin typeface="Courier New" panose="02070309020205020404" pitchFamily="49" charset="0"/>
                <a:cs typeface="Courier New" panose="02070309020205020404" pitchFamily="49" charset="0"/>
              </a:rPr>
              <a:t>System.</a:t>
            </a:r>
            <a:r>
              <a:rPr lang="en-US" altLang="en-US" b="1" i="1" dirty="0" err="1">
                <a:solidFill>
                  <a:srgbClr val="660E7A"/>
                </a:solidFill>
                <a:latin typeface="Courier New" panose="02070309020205020404" pitchFamily="49" charset="0"/>
                <a:cs typeface="Courier New" panose="02070309020205020404" pitchFamily="49" charset="0"/>
              </a:rPr>
              <a:t>out</a:t>
            </a:r>
            <a:r>
              <a:rPr lang="en-US" altLang="en-US" dirty="0" err="1">
                <a:solidFill>
                  <a:srgbClr val="000000"/>
                </a:solidFill>
                <a:latin typeface="Courier New" panose="02070309020205020404" pitchFamily="49" charset="0"/>
                <a:cs typeface="Courier New" panose="02070309020205020404" pitchFamily="49" charset="0"/>
              </a:rPr>
              <a:t>.println</a:t>
            </a:r>
            <a:r>
              <a:rPr lang="en-US" altLang="en-US" dirty="0">
                <a:solidFill>
                  <a:srgbClr val="000000"/>
                </a:solidFill>
                <a:latin typeface="Courier New" panose="02070309020205020404" pitchFamily="49" charset="0"/>
                <a:cs typeface="Courier New" panose="02070309020205020404" pitchFamily="49" charset="0"/>
              </a:rPr>
              <a:t>(</a:t>
            </a:r>
          </a:p>
          <a:p>
            <a:pPr defTabSz="685800" eaLnBrk="0" fontAlgn="base" hangingPunct="0">
              <a:spcBef>
                <a:spcPct val="0"/>
              </a:spcBef>
              <a:spcAft>
                <a:spcPct val="0"/>
              </a:spcAft>
            </a:pP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findWordCount.apply</a:t>
            </a:r>
            <a:r>
              <a:rPr lang="en-US" altLang="en-US" dirty="0">
                <a:solidFill>
                  <a:srgbClr val="000000"/>
                </a:solidFill>
                <a:latin typeface="Courier New" panose="02070309020205020404" pitchFamily="49" charset="0"/>
                <a:cs typeface="Courier New" panose="02070309020205020404" pitchFamily="49" charset="0"/>
              </a:rPr>
              <a:t>(</a:t>
            </a:r>
            <a:r>
              <a:rPr lang="en-US" altLang="en-US" b="1" dirty="0">
                <a:solidFill>
                  <a:srgbClr val="008000"/>
                </a:solidFill>
                <a:latin typeface="Courier New" panose="02070309020205020404" pitchFamily="49" charset="0"/>
                <a:cs typeface="Courier New" panose="02070309020205020404" pitchFamily="49" charset="0"/>
              </a:rPr>
              <a:t>"this sentence has five words"</a:t>
            </a:r>
            <a:r>
              <a:rPr lang="en-US" altLang="en-US" dirty="0">
                <a:solidFill>
                  <a:srgbClr val="000000"/>
                </a:solidFill>
                <a:latin typeface="Courier New" panose="02070309020205020404" pitchFamily="49" charset="0"/>
                <a:cs typeface="Courier New" panose="02070309020205020404" pitchFamily="49" charset="0"/>
              </a:rPr>
              <a:t>));</a:t>
            </a:r>
            <a:endParaRPr lang="en-US" altLang="en-US" sz="4050" dirty="0">
              <a:latin typeface="Arial" panose="020B0604020202020204" pitchFamily="34" charset="0"/>
            </a:endParaRPr>
          </a:p>
        </p:txBody>
      </p:sp>
    </p:spTree>
    <p:extLst>
      <p:ext uri="{BB962C8B-B14F-4D97-AF65-F5344CB8AC3E}">
        <p14:creationId xmlns:p14="http://schemas.microsoft.com/office/powerpoint/2010/main" val="21397370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Java Functional </a:t>
            </a:r>
            <a:r>
              <a:rPr lang="en-US" b="1" dirty="0"/>
              <a:t>Composition</a:t>
            </a:r>
          </a:p>
        </p:txBody>
      </p:sp>
      <p:sp>
        <p:nvSpPr>
          <p:cNvPr id="5" name="Content Placeholder 4"/>
          <p:cNvSpPr>
            <a:spLocks noGrp="1"/>
          </p:cNvSpPr>
          <p:nvPr>
            <p:ph idx="4294967295"/>
          </p:nvPr>
        </p:nvSpPr>
        <p:spPr>
          <a:xfrm>
            <a:off x="251520" y="843558"/>
            <a:ext cx="8712968" cy="3262312"/>
          </a:xfrm>
        </p:spPr>
        <p:txBody>
          <a:bodyPr>
            <a:normAutofit/>
          </a:bodyPr>
          <a:lstStyle/>
          <a:p>
            <a:r>
              <a:rPr lang="en-US" sz="1800" dirty="0"/>
              <a:t>To compose two functions means to arrange them so that the </a:t>
            </a:r>
            <a:r>
              <a:rPr lang="en-US" sz="1800" b="1" dirty="0"/>
              <a:t>result</a:t>
            </a:r>
            <a:r>
              <a:rPr lang="en-US" sz="1800" dirty="0"/>
              <a:t> of one function is applied as the </a:t>
            </a:r>
            <a:r>
              <a:rPr lang="en-US" sz="1800" b="1" dirty="0"/>
              <a:t>input</a:t>
            </a:r>
            <a:r>
              <a:rPr lang="en-US" sz="1800" dirty="0"/>
              <a:t> of the other function</a:t>
            </a:r>
            <a:endParaRPr lang="en-US" sz="1800" i="1" dirty="0"/>
          </a:p>
          <a:p>
            <a:r>
              <a:rPr lang="en-US" sz="1800" i="1" dirty="0"/>
              <a:t>A</a:t>
            </a:r>
            <a:r>
              <a:rPr lang="en-US" sz="1800" dirty="0"/>
              <a:t> technique to </a:t>
            </a:r>
            <a:r>
              <a:rPr lang="en-US" sz="1800" b="1" dirty="0"/>
              <a:t>combine</a:t>
            </a:r>
            <a:r>
              <a:rPr lang="en-US" sz="1800" dirty="0"/>
              <a:t> multiple functions into a single function </a:t>
            </a:r>
          </a:p>
          <a:p>
            <a:pPr lvl="1"/>
            <a:r>
              <a:rPr lang="en-US" sz="1800" dirty="0"/>
              <a:t>It uses the combined functions internally</a:t>
            </a:r>
          </a:p>
          <a:p>
            <a:r>
              <a:rPr lang="en-US" sz="1800" dirty="0"/>
              <a:t>Java comes with built-in support for functional composition </a:t>
            </a:r>
          </a:p>
          <a:p>
            <a:pPr lvl="1"/>
            <a:r>
              <a:rPr lang="en-US" sz="1800" dirty="0"/>
              <a:t>To make the job easier to combine functions</a:t>
            </a:r>
          </a:p>
        </p:txBody>
      </p:sp>
      <p:sp>
        <p:nvSpPr>
          <p:cNvPr id="8" name="Slide Number Placeholder 7"/>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0192590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3478"/>
            <a:ext cx="5940152" cy="504056"/>
          </a:xfrm>
        </p:spPr>
        <p:txBody>
          <a:bodyPr/>
          <a:lstStyle/>
          <a:p>
            <a:r>
              <a:rPr lang="en-US" b="1" dirty="0"/>
              <a:t>Incorrect</a:t>
            </a:r>
            <a:r>
              <a:rPr lang="en-US" dirty="0"/>
              <a:t> Composition of Predicates</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2975899570"/>
              </p:ext>
            </p:extLst>
          </p:nvPr>
        </p:nvGraphicFramePr>
        <p:xfrm>
          <a:off x="395536" y="883003"/>
          <a:ext cx="7893058" cy="2063056"/>
        </p:xfrm>
        <a:graphic>
          <a:graphicData uri="http://schemas.openxmlformats.org/drawingml/2006/table">
            <a:tbl>
              <a:tblPr/>
              <a:tblGrid>
                <a:gridCol w="168216">
                  <a:extLst>
                    <a:ext uri="{9D8B030D-6E8A-4147-A177-3AD203B41FA5}">
                      <a16:colId xmlns:a16="http://schemas.microsoft.com/office/drawing/2014/main" val="20000"/>
                    </a:ext>
                  </a:extLst>
                </a:gridCol>
                <a:gridCol w="7724842">
                  <a:extLst>
                    <a:ext uri="{9D8B030D-6E8A-4147-A177-3AD203B41FA5}">
                      <a16:colId xmlns:a16="http://schemas.microsoft.com/office/drawing/2014/main" val="20001"/>
                    </a:ext>
                  </a:extLst>
                </a:gridCol>
              </a:tblGrid>
              <a:tr h="1994477">
                <a:tc>
                  <a:txBody>
                    <a:bodyPr/>
                    <a:lstStyle/>
                    <a:p>
                      <a:pPr algn="r" fontAlgn="t"/>
                      <a:r>
                        <a:rPr lang="en-US" sz="1400" dirty="0">
                          <a:effectLst/>
                          <a:latin typeface="Consolas" panose="020B0609020204030204" pitchFamily="49" charset="0"/>
                        </a:rPr>
                        <a:t>1 2 3 </a:t>
                      </a:r>
                      <a:r>
                        <a:rPr lang="en-US" sz="1400" b="1" dirty="0">
                          <a:effectLst/>
                          <a:latin typeface="Consolas" panose="020B0609020204030204" pitchFamily="49" charset="0"/>
                        </a:rPr>
                        <a:t>4 5</a:t>
                      </a:r>
                      <a:r>
                        <a:rPr lang="en-US" sz="1400" dirty="0">
                          <a:effectLst/>
                          <a:latin typeface="Consolas" panose="020B0609020204030204" pitchFamily="49" charset="0"/>
                        </a:rPr>
                        <a:t> 6 7 8 9 </a:t>
                      </a:r>
                    </a:p>
                  </a:txBody>
                  <a:tcPr marL="71408" marR="71408" marT="71408" marB="71408">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tc>
                  <a:txBody>
                    <a:bodyPr/>
                    <a:lstStyle/>
                    <a:p>
                      <a:pPr algn="l" fontAlgn="t"/>
                      <a:r>
                        <a:rPr lang="en-US" sz="1400" dirty="0">
                          <a:effectLst/>
                          <a:latin typeface="Consolas" panose="020B0609020204030204" pitchFamily="49" charset="0"/>
                        </a:rPr>
                        <a:t>Predicate&lt;String&gt; </a:t>
                      </a:r>
                      <a:r>
                        <a:rPr lang="en-US" sz="1400" dirty="0" err="1">
                          <a:effectLst/>
                          <a:latin typeface="Consolas" panose="020B0609020204030204" pitchFamily="49" charset="0"/>
                        </a:rPr>
                        <a:t>startsWithA</a:t>
                      </a:r>
                      <a:r>
                        <a:rPr lang="en-US" sz="1400" dirty="0">
                          <a:effectLst/>
                          <a:latin typeface="Consolas" panose="020B0609020204030204" pitchFamily="49" charset="0"/>
                        </a:rPr>
                        <a:t> = (text) -&gt; </a:t>
                      </a:r>
                      <a:r>
                        <a:rPr lang="en-US" sz="1400" dirty="0" err="1">
                          <a:effectLst/>
                          <a:latin typeface="Consolas" panose="020B0609020204030204" pitchFamily="49" charset="0"/>
                        </a:rPr>
                        <a:t>text.startsWith</a:t>
                      </a:r>
                      <a:r>
                        <a:rPr lang="en-US" sz="1400" dirty="0">
                          <a:effectLst/>
                          <a:latin typeface="Consolas" panose="020B0609020204030204" pitchFamily="49" charset="0"/>
                        </a:rPr>
                        <a:t>(</a:t>
                      </a:r>
                      <a:r>
                        <a:rPr lang="en-US" sz="1400" b="1" dirty="0">
                          <a:solidFill>
                            <a:srgbClr val="CC9933"/>
                          </a:solidFill>
                          <a:effectLst/>
                          <a:latin typeface="Consolas" panose="020B0609020204030204" pitchFamily="49" charset="0"/>
                        </a:rPr>
                        <a:t>"A"</a:t>
                      </a:r>
                      <a:r>
                        <a:rPr lang="en-US" sz="1400" dirty="0">
                          <a:effectLst/>
                          <a:latin typeface="Consolas" panose="020B0609020204030204" pitchFamily="49" charset="0"/>
                        </a:rPr>
                        <a:t>); </a:t>
                      </a:r>
                    </a:p>
                    <a:p>
                      <a:pPr algn="l" fontAlgn="t"/>
                      <a:r>
                        <a:rPr lang="en-US" sz="1400" dirty="0">
                          <a:effectLst/>
                          <a:latin typeface="Consolas" panose="020B0609020204030204" pitchFamily="49" charset="0"/>
                        </a:rPr>
                        <a:t>Predicate&lt;String&gt; </a:t>
                      </a:r>
                      <a:r>
                        <a:rPr lang="en-US" sz="1400" dirty="0" err="1">
                          <a:effectLst/>
                          <a:latin typeface="Consolas" panose="020B0609020204030204" pitchFamily="49" charset="0"/>
                        </a:rPr>
                        <a:t>endsWithX</a:t>
                      </a:r>
                      <a:r>
                        <a:rPr lang="en-US" sz="1400" dirty="0">
                          <a:effectLst/>
                          <a:latin typeface="Consolas" panose="020B0609020204030204" pitchFamily="49" charset="0"/>
                        </a:rPr>
                        <a:t> = (text) -&gt; </a:t>
                      </a:r>
                      <a:r>
                        <a:rPr lang="en-US" sz="1400" dirty="0" err="1">
                          <a:effectLst/>
                          <a:latin typeface="Consolas" panose="020B0609020204030204" pitchFamily="49" charset="0"/>
                        </a:rPr>
                        <a:t>text.endsWith</a:t>
                      </a:r>
                      <a:r>
                        <a:rPr lang="en-US" sz="1400" dirty="0">
                          <a:effectLst/>
                          <a:latin typeface="Consolas" panose="020B0609020204030204" pitchFamily="49" charset="0"/>
                        </a:rPr>
                        <a:t>(</a:t>
                      </a:r>
                      <a:r>
                        <a:rPr lang="en-US" sz="1400" b="1" dirty="0">
                          <a:solidFill>
                            <a:srgbClr val="CC9933"/>
                          </a:solidFill>
                          <a:effectLst/>
                          <a:latin typeface="Consolas" panose="020B0609020204030204" pitchFamily="49" charset="0"/>
                        </a:rPr>
                        <a:t>"x"</a:t>
                      </a:r>
                      <a:r>
                        <a:rPr lang="en-US" sz="1400" dirty="0">
                          <a:effectLst/>
                          <a:latin typeface="Consolas" panose="020B0609020204030204" pitchFamily="49" charset="0"/>
                        </a:rPr>
                        <a:t>); </a:t>
                      </a:r>
                    </a:p>
                    <a:p>
                      <a:pPr algn="l" fontAlgn="t"/>
                      <a:endParaRPr lang="en-US" sz="1400" dirty="0">
                        <a:effectLst/>
                        <a:latin typeface="Consolas" panose="020B0609020204030204" pitchFamily="49" charset="0"/>
                      </a:endParaRPr>
                    </a:p>
                    <a:p>
                      <a:pPr algn="l" fontAlgn="t"/>
                      <a:r>
                        <a:rPr lang="en-US" sz="1400" dirty="0">
                          <a:effectLst/>
                          <a:latin typeface="Consolas" panose="020B0609020204030204" pitchFamily="49" charset="0"/>
                        </a:rPr>
                        <a:t>Predicate&lt;String&gt; </a:t>
                      </a:r>
                      <a:r>
                        <a:rPr lang="en-US" sz="1400" dirty="0" err="1">
                          <a:effectLst/>
                          <a:latin typeface="Consolas" panose="020B0609020204030204" pitchFamily="49" charset="0"/>
                        </a:rPr>
                        <a:t>startsWithAAndEndsWithX</a:t>
                      </a:r>
                      <a:r>
                        <a:rPr lang="en-US" sz="1400" dirty="0">
                          <a:effectLst/>
                          <a:latin typeface="Consolas" panose="020B0609020204030204" pitchFamily="49" charset="0"/>
                        </a:rPr>
                        <a:t> = </a:t>
                      </a:r>
                    </a:p>
                    <a:p>
                      <a:pPr algn="l" fontAlgn="t"/>
                      <a:r>
                        <a:rPr lang="en-US" sz="1400" dirty="0">
                          <a:effectLst/>
                          <a:latin typeface="Consolas" panose="020B0609020204030204" pitchFamily="49" charset="0"/>
                        </a:rPr>
                        <a:t>     (text) -&gt; </a:t>
                      </a:r>
                      <a:r>
                        <a:rPr lang="en-US" sz="1400" dirty="0" err="1">
                          <a:effectLst/>
                          <a:latin typeface="Consolas" panose="020B0609020204030204" pitchFamily="49" charset="0"/>
                        </a:rPr>
                        <a:t>startsWithA.test</a:t>
                      </a:r>
                      <a:r>
                        <a:rPr lang="en-US" sz="1400" dirty="0">
                          <a:effectLst/>
                          <a:latin typeface="Consolas" panose="020B0609020204030204" pitchFamily="49" charset="0"/>
                        </a:rPr>
                        <a:t>(text) </a:t>
                      </a:r>
                      <a:r>
                        <a:rPr lang="en-US" sz="1400" b="1" dirty="0">
                          <a:effectLst/>
                          <a:latin typeface="Consolas" panose="020B0609020204030204" pitchFamily="49" charset="0"/>
                        </a:rPr>
                        <a:t>&amp;&amp;</a:t>
                      </a:r>
                      <a:r>
                        <a:rPr lang="en-US" sz="1400" dirty="0">
                          <a:effectLst/>
                          <a:latin typeface="Consolas" panose="020B0609020204030204" pitchFamily="49" charset="0"/>
                        </a:rPr>
                        <a:t> </a:t>
                      </a:r>
                      <a:r>
                        <a:rPr lang="en-US" sz="1400" dirty="0" err="1">
                          <a:effectLst/>
                          <a:latin typeface="Consolas" panose="020B0609020204030204" pitchFamily="49" charset="0"/>
                        </a:rPr>
                        <a:t>endsWithX.test</a:t>
                      </a:r>
                      <a:r>
                        <a:rPr lang="en-US" sz="1400" dirty="0">
                          <a:effectLst/>
                          <a:latin typeface="Consolas" panose="020B0609020204030204" pitchFamily="49" charset="0"/>
                        </a:rPr>
                        <a:t>(text); </a:t>
                      </a:r>
                    </a:p>
                    <a:p>
                      <a:pPr algn="l" fontAlgn="t"/>
                      <a:endParaRPr lang="en-US" sz="1400" dirty="0">
                        <a:effectLst/>
                        <a:latin typeface="Consolas" panose="020B0609020204030204" pitchFamily="49" charset="0"/>
                      </a:endParaRPr>
                    </a:p>
                    <a:p>
                      <a:pPr algn="l" fontAlgn="t"/>
                      <a:r>
                        <a:rPr lang="en-US" sz="1400" dirty="0">
                          <a:effectLst/>
                          <a:latin typeface="Consolas" panose="020B0609020204030204" pitchFamily="49" charset="0"/>
                        </a:rPr>
                        <a:t>String input = </a:t>
                      </a:r>
                      <a:r>
                        <a:rPr lang="en-US" sz="1400" b="1" dirty="0">
                          <a:solidFill>
                            <a:srgbClr val="CC9933"/>
                          </a:solidFill>
                          <a:effectLst/>
                          <a:latin typeface="Consolas" panose="020B0609020204030204" pitchFamily="49" charset="0"/>
                        </a:rPr>
                        <a:t>"A hardworking person must relax"</a:t>
                      </a:r>
                      <a:r>
                        <a:rPr lang="en-US" sz="1400" dirty="0">
                          <a:effectLst/>
                          <a:latin typeface="Consolas" panose="020B0609020204030204" pitchFamily="49" charset="0"/>
                        </a:rPr>
                        <a:t>; </a:t>
                      </a:r>
                    </a:p>
                    <a:p>
                      <a:pPr algn="l" fontAlgn="t"/>
                      <a:r>
                        <a:rPr lang="en-US" sz="1400" dirty="0" err="1">
                          <a:effectLst/>
                          <a:latin typeface="Consolas" panose="020B0609020204030204" pitchFamily="49" charset="0"/>
                        </a:rPr>
                        <a:t>boolean</a:t>
                      </a:r>
                      <a:r>
                        <a:rPr lang="en-US" sz="1400" dirty="0">
                          <a:effectLst/>
                          <a:latin typeface="Consolas" panose="020B0609020204030204" pitchFamily="49" charset="0"/>
                        </a:rPr>
                        <a:t> result = </a:t>
                      </a:r>
                      <a:r>
                        <a:rPr lang="en-US" sz="1400" dirty="0" err="1">
                          <a:effectLst/>
                          <a:latin typeface="Consolas" panose="020B0609020204030204" pitchFamily="49" charset="0"/>
                        </a:rPr>
                        <a:t>startsWithAAndEndsWithX.test</a:t>
                      </a:r>
                      <a:r>
                        <a:rPr lang="en-US" sz="1400" dirty="0">
                          <a:effectLst/>
                          <a:latin typeface="Consolas" panose="020B0609020204030204" pitchFamily="49" charset="0"/>
                        </a:rPr>
                        <a:t>(input); </a:t>
                      </a:r>
                    </a:p>
                    <a:p>
                      <a:pPr algn="l" fontAlgn="t"/>
                      <a:r>
                        <a:rPr lang="en-US" sz="1400" dirty="0" err="1">
                          <a:effectLst/>
                          <a:latin typeface="Consolas" panose="020B0609020204030204" pitchFamily="49" charset="0"/>
                        </a:rPr>
                        <a:t>System.out.println</a:t>
                      </a:r>
                      <a:r>
                        <a:rPr lang="en-US" sz="1400" dirty="0">
                          <a:effectLst/>
                          <a:latin typeface="Consolas" panose="020B0609020204030204" pitchFamily="49" charset="0"/>
                        </a:rPr>
                        <a:t>(result);</a:t>
                      </a:r>
                    </a:p>
                  </a:txBody>
                  <a:tcPr marL="71408" marR="71408" marT="71408" marB="71408">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0"/>
                  </a:ext>
                </a:extLst>
              </a:tr>
            </a:tbl>
          </a:graphicData>
        </a:graphic>
      </p:graphicFrame>
      <p:sp>
        <p:nvSpPr>
          <p:cNvPr id="8" name="Slide Number Placeholder 7"/>
          <p:cNvSpPr>
            <a:spLocks noGrp="1"/>
          </p:cNvSpPr>
          <p:nvPr>
            <p:ph type="sldNum" sz="quarter" idx="12"/>
          </p:nvPr>
        </p:nvSpPr>
        <p:spPr/>
        <p:txBody>
          <a:bodyPr/>
          <a:lstStyle/>
          <a:p>
            <a:endParaRPr lang="en-US" dirty="0"/>
          </a:p>
        </p:txBody>
      </p:sp>
      <p:sp>
        <p:nvSpPr>
          <p:cNvPr id="7" name="TextBox 6"/>
          <p:cNvSpPr txBox="1"/>
          <p:nvPr/>
        </p:nvSpPr>
        <p:spPr>
          <a:xfrm>
            <a:off x="179512" y="2987928"/>
            <a:ext cx="8784976" cy="1815882"/>
          </a:xfrm>
          <a:prstGeom prst="rect">
            <a:avLst/>
          </a:prstGeom>
          <a:noFill/>
        </p:spPr>
        <p:txBody>
          <a:bodyPr wrap="square" rtlCol="0">
            <a:spAutoFit/>
          </a:bodyPr>
          <a:lstStyle/>
          <a:p>
            <a:pPr marL="214313" indent="-214313">
              <a:buFont typeface="Arial" panose="020B0604020202020204" pitchFamily="34" charset="0"/>
              <a:buChar char="•"/>
            </a:pPr>
            <a:r>
              <a:rPr lang="en-US" sz="1600" dirty="0"/>
              <a:t>This functional composition example first creates two Predicate implementations in the form of two lambda expressions. </a:t>
            </a:r>
          </a:p>
          <a:p>
            <a:pPr marL="214313" indent="-214313">
              <a:buFont typeface="Arial" panose="020B0604020202020204" pitchFamily="34" charset="0"/>
              <a:buChar char="•"/>
            </a:pPr>
            <a:r>
              <a:rPr lang="en-US" sz="1600" dirty="0"/>
              <a:t>The first Predicate returns true if the String you pass to it as parameter starts with an uppercase a (A). </a:t>
            </a:r>
          </a:p>
          <a:p>
            <a:pPr marL="214313" indent="-214313">
              <a:buFont typeface="Arial" panose="020B0604020202020204" pitchFamily="34" charset="0"/>
              <a:buChar char="•"/>
            </a:pPr>
            <a:r>
              <a:rPr lang="en-US" sz="1600" dirty="0"/>
              <a:t>The second Predicate returns true if the String passed to it ends with a lowercase x . </a:t>
            </a:r>
          </a:p>
          <a:p>
            <a:pPr marL="214313" indent="-214313">
              <a:buFont typeface="Arial" panose="020B0604020202020204" pitchFamily="34" charset="0"/>
              <a:buChar char="•"/>
            </a:pPr>
            <a:r>
              <a:rPr lang="en-US" sz="1600" dirty="0"/>
              <a:t>Note, that the Predicate interface contains a single unimplemented method named test() which returns a </a:t>
            </a:r>
            <a:r>
              <a:rPr lang="en-US" sz="1600" dirty="0" err="1"/>
              <a:t>boolean</a:t>
            </a:r>
            <a:r>
              <a:rPr lang="en-US" sz="1600" dirty="0"/>
              <a:t>. </a:t>
            </a:r>
          </a:p>
          <a:p>
            <a:pPr marL="214313" indent="-214313">
              <a:buFont typeface="Arial" panose="020B0604020202020204" pitchFamily="34" charset="0"/>
              <a:buChar char="•"/>
            </a:pPr>
            <a:r>
              <a:rPr lang="en-US" sz="1600" dirty="0"/>
              <a:t>It is this method the lambda expressions implement. </a:t>
            </a:r>
          </a:p>
        </p:txBody>
      </p:sp>
    </p:spTree>
    <p:extLst>
      <p:ext uri="{BB962C8B-B14F-4D97-AF65-F5344CB8AC3E}">
        <p14:creationId xmlns:p14="http://schemas.microsoft.com/office/powerpoint/2010/main" val="26689955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3478"/>
            <a:ext cx="5868144" cy="504056"/>
          </a:xfrm>
        </p:spPr>
        <p:txBody>
          <a:bodyPr/>
          <a:lstStyle/>
          <a:p>
            <a:r>
              <a:rPr lang="en-US" dirty="0"/>
              <a:t>Java Predicate Composition Support</a:t>
            </a:r>
          </a:p>
        </p:txBody>
      </p:sp>
      <p:sp>
        <p:nvSpPr>
          <p:cNvPr id="5" name="Content Placeholder 4"/>
          <p:cNvSpPr>
            <a:spLocks noGrp="1"/>
          </p:cNvSpPr>
          <p:nvPr>
            <p:ph idx="4294967295"/>
          </p:nvPr>
        </p:nvSpPr>
        <p:spPr>
          <a:xfrm>
            <a:off x="229531" y="843558"/>
            <a:ext cx="7886700" cy="3262312"/>
          </a:xfrm>
        </p:spPr>
        <p:txBody>
          <a:bodyPr>
            <a:normAutofit/>
          </a:bodyPr>
          <a:lstStyle/>
          <a:p>
            <a:r>
              <a:rPr lang="en-US" sz="1800" dirty="0" err="1"/>
              <a:t>java.util.function.Predicate</a:t>
            </a:r>
            <a:r>
              <a:rPr lang="en-US" sz="1800" dirty="0"/>
              <a:t> contains assisting method for predicate composition:</a:t>
            </a:r>
          </a:p>
        </p:txBody>
      </p:sp>
      <p:sp>
        <p:nvSpPr>
          <p:cNvPr id="8" name="Slide Number Placeholder 7"/>
          <p:cNvSpPr>
            <a:spLocks noGrp="1"/>
          </p:cNvSpPr>
          <p:nvPr>
            <p:ph type="sldNum" sz="quarter" idx="12"/>
          </p:nvPr>
        </p:nvSpPr>
        <p:spPr/>
        <p:txBody>
          <a:bodyPr/>
          <a:lstStyle/>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282713336"/>
              </p:ext>
            </p:extLst>
          </p:nvPr>
        </p:nvGraphicFramePr>
        <p:xfrm>
          <a:off x="179512" y="1707654"/>
          <a:ext cx="8748972" cy="2156985"/>
        </p:xfrm>
        <a:graphic>
          <a:graphicData uri="http://schemas.openxmlformats.org/drawingml/2006/table">
            <a:tbl>
              <a:tblPr>
                <a:tableStyleId>{5202B0CA-FC54-4496-8BCA-5EF66A818D29}</a:tableStyleId>
              </a:tblPr>
              <a:tblGrid>
                <a:gridCol w="1782198">
                  <a:extLst>
                    <a:ext uri="{9D8B030D-6E8A-4147-A177-3AD203B41FA5}">
                      <a16:colId xmlns:a16="http://schemas.microsoft.com/office/drawing/2014/main" val="20000"/>
                    </a:ext>
                  </a:extLst>
                </a:gridCol>
                <a:gridCol w="6966774">
                  <a:extLst>
                    <a:ext uri="{9D8B030D-6E8A-4147-A177-3AD203B41FA5}">
                      <a16:colId xmlns:a16="http://schemas.microsoft.com/office/drawing/2014/main" val="20001"/>
                    </a:ext>
                  </a:extLst>
                </a:gridCol>
              </a:tblGrid>
              <a:tr h="515348">
                <a:tc>
                  <a:txBody>
                    <a:bodyPr/>
                    <a:lstStyle/>
                    <a:p>
                      <a:r>
                        <a:rPr lang="en-US" sz="1400" dirty="0"/>
                        <a:t>default </a:t>
                      </a:r>
                      <a:r>
                        <a:rPr lang="en-US" sz="1400" dirty="0">
                          <a:hlinkClick r:id="rId3" tooltip="interface in java.util.function"/>
                        </a:rPr>
                        <a:t>Predicate</a:t>
                      </a:r>
                      <a:r>
                        <a:rPr lang="en-US" sz="1400" dirty="0"/>
                        <a:t>&lt;</a:t>
                      </a:r>
                      <a:r>
                        <a:rPr lang="en-US" sz="1400" dirty="0">
                          <a:hlinkClick r:id="rId3" tooltip="type parameter in Predicate"/>
                        </a:rPr>
                        <a:t>T</a:t>
                      </a:r>
                      <a:r>
                        <a:rPr lang="en-US" sz="1400" dirty="0"/>
                        <a:t>&gt;</a:t>
                      </a:r>
                      <a:endParaRPr lang="en-US" sz="1400" dirty="0">
                        <a:latin typeface="Consolas" panose="020B0609020204030204" pitchFamily="49" charset="0"/>
                      </a:endParaRPr>
                    </a:p>
                  </a:txBody>
                  <a:tcPr marL="21431" marR="21431" marT="21431" marB="21431" anchor="ctr"/>
                </a:tc>
                <a:tc>
                  <a:txBody>
                    <a:bodyPr/>
                    <a:lstStyle/>
                    <a:p>
                      <a:r>
                        <a:rPr lang="en-US" sz="1400" dirty="0">
                          <a:hlinkClick r:id="rId4"/>
                        </a:rPr>
                        <a:t>and</a:t>
                      </a:r>
                      <a:r>
                        <a:rPr lang="en-US" sz="1400" dirty="0"/>
                        <a:t>(</a:t>
                      </a:r>
                      <a:r>
                        <a:rPr lang="en-US" sz="1400" dirty="0">
                          <a:hlinkClick r:id="rId3" tooltip="interface in java.util.function"/>
                        </a:rPr>
                        <a:t>Predicate</a:t>
                      </a:r>
                      <a:r>
                        <a:rPr lang="en-US" sz="1400" dirty="0"/>
                        <a:t>&lt;? super </a:t>
                      </a:r>
                      <a:r>
                        <a:rPr lang="en-US" sz="1400" dirty="0">
                          <a:hlinkClick r:id="rId3" tooltip="type parameter in Predicate"/>
                        </a:rPr>
                        <a:t>T</a:t>
                      </a:r>
                      <a:r>
                        <a:rPr lang="en-US" sz="1400" dirty="0"/>
                        <a:t>&gt; other) Returns a composed predicate that represents a short-circuiting logical AND of this predicate and another.</a:t>
                      </a:r>
                      <a:endParaRPr lang="en-US" sz="1400" dirty="0">
                        <a:latin typeface="Consolas" panose="020B0609020204030204" pitchFamily="49" charset="0"/>
                      </a:endParaRPr>
                    </a:p>
                  </a:txBody>
                  <a:tcPr marL="21431" marR="21431" marT="21431" marB="21431" anchor="ctr"/>
                </a:tc>
                <a:extLst>
                  <a:ext uri="{0D108BD9-81ED-4DB2-BD59-A6C34878D82A}">
                    <a16:rowId xmlns:a16="http://schemas.microsoft.com/office/drawing/2014/main" val="10000"/>
                  </a:ext>
                </a:extLst>
              </a:tr>
              <a:tr h="515348">
                <a:tc>
                  <a:txBody>
                    <a:bodyPr/>
                    <a:lstStyle/>
                    <a:p>
                      <a:r>
                        <a:rPr lang="en-US" sz="1400" dirty="0"/>
                        <a:t>static &lt;T&gt; </a:t>
                      </a:r>
                      <a:r>
                        <a:rPr lang="en-US" sz="1400" dirty="0">
                          <a:hlinkClick r:id="rId3" tooltip="interface in java.util.function"/>
                        </a:rPr>
                        <a:t>Predicate</a:t>
                      </a:r>
                      <a:r>
                        <a:rPr lang="en-US" sz="1400" dirty="0"/>
                        <a:t>&lt;T&gt;</a:t>
                      </a:r>
                      <a:endParaRPr lang="en-US" sz="1400" dirty="0">
                        <a:latin typeface="Consolas" panose="020B0609020204030204" pitchFamily="49" charset="0"/>
                      </a:endParaRPr>
                    </a:p>
                  </a:txBody>
                  <a:tcPr marL="21431" marR="21431" marT="21431" marB="21431" anchor="ctr"/>
                </a:tc>
                <a:tc>
                  <a:txBody>
                    <a:bodyPr/>
                    <a:lstStyle/>
                    <a:p>
                      <a:r>
                        <a:rPr lang="en-US" sz="1400" dirty="0" err="1">
                          <a:hlinkClick r:id="rId5"/>
                        </a:rPr>
                        <a:t>isEqual</a:t>
                      </a:r>
                      <a:r>
                        <a:rPr lang="en-US" sz="1400" dirty="0"/>
                        <a:t>(</a:t>
                      </a:r>
                      <a:r>
                        <a:rPr lang="en-US" sz="1400" dirty="0">
                          <a:hlinkClick r:id="rId6" tooltip="class in java.lang"/>
                        </a:rPr>
                        <a:t>Object</a:t>
                      </a:r>
                      <a:r>
                        <a:rPr lang="en-US" sz="1400" dirty="0"/>
                        <a:t> </a:t>
                      </a:r>
                      <a:r>
                        <a:rPr lang="en-US" sz="1400" dirty="0" err="1"/>
                        <a:t>targetRef</a:t>
                      </a:r>
                      <a:r>
                        <a:rPr lang="en-US" sz="1400" dirty="0"/>
                        <a:t>) Returns a predicate that tests if two arguments are equal according to </a:t>
                      </a:r>
                      <a:r>
                        <a:rPr lang="en-US" sz="1400" dirty="0" err="1">
                          <a:hlinkClick r:id="rId7"/>
                        </a:rPr>
                        <a:t>Objects.equals</a:t>
                      </a:r>
                      <a:r>
                        <a:rPr lang="en-US" sz="1400" dirty="0">
                          <a:hlinkClick r:id="rId7"/>
                        </a:rPr>
                        <a:t>(Object, Object)</a:t>
                      </a:r>
                      <a:r>
                        <a:rPr lang="en-US" sz="1400" dirty="0"/>
                        <a:t>.</a:t>
                      </a:r>
                      <a:endParaRPr lang="en-US" sz="1400" dirty="0">
                        <a:latin typeface="Consolas" panose="020B0609020204030204" pitchFamily="49" charset="0"/>
                      </a:endParaRPr>
                    </a:p>
                  </a:txBody>
                  <a:tcPr marL="21431" marR="21431" marT="21431" marB="21431" anchor="ctr"/>
                </a:tc>
                <a:extLst>
                  <a:ext uri="{0D108BD9-81ED-4DB2-BD59-A6C34878D82A}">
                    <a16:rowId xmlns:a16="http://schemas.microsoft.com/office/drawing/2014/main" val="10001"/>
                  </a:ext>
                </a:extLst>
              </a:tr>
              <a:tr h="354719">
                <a:tc>
                  <a:txBody>
                    <a:bodyPr/>
                    <a:lstStyle/>
                    <a:p>
                      <a:r>
                        <a:rPr lang="en-US" sz="1400"/>
                        <a:t>default </a:t>
                      </a:r>
                      <a:r>
                        <a:rPr lang="en-US" sz="1400">
                          <a:hlinkClick r:id="rId3" tooltip="interface in java.util.function"/>
                        </a:rPr>
                        <a:t>Predicate</a:t>
                      </a:r>
                      <a:r>
                        <a:rPr lang="en-US" sz="1400"/>
                        <a:t>&lt;</a:t>
                      </a:r>
                      <a:r>
                        <a:rPr lang="en-US" sz="1400">
                          <a:hlinkClick r:id="rId3" tooltip="type parameter in Predicate"/>
                        </a:rPr>
                        <a:t>T</a:t>
                      </a:r>
                      <a:r>
                        <a:rPr lang="en-US" sz="1400"/>
                        <a:t>&gt;</a:t>
                      </a:r>
                      <a:endParaRPr lang="en-US" sz="1400">
                        <a:latin typeface="Consolas" panose="020B0609020204030204" pitchFamily="49" charset="0"/>
                      </a:endParaRPr>
                    </a:p>
                  </a:txBody>
                  <a:tcPr marL="21431" marR="21431" marT="21431" marB="21431" anchor="ctr"/>
                </a:tc>
                <a:tc>
                  <a:txBody>
                    <a:bodyPr/>
                    <a:lstStyle/>
                    <a:p>
                      <a:r>
                        <a:rPr lang="en-US" sz="1400">
                          <a:hlinkClick r:id="rId8"/>
                        </a:rPr>
                        <a:t>negate</a:t>
                      </a:r>
                      <a:r>
                        <a:rPr lang="en-US" sz="1400"/>
                        <a:t>() Returns a predicate that represents the logical negation of this predicate.</a:t>
                      </a:r>
                      <a:endParaRPr lang="en-US" sz="1400">
                        <a:latin typeface="Consolas" panose="020B0609020204030204" pitchFamily="49" charset="0"/>
                      </a:endParaRPr>
                    </a:p>
                  </a:txBody>
                  <a:tcPr marL="21431" marR="21431" marT="21431" marB="21431" anchor="ctr"/>
                </a:tc>
                <a:extLst>
                  <a:ext uri="{0D108BD9-81ED-4DB2-BD59-A6C34878D82A}">
                    <a16:rowId xmlns:a16="http://schemas.microsoft.com/office/drawing/2014/main" val="10002"/>
                  </a:ext>
                </a:extLst>
              </a:tr>
              <a:tr h="515348">
                <a:tc>
                  <a:txBody>
                    <a:bodyPr/>
                    <a:lstStyle/>
                    <a:p>
                      <a:r>
                        <a:rPr lang="en-US" sz="1400"/>
                        <a:t>default </a:t>
                      </a:r>
                      <a:r>
                        <a:rPr lang="en-US" sz="1400">
                          <a:hlinkClick r:id="rId3" tooltip="interface in java.util.function"/>
                        </a:rPr>
                        <a:t>Predicate</a:t>
                      </a:r>
                      <a:r>
                        <a:rPr lang="en-US" sz="1400"/>
                        <a:t>&lt;</a:t>
                      </a:r>
                      <a:r>
                        <a:rPr lang="en-US" sz="1400">
                          <a:hlinkClick r:id="rId3" tooltip="type parameter in Predicate"/>
                        </a:rPr>
                        <a:t>T</a:t>
                      </a:r>
                      <a:r>
                        <a:rPr lang="en-US" sz="1400"/>
                        <a:t>&gt;</a:t>
                      </a:r>
                      <a:endParaRPr lang="en-US" sz="1400">
                        <a:latin typeface="Consolas" panose="020B0609020204030204" pitchFamily="49" charset="0"/>
                      </a:endParaRPr>
                    </a:p>
                  </a:txBody>
                  <a:tcPr marL="21431" marR="21431" marT="21431" marB="21431" anchor="ctr"/>
                </a:tc>
                <a:tc>
                  <a:txBody>
                    <a:bodyPr/>
                    <a:lstStyle/>
                    <a:p>
                      <a:r>
                        <a:rPr lang="en-US" sz="1400">
                          <a:hlinkClick r:id="rId9"/>
                        </a:rPr>
                        <a:t>or</a:t>
                      </a:r>
                      <a:r>
                        <a:rPr lang="en-US" sz="1400"/>
                        <a:t>(</a:t>
                      </a:r>
                      <a:r>
                        <a:rPr lang="en-US" sz="1400">
                          <a:hlinkClick r:id="rId3" tooltip="interface in java.util.function"/>
                        </a:rPr>
                        <a:t>Predicate</a:t>
                      </a:r>
                      <a:r>
                        <a:rPr lang="en-US" sz="1400"/>
                        <a:t>&lt;? super </a:t>
                      </a:r>
                      <a:r>
                        <a:rPr lang="en-US" sz="1400">
                          <a:hlinkClick r:id="rId3" tooltip="type parameter in Predicate"/>
                        </a:rPr>
                        <a:t>T</a:t>
                      </a:r>
                      <a:r>
                        <a:rPr lang="en-US" sz="1400"/>
                        <a:t>&gt; other) Returns a composed predicate that represents a short-circuiting logical OR of this predicate and another.</a:t>
                      </a:r>
                      <a:endParaRPr lang="en-US" sz="1400">
                        <a:latin typeface="Consolas" panose="020B0609020204030204" pitchFamily="49" charset="0"/>
                      </a:endParaRPr>
                    </a:p>
                  </a:txBody>
                  <a:tcPr marL="21431" marR="21431" marT="21431" marB="21431" anchor="ctr"/>
                </a:tc>
                <a:extLst>
                  <a:ext uri="{0D108BD9-81ED-4DB2-BD59-A6C34878D82A}">
                    <a16:rowId xmlns:a16="http://schemas.microsoft.com/office/drawing/2014/main" val="10003"/>
                  </a:ext>
                </a:extLst>
              </a:tr>
              <a:tr h="248603">
                <a:tc>
                  <a:txBody>
                    <a:bodyPr/>
                    <a:lstStyle/>
                    <a:p>
                      <a:r>
                        <a:rPr lang="en-US" sz="1400" dirty="0" err="1"/>
                        <a:t>boolean</a:t>
                      </a:r>
                      <a:endParaRPr lang="en-US" sz="1400" dirty="0">
                        <a:latin typeface="Consolas" panose="020B0609020204030204" pitchFamily="49" charset="0"/>
                      </a:endParaRPr>
                    </a:p>
                  </a:txBody>
                  <a:tcPr marL="21431" marR="21431" marT="21431" marB="21431" anchor="ctr"/>
                </a:tc>
                <a:tc>
                  <a:txBody>
                    <a:bodyPr/>
                    <a:lstStyle/>
                    <a:p>
                      <a:r>
                        <a:rPr lang="en-US" sz="1400" dirty="0">
                          <a:hlinkClick r:id="rId10"/>
                        </a:rPr>
                        <a:t>test</a:t>
                      </a:r>
                      <a:r>
                        <a:rPr lang="en-US" sz="1400" dirty="0"/>
                        <a:t>(</a:t>
                      </a:r>
                      <a:r>
                        <a:rPr lang="en-US" sz="1400" dirty="0">
                          <a:hlinkClick r:id="rId3" tooltip="type parameter in Predicate"/>
                        </a:rPr>
                        <a:t>T</a:t>
                      </a:r>
                      <a:r>
                        <a:rPr lang="en-US" sz="1400" dirty="0"/>
                        <a:t> t) Evaluates this predicate on the given argument.</a:t>
                      </a:r>
                      <a:endParaRPr lang="en-US" sz="1400" dirty="0">
                        <a:latin typeface="Consolas" panose="020B0609020204030204" pitchFamily="49" charset="0"/>
                      </a:endParaRPr>
                    </a:p>
                  </a:txBody>
                  <a:tcPr marL="21431" marR="21431" marT="21431" marB="21431"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008756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Correct</a:t>
            </a:r>
            <a:r>
              <a:rPr lang="en-US" dirty="0"/>
              <a:t> Composition of Predicates</a:t>
            </a:r>
          </a:p>
        </p:txBody>
      </p:sp>
      <p:sp>
        <p:nvSpPr>
          <p:cNvPr id="5" name="Content Placeholder 4"/>
          <p:cNvSpPr>
            <a:spLocks noGrp="1"/>
          </p:cNvSpPr>
          <p:nvPr>
            <p:ph idx="4294967295"/>
          </p:nvPr>
        </p:nvSpPr>
        <p:spPr>
          <a:xfrm>
            <a:off x="323528" y="2993098"/>
            <a:ext cx="7886700" cy="1466850"/>
          </a:xfrm>
        </p:spPr>
        <p:txBody>
          <a:bodyPr>
            <a:noAutofit/>
          </a:bodyPr>
          <a:lstStyle/>
          <a:p>
            <a:r>
              <a:rPr lang="en-US" sz="1600" dirty="0"/>
              <a:t>This Predicate or() functional composition example first creates two basic Predicate instances. </a:t>
            </a:r>
          </a:p>
          <a:p>
            <a:r>
              <a:rPr lang="en-US" sz="1600" dirty="0"/>
              <a:t>Second, the example creates a third Predicate composed from the first two, </a:t>
            </a:r>
          </a:p>
          <a:p>
            <a:pPr lvl="1"/>
            <a:r>
              <a:rPr lang="en-US" sz="1600" dirty="0"/>
              <a:t>by calling the or() method on the first Predicate </a:t>
            </a:r>
          </a:p>
          <a:p>
            <a:pPr lvl="1"/>
            <a:r>
              <a:rPr lang="en-US" sz="1600" dirty="0"/>
              <a:t>and passing the second Predicate as parameter to the or() method.</a:t>
            </a:r>
          </a:p>
          <a:p>
            <a:r>
              <a:rPr lang="en-US" sz="1600" dirty="0"/>
              <a:t>The output of running the above example will be true</a:t>
            </a:r>
          </a:p>
        </p:txBody>
      </p:sp>
      <p:sp>
        <p:nvSpPr>
          <p:cNvPr id="8" name="Slide Number Placeholder 7"/>
          <p:cNvSpPr>
            <a:spLocks noGrp="1"/>
          </p:cNvSpPr>
          <p:nvPr>
            <p:ph type="sldNum" sz="quarter" idx="12"/>
          </p:nvPr>
        </p:nvSpPr>
        <p:spPr/>
        <p:txBody>
          <a:bodyPr/>
          <a:lstStyle/>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633772860"/>
              </p:ext>
            </p:extLst>
          </p:nvPr>
        </p:nvGraphicFramePr>
        <p:xfrm>
          <a:off x="467544" y="778788"/>
          <a:ext cx="6379058" cy="2063056"/>
        </p:xfrm>
        <a:graphic>
          <a:graphicData uri="http://schemas.openxmlformats.org/drawingml/2006/table">
            <a:tbl>
              <a:tblPr/>
              <a:tblGrid>
                <a:gridCol w="168216">
                  <a:extLst>
                    <a:ext uri="{9D8B030D-6E8A-4147-A177-3AD203B41FA5}">
                      <a16:colId xmlns:a16="http://schemas.microsoft.com/office/drawing/2014/main" val="20000"/>
                    </a:ext>
                  </a:extLst>
                </a:gridCol>
                <a:gridCol w="6210842">
                  <a:extLst>
                    <a:ext uri="{9D8B030D-6E8A-4147-A177-3AD203B41FA5}">
                      <a16:colId xmlns:a16="http://schemas.microsoft.com/office/drawing/2014/main" val="20001"/>
                    </a:ext>
                  </a:extLst>
                </a:gridCol>
              </a:tblGrid>
              <a:tr h="1788737">
                <a:tc>
                  <a:txBody>
                    <a:bodyPr/>
                    <a:lstStyle/>
                    <a:p>
                      <a:pPr algn="r" fontAlgn="t"/>
                      <a:r>
                        <a:rPr lang="en-US" sz="1400" dirty="0">
                          <a:effectLst/>
                          <a:latin typeface="Consolas" panose="020B0609020204030204" pitchFamily="49" charset="0"/>
                        </a:rPr>
                        <a:t>1 2 3 </a:t>
                      </a:r>
                      <a:r>
                        <a:rPr lang="en-US" sz="1400" b="1" dirty="0">
                          <a:effectLst/>
                          <a:latin typeface="Consolas" panose="020B0609020204030204" pitchFamily="49" charset="0"/>
                        </a:rPr>
                        <a:t>4</a:t>
                      </a:r>
                      <a:r>
                        <a:rPr lang="en-US" sz="1400" dirty="0">
                          <a:effectLst/>
                          <a:latin typeface="Consolas" panose="020B0609020204030204" pitchFamily="49" charset="0"/>
                        </a:rPr>
                        <a:t> 5 6 7 8 </a:t>
                      </a:r>
                    </a:p>
                  </a:txBody>
                  <a:tcPr marL="71408" marR="71408" marT="71408" marB="71408">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tc>
                  <a:txBody>
                    <a:bodyPr/>
                    <a:lstStyle/>
                    <a:p>
                      <a:pPr algn="l" fontAlgn="t"/>
                      <a:r>
                        <a:rPr lang="en-US" sz="1400" dirty="0">
                          <a:effectLst/>
                          <a:latin typeface="Consolas" panose="020B0609020204030204" pitchFamily="49" charset="0"/>
                        </a:rPr>
                        <a:t>Predicate&lt;String&gt; </a:t>
                      </a:r>
                      <a:r>
                        <a:rPr lang="en-US" sz="1400" dirty="0" err="1">
                          <a:effectLst/>
                          <a:latin typeface="Consolas" panose="020B0609020204030204" pitchFamily="49" charset="0"/>
                        </a:rPr>
                        <a:t>startsWithA</a:t>
                      </a:r>
                      <a:r>
                        <a:rPr lang="en-US" sz="1400" dirty="0">
                          <a:effectLst/>
                          <a:latin typeface="Consolas" panose="020B0609020204030204" pitchFamily="49" charset="0"/>
                        </a:rPr>
                        <a:t> = (text) -&gt; </a:t>
                      </a:r>
                      <a:r>
                        <a:rPr lang="en-US" sz="1400" dirty="0" err="1">
                          <a:effectLst/>
                          <a:latin typeface="Consolas" panose="020B0609020204030204" pitchFamily="49" charset="0"/>
                        </a:rPr>
                        <a:t>text.startsWith</a:t>
                      </a:r>
                      <a:r>
                        <a:rPr lang="en-US" sz="1400" dirty="0">
                          <a:effectLst/>
                          <a:latin typeface="Consolas" panose="020B0609020204030204" pitchFamily="49" charset="0"/>
                        </a:rPr>
                        <a:t>(</a:t>
                      </a:r>
                      <a:r>
                        <a:rPr lang="en-US" sz="1400" b="1" dirty="0">
                          <a:solidFill>
                            <a:srgbClr val="CC9933"/>
                          </a:solidFill>
                          <a:effectLst/>
                          <a:latin typeface="Consolas" panose="020B0609020204030204" pitchFamily="49" charset="0"/>
                        </a:rPr>
                        <a:t>"A"</a:t>
                      </a:r>
                      <a:r>
                        <a:rPr lang="en-US" sz="1400" dirty="0">
                          <a:effectLst/>
                          <a:latin typeface="Consolas" panose="020B0609020204030204" pitchFamily="49" charset="0"/>
                        </a:rPr>
                        <a:t>); </a:t>
                      </a:r>
                    </a:p>
                    <a:p>
                      <a:pPr algn="l" fontAlgn="t"/>
                      <a:r>
                        <a:rPr lang="en-US" sz="1400" dirty="0">
                          <a:effectLst/>
                          <a:latin typeface="Consolas" panose="020B0609020204030204" pitchFamily="49" charset="0"/>
                        </a:rPr>
                        <a:t>Predicate&lt;String&gt; </a:t>
                      </a:r>
                      <a:r>
                        <a:rPr lang="en-US" sz="1400" dirty="0" err="1">
                          <a:effectLst/>
                          <a:latin typeface="Consolas" panose="020B0609020204030204" pitchFamily="49" charset="0"/>
                        </a:rPr>
                        <a:t>endsWithX</a:t>
                      </a:r>
                      <a:r>
                        <a:rPr lang="en-US" sz="1400" dirty="0">
                          <a:effectLst/>
                          <a:latin typeface="Consolas" panose="020B0609020204030204" pitchFamily="49" charset="0"/>
                        </a:rPr>
                        <a:t> = (text) -&gt; </a:t>
                      </a:r>
                      <a:r>
                        <a:rPr lang="en-US" sz="1400" dirty="0" err="1">
                          <a:effectLst/>
                          <a:latin typeface="Consolas" panose="020B0609020204030204" pitchFamily="49" charset="0"/>
                        </a:rPr>
                        <a:t>text.endsWith</a:t>
                      </a:r>
                      <a:r>
                        <a:rPr lang="en-US" sz="1400" dirty="0">
                          <a:effectLst/>
                          <a:latin typeface="Consolas" panose="020B0609020204030204" pitchFamily="49" charset="0"/>
                        </a:rPr>
                        <a:t>(</a:t>
                      </a:r>
                      <a:r>
                        <a:rPr lang="en-US" sz="1400" b="1" dirty="0">
                          <a:solidFill>
                            <a:srgbClr val="CC9933"/>
                          </a:solidFill>
                          <a:effectLst/>
                          <a:latin typeface="Consolas" panose="020B0609020204030204" pitchFamily="49" charset="0"/>
                        </a:rPr>
                        <a:t>"x"</a:t>
                      </a:r>
                      <a:r>
                        <a:rPr lang="en-US" sz="1400" dirty="0">
                          <a:effectLst/>
                          <a:latin typeface="Consolas" panose="020B0609020204030204" pitchFamily="49" charset="0"/>
                        </a:rPr>
                        <a:t>); </a:t>
                      </a:r>
                    </a:p>
                    <a:p>
                      <a:pPr algn="l" fontAlgn="t"/>
                      <a:endParaRPr lang="en-US" sz="1400" dirty="0">
                        <a:effectLst/>
                        <a:latin typeface="Consolas" panose="020B0609020204030204" pitchFamily="49" charset="0"/>
                      </a:endParaRPr>
                    </a:p>
                    <a:p>
                      <a:pPr algn="l" fontAlgn="t"/>
                      <a:r>
                        <a:rPr lang="en-US" sz="1400" dirty="0">
                          <a:effectLst/>
                          <a:latin typeface="Consolas" panose="020B0609020204030204" pitchFamily="49" charset="0"/>
                        </a:rPr>
                        <a:t>Predicate&lt;String&gt; composed = </a:t>
                      </a:r>
                      <a:r>
                        <a:rPr lang="en-US" sz="1400" dirty="0" err="1">
                          <a:effectLst/>
                          <a:latin typeface="Consolas" panose="020B0609020204030204" pitchFamily="49" charset="0"/>
                        </a:rPr>
                        <a:t>startsWithA.</a:t>
                      </a:r>
                      <a:r>
                        <a:rPr lang="en-US" sz="1400" b="1" dirty="0" err="1">
                          <a:effectLst/>
                          <a:latin typeface="Consolas" panose="020B0609020204030204" pitchFamily="49" charset="0"/>
                        </a:rPr>
                        <a:t>or</a:t>
                      </a:r>
                      <a:r>
                        <a:rPr lang="en-US" sz="1400" dirty="0">
                          <a:effectLst/>
                          <a:latin typeface="Consolas" panose="020B0609020204030204" pitchFamily="49" charset="0"/>
                        </a:rPr>
                        <a:t>(</a:t>
                      </a:r>
                      <a:r>
                        <a:rPr lang="en-US" sz="1400" dirty="0" err="1">
                          <a:effectLst/>
                          <a:latin typeface="Consolas" panose="020B0609020204030204" pitchFamily="49" charset="0"/>
                        </a:rPr>
                        <a:t>endsWithX</a:t>
                      </a:r>
                      <a:r>
                        <a:rPr lang="en-US" sz="1400" dirty="0">
                          <a:effectLst/>
                          <a:latin typeface="Consolas" panose="020B0609020204030204" pitchFamily="49" charset="0"/>
                        </a:rPr>
                        <a:t>); </a:t>
                      </a:r>
                    </a:p>
                    <a:p>
                      <a:pPr algn="l" fontAlgn="t"/>
                      <a:endParaRPr lang="en-US" sz="1400" dirty="0">
                        <a:effectLst/>
                        <a:latin typeface="Consolas" panose="020B0609020204030204" pitchFamily="49" charset="0"/>
                      </a:endParaRPr>
                    </a:p>
                    <a:p>
                      <a:pPr algn="l" fontAlgn="t"/>
                      <a:r>
                        <a:rPr lang="en-US" sz="1400" dirty="0">
                          <a:effectLst/>
                          <a:latin typeface="Consolas" panose="020B0609020204030204" pitchFamily="49" charset="0"/>
                        </a:rPr>
                        <a:t>String input = </a:t>
                      </a:r>
                      <a:r>
                        <a:rPr lang="en-US" sz="1400" b="1" dirty="0">
                          <a:solidFill>
                            <a:srgbClr val="CC9933"/>
                          </a:solidFill>
                          <a:effectLst/>
                          <a:latin typeface="Consolas" panose="020B0609020204030204" pitchFamily="49" charset="0"/>
                        </a:rPr>
                        <a:t>"A hardworking person must relax sometimes"</a:t>
                      </a:r>
                      <a:r>
                        <a:rPr lang="en-US" sz="1400" dirty="0">
                          <a:effectLst/>
                          <a:latin typeface="Consolas" panose="020B0609020204030204" pitchFamily="49" charset="0"/>
                        </a:rPr>
                        <a:t>; </a:t>
                      </a:r>
                    </a:p>
                    <a:p>
                      <a:pPr algn="l" fontAlgn="t"/>
                      <a:r>
                        <a:rPr lang="en-US" sz="1400" dirty="0" err="1">
                          <a:effectLst/>
                          <a:latin typeface="Consolas" panose="020B0609020204030204" pitchFamily="49" charset="0"/>
                        </a:rPr>
                        <a:t>boolean</a:t>
                      </a:r>
                      <a:r>
                        <a:rPr lang="en-US" sz="1400" dirty="0">
                          <a:effectLst/>
                          <a:latin typeface="Consolas" panose="020B0609020204030204" pitchFamily="49" charset="0"/>
                        </a:rPr>
                        <a:t> result = </a:t>
                      </a:r>
                      <a:r>
                        <a:rPr lang="en-US" sz="1400" dirty="0" err="1">
                          <a:effectLst/>
                          <a:latin typeface="Consolas" panose="020B0609020204030204" pitchFamily="49" charset="0"/>
                        </a:rPr>
                        <a:t>composed.test</a:t>
                      </a:r>
                      <a:r>
                        <a:rPr lang="en-US" sz="1400" dirty="0">
                          <a:effectLst/>
                          <a:latin typeface="Consolas" panose="020B0609020204030204" pitchFamily="49" charset="0"/>
                        </a:rPr>
                        <a:t>(input); </a:t>
                      </a:r>
                    </a:p>
                    <a:p>
                      <a:pPr algn="l" fontAlgn="t"/>
                      <a:r>
                        <a:rPr lang="en-US" sz="1400" dirty="0" err="1">
                          <a:effectLst/>
                          <a:latin typeface="Consolas" panose="020B0609020204030204" pitchFamily="49" charset="0"/>
                        </a:rPr>
                        <a:t>System.out.println</a:t>
                      </a:r>
                      <a:r>
                        <a:rPr lang="en-US" sz="1400" dirty="0">
                          <a:effectLst/>
                          <a:latin typeface="Consolas" panose="020B0609020204030204" pitchFamily="49" charset="0"/>
                        </a:rPr>
                        <a:t>(result);</a:t>
                      </a:r>
                    </a:p>
                  </a:txBody>
                  <a:tcPr marL="71408" marR="71408" marT="71408" marB="71408">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332630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3478"/>
            <a:ext cx="6300192" cy="504056"/>
          </a:xfrm>
        </p:spPr>
        <p:txBody>
          <a:bodyPr/>
          <a:lstStyle/>
          <a:p>
            <a:r>
              <a:rPr lang="en-US" dirty="0"/>
              <a:t>Java Function Composition Support</a:t>
            </a:r>
          </a:p>
        </p:txBody>
      </p:sp>
      <p:sp>
        <p:nvSpPr>
          <p:cNvPr id="5" name="Content Placeholder 4"/>
          <p:cNvSpPr>
            <a:spLocks noGrp="1"/>
          </p:cNvSpPr>
          <p:nvPr>
            <p:ph idx="4294967295"/>
          </p:nvPr>
        </p:nvSpPr>
        <p:spPr>
          <a:xfrm>
            <a:off x="251520" y="627534"/>
            <a:ext cx="7886700" cy="3262312"/>
          </a:xfrm>
        </p:spPr>
        <p:txBody>
          <a:bodyPr>
            <a:normAutofit/>
          </a:bodyPr>
          <a:lstStyle/>
          <a:p>
            <a:r>
              <a:rPr lang="en-US" sz="1800" dirty="0" err="1"/>
              <a:t>java.util.function.Function</a:t>
            </a:r>
            <a:r>
              <a:rPr lang="en-US" sz="1800" dirty="0"/>
              <a:t> contains a few methods that can be used to </a:t>
            </a:r>
            <a:r>
              <a:rPr lang="en-US" sz="1800" b="1" dirty="0"/>
              <a:t>compose</a:t>
            </a:r>
            <a:r>
              <a:rPr lang="en-US" sz="1800" dirty="0"/>
              <a:t> new Function instances from existing ones.</a:t>
            </a:r>
          </a:p>
        </p:txBody>
      </p:sp>
      <p:sp>
        <p:nvSpPr>
          <p:cNvPr id="8" name="Slide Number Placeholder 7"/>
          <p:cNvSpPr>
            <a:spLocks noGrp="1"/>
          </p:cNvSpPr>
          <p:nvPr>
            <p:ph type="sldNum" sz="quarter" idx="12"/>
          </p:nvPr>
        </p:nvSpPr>
        <p:spPr/>
        <p:txBody>
          <a:bodyPr/>
          <a:lstStyle/>
          <a:p>
            <a:fld id="{FA3EE389-E41A-49AC-9975-3D3899FF737D}" type="slidenum">
              <a:rPr lang="en-US" smtClean="0"/>
              <a:t>98</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4071642757"/>
              </p:ext>
            </p:extLst>
          </p:nvPr>
        </p:nvGraphicFramePr>
        <p:xfrm>
          <a:off x="323528" y="1491630"/>
          <a:ext cx="7886700" cy="1878328"/>
        </p:xfrm>
        <a:graphic>
          <a:graphicData uri="http://schemas.openxmlformats.org/drawingml/2006/table">
            <a:tbl>
              <a:tblPr>
                <a:tableStyleId>{5202B0CA-FC54-4496-8BCA-5EF66A818D29}</a:tableStyleId>
              </a:tblPr>
              <a:tblGrid>
                <a:gridCol w="1864477">
                  <a:extLst>
                    <a:ext uri="{9D8B030D-6E8A-4147-A177-3AD203B41FA5}">
                      <a16:colId xmlns:a16="http://schemas.microsoft.com/office/drawing/2014/main" val="20000"/>
                    </a:ext>
                  </a:extLst>
                </a:gridCol>
                <a:gridCol w="6022223">
                  <a:extLst>
                    <a:ext uri="{9D8B030D-6E8A-4147-A177-3AD203B41FA5}">
                      <a16:colId xmlns:a16="http://schemas.microsoft.com/office/drawing/2014/main" val="20001"/>
                    </a:ext>
                  </a:extLst>
                </a:gridCol>
              </a:tblGrid>
              <a:tr h="454343">
                <a:tc>
                  <a:txBody>
                    <a:bodyPr/>
                    <a:lstStyle/>
                    <a:p>
                      <a:r>
                        <a:rPr lang="en-US" sz="1400" dirty="0"/>
                        <a:t>default &lt;V&gt; </a:t>
                      </a:r>
                      <a:r>
                        <a:rPr lang="en-US" sz="1400" dirty="0">
                          <a:hlinkClick r:id="rId3" tooltip="interface in java.util.function"/>
                        </a:rPr>
                        <a:t>Function</a:t>
                      </a:r>
                      <a:r>
                        <a:rPr lang="en-US" sz="1400" dirty="0"/>
                        <a:t>&lt;</a:t>
                      </a:r>
                      <a:r>
                        <a:rPr lang="en-US" sz="1400" dirty="0">
                          <a:hlinkClick r:id="rId3" tooltip="type parameter in Function"/>
                        </a:rPr>
                        <a:t>T</a:t>
                      </a:r>
                      <a:r>
                        <a:rPr lang="en-US" sz="1400" dirty="0"/>
                        <a:t>,V&gt;</a:t>
                      </a:r>
                    </a:p>
                  </a:txBody>
                  <a:tcPr marL="21431" marR="21431" marT="21431" marB="21431" anchor="ctr"/>
                </a:tc>
                <a:tc>
                  <a:txBody>
                    <a:bodyPr/>
                    <a:lstStyle/>
                    <a:p>
                      <a:r>
                        <a:rPr lang="en-US" sz="1400" dirty="0" err="1">
                          <a:hlinkClick r:id="rId4"/>
                        </a:rPr>
                        <a:t>andThen</a:t>
                      </a:r>
                      <a:r>
                        <a:rPr lang="en-US" sz="1400" dirty="0"/>
                        <a:t>(</a:t>
                      </a:r>
                      <a:r>
                        <a:rPr lang="en-US" sz="1400" dirty="0">
                          <a:hlinkClick r:id="rId3" tooltip="interface in java.util.function"/>
                        </a:rPr>
                        <a:t>Function</a:t>
                      </a:r>
                      <a:r>
                        <a:rPr lang="en-US" sz="1400" dirty="0"/>
                        <a:t>&lt;? super </a:t>
                      </a:r>
                      <a:r>
                        <a:rPr lang="en-US" sz="1400" dirty="0">
                          <a:hlinkClick r:id="rId3" tooltip="type parameter in Function"/>
                        </a:rPr>
                        <a:t>R</a:t>
                      </a:r>
                      <a:r>
                        <a:rPr lang="en-US" sz="1400" dirty="0"/>
                        <a:t>,? extends V&gt; after) Returns a composed function that first applies this function to its input, and then applies the after function to the result.</a:t>
                      </a:r>
                    </a:p>
                  </a:txBody>
                  <a:tcPr marL="21431" marR="21431" marT="21431" marB="21431" anchor="ctr"/>
                </a:tc>
                <a:extLst>
                  <a:ext uri="{0D108BD9-81ED-4DB2-BD59-A6C34878D82A}">
                    <a16:rowId xmlns:a16="http://schemas.microsoft.com/office/drawing/2014/main" val="10000"/>
                  </a:ext>
                </a:extLst>
              </a:tr>
              <a:tr h="248603">
                <a:tc>
                  <a:txBody>
                    <a:bodyPr/>
                    <a:lstStyle/>
                    <a:p>
                      <a:r>
                        <a:rPr lang="en-US" sz="1400">
                          <a:hlinkClick r:id="rId3" tooltip="type parameter in Function"/>
                        </a:rPr>
                        <a:t>R</a:t>
                      </a:r>
                      <a:endParaRPr lang="en-US" sz="1400"/>
                    </a:p>
                  </a:txBody>
                  <a:tcPr marL="21431" marR="21431" marT="21431" marB="21431" anchor="ctr"/>
                </a:tc>
                <a:tc>
                  <a:txBody>
                    <a:bodyPr/>
                    <a:lstStyle/>
                    <a:p>
                      <a:r>
                        <a:rPr lang="en-US" sz="1400">
                          <a:hlinkClick r:id="rId5"/>
                        </a:rPr>
                        <a:t>apply</a:t>
                      </a:r>
                      <a:r>
                        <a:rPr lang="en-US" sz="1400"/>
                        <a:t>(</a:t>
                      </a:r>
                      <a:r>
                        <a:rPr lang="en-US" sz="1400">
                          <a:hlinkClick r:id="rId3" tooltip="type parameter in Function"/>
                        </a:rPr>
                        <a:t>T</a:t>
                      </a:r>
                      <a:r>
                        <a:rPr lang="en-US" sz="1400"/>
                        <a:t> t) Applies this function to the given argument.</a:t>
                      </a:r>
                    </a:p>
                  </a:txBody>
                  <a:tcPr marL="21431" marR="21431" marT="21431" marB="21431" anchor="ctr"/>
                </a:tc>
                <a:extLst>
                  <a:ext uri="{0D108BD9-81ED-4DB2-BD59-A6C34878D82A}">
                    <a16:rowId xmlns:a16="http://schemas.microsoft.com/office/drawing/2014/main" val="10001"/>
                  </a:ext>
                </a:extLst>
              </a:tr>
              <a:tr h="660083">
                <a:tc>
                  <a:txBody>
                    <a:bodyPr/>
                    <a:lstStyle/>
                    <a:p>
                      <a:r>
                        <a:rPr lang="en-US" sz="1400" dirty="0"/>
                        <a:t>default &lt;V&gt; </a:t>
                      </a:r>
                      <a:r>
                        <a:rPr lang="en-US" sz="1400" dirty="0">
                          <a:hlinkClick r:id="rId3" tooltip="interface in java.util.function"/>
                        </a:rPr>
                        <a:t>Function</a:t>
                      </a:r>
                      <a:r>
                        <a:rPr lang="en-US" sz="1400" dirty="0"/>
                        <a:t>&lt;V,</a:t>
                      </a:r>
                      <a:r>
                        <a:rPr lang="en-US" sz="1400" dirty="0">
                          <a:hlinkClick r:id="rId3" tooltip="type parameter in Function"/>
                        </a:rPr>
                        <a:t>R</a:t>
                      </a:r>
                      <a:r>
                        <a:rPr lang="en-US" sz="1400" dirty="0"/>
                        <a:t>&gt;</a:t>
                      </a:r>
                    </a:p>
                  </a:txBody>
                  <a:tcPr marL="21431" marR="21431" marT="21431" marB="21431" anchor="ctr"/>
                </a:tc>
                <a:tc>
                  <a:txBody>
                    <a:bodyPr/>
                    <a:lstStyle/>
                    <a:p>
                      <a:r>
                        <a:rPr lang="en-US" sz="1400">
                          <a:hlinkClick r:id="rId6"/>
                        </a:rPr>
                        <a:t>compose</a:t>
                      </a:r>
                      <a:r>
                        <a:rPr lang="en-US" sz="1400"/>
                        <a:t>(</a:t>
                      </a:r>
                      <a:r>
                        <a:rPr lang="en-US" sz="1400">
                          <a:hlinkClick r:id="rId3" tooltip="interface in java.util.function"/>
                        </a:rPr>
                        <a:t>Function</a:t>
                      </a:r>
                      <a:r>
                        <a:rPr lang="en-US" sz="1400"/>
                        <a:t>&lt;? super V,? extends </a:t>
                      </a:r>
                      <a:r>
                        <a:rPr lang="en-US" sz="1400">
                          <a:hlinkClick r:id="rId3" tooltip="type parameter in Function"/>
                        </a:rPr>
                        <a:t>T</a:t>
                      </a:r>
                      <a:r>
                        <a:rPr lang="en-US" sz="1400"/>
                        <a:t>&gt; before) Returns a composed function that first applies the before function to its input, and then applies this function to the result.</a:t>
                      </a:r>
                    </a:p>
                  </a:txBody>
                  <a:tcPr marL="21431" marR="21431" marT="21431" marB="21431" anchor="ctr"/>
                </a:tc>
                <a:extLst>
                  <a:ext uri="{0D108BD9-81ED-4DB2-BD59-A6C34878D82A}">
                    <a16:rowId xmlns:a16="http://schemas.microsoft.com/office/drawing/2014/main" val="10002"/>
                  </a:ext>
                </a:extLst>
              </a:tr>
              <a:tr h="248603">
                <a:tc>
                  <a:txBody>
                    <a:bodyPr/>
                    <a:lstStyle/>
                    <a:p>
                      <a:r>
                        <a:rPr lang="en-US" sz="1400"/>
                        <a:t>static &lt;T&gt; </a:t>
                      </a:r>
                      <a:r>
                        <a:rPr lang="en-US" sz="1400">
                          <a:hlinkClick r:id="rId3" tooltip="interface in java.util.function"/>
                        </a:rPr>
                        <a:t>Function</a:t>
                      </a:r>
                      <a:r>
                        <a:rPr lang="en-US" sz="1400"/>
                        <a:t>&lt;T,T&gt;</a:t>
                      </a:r>
                    </a:p>
                  </a:txBody>
                  <a:tcPr marL="21431" marR="21431" marT="21431" marB="21431" anchor="ctr"/>
                </a:tc>
                <a:tc>
                  <a:txBody>
                    <a:bodyPr/>
                    <a:lstStyle/>
                    <a:p>
                      <a:r>
                        <a:rPr lang="en-US" sz="1400" dirty="0">
                          <a:hlinkClick r:id="rId7"/>
                        </a:rPr>
                        <a:t>identity</a:t>
                      </a:r>
                      <a:r>
                        <a:rPr lang="en-US" sz="1400" dirty="0"/>
                        <a:t>() Returns a function that always returns its input argument.</a:t>
                      </a:r>
                    </a:p>
                  </a:txBody>
                  <a:tcPr marL="21431" marR="21431" marT="21431" marB="21431"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769100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3478"/>
            <a:ext cx="6732240" cy="504056"/>
          </a:xfrm>
        </p:spPr>
        <p:txBody>
          <a:bodyPr/>
          <a:lstStyle/>
          <a:p>
            <a:r>
              <a:rPr lang="en-US" dirty="0"/>
              <a:t>Function Composition Example: </a:t>
            </a:r>
            <a:r>
              <a:rPr lang="en-US" b="1" dirty="0"/>
              <a:t>Compose</a:t>
            </a:r>
            <a:endParaRPr lang="en-US" dirty="0"/>
          </a:p>
        </p:txBody>
      </p:sp>
      <p:graphicFrame>
        <p:nvGraphicFramePr>
          <p:cNvPr id="2" name="Content Placeholder 1"/>
          <p:cNvGraphicFramePr>
            <a:graphicFrameLocks noGrp="1"/>
          </p:cNvGraphicFramePr>
          <p:nvPr>
            <p:ph idx="4294967295"/>
            <p:extLst>
              <p:ext uri="{D42A27DB-BD31-4B8C-83A1-F6EECF244321}">
                <p14:modId xmlns:p14="http://schemas.microsoft.com/office/powerpoint/2010/main" val="2120401395"/>
              </p:ext>
            </p:extLst>
          </p:nvPr>
        </p:nvGraphicFramePr>
        <p:xfrm>
          <a:off x="539552" y="1597967"/>
          <a:ext cx="8209825" cy="1849696"/>
        </p:xfrm>
        <a:graphic>
          <a:graphicData uri="http://schemas.openxmlformats.org/drawingml/2006/table">
            <a:tbl>
              <a:tblPr/>
              <a:tblGrid>
                <a:gridCol w="225824">
                  <a:extLst>
                    <a:ext uri="{9D8B030D-6E8A-4147-A177-3AD203B41FA5}">
                      <a16:colId xmlns:a16="http://schemas.microsoft.com/office/drawing/2014/main" val="20000"/>
                    </a:ext>
                  </a:extLst>
                </a:gridCol>
                <a:gridCol w="7984001">
                  <a:extLst>
                    <a:ext uri="{9D8B030D-6E8A-4147-A177-3AD203B41FA5}">
                      <a16:colId xmlns:a16="http://schemas.microsoft.com/office/drawing/2014/main" val="20001"/>
                    </a:ext>
                  </a:extLst>
                </a:gridCol>
              </a:tblGrid>
              <a:tr h="1582997">
                <a:tc>
                  <a:txBody>
                    <a:bodyPr/>
                    <a:lstStyle/>
                    <a:p>
                      <a:pPr algn="r" fontAlgn="t"/>
                      <a:r>
                        <a:rPr lang="en-US" sz="1400" dirty="0">
                          <a:effectLst/>
                          <a:latin typeface="Consolas" panose="020B0609020204030204" pitchFamily="49" charset="0"/>
                        </a:rPr>
                        <a:t>1 2 3 4 5 6 7 </a:t>
                      </a:r>
                    </a:p>
                  </a:txBody>
                  <a:tcPr marL="71408" marR="71408" marT="71408" marB="71408">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tc>
                  <a:txBody>
                    <a:bodyPr/>
                    <a:lstStyle/>
                    <a:p>
                      <a:pPr algn="l" fontAlgn="t"/>
                      <a:r>
                        <a:rPr lang="en-US" sz="1400" dirty="0">
                          <a:effectLst/>
                          <a:latin typeface="Consolas" panose="020B0609020204030204" pitchFamily="49" charset="0"/>
                        </a:rPr>
                        <a:t>Function&lt;Integer, Integer&gt; multiply = (value) -&gt; value * </a:t>
                      </a:r>
                      <a:r>
                        <a:rPr lang="en-US" sz="1400" dirty="0">
                          <a:solidFill>
                            <a:srgbClr val="000000"/>
                          </a:solidFill>
                          <a:effectLst/>
                          <a:latin typeface="Consolas" panose="020B0609020204030204" pitchFamily="49" charset="0"/>
                        </a:rPr>
                        <a:t>2</a:t>
                      </a:r>
                      <a:r>
                        <a:rPr lang="en-US" sz="1400" dirty="0">
                          <a:effectLst/>
                          <a:latin typeface="Consolas" panose="020B0609020204030204" pitchFamily="49" charset="0"/>
                        </a:rPr>
                        <a:t>; </a:t>
                      </a:r>
                    </a:p>
                    <a:p>
                      <a:pPr algn="l" fontAlgn="t"/>
                      <a:r>
                        <a:rPr lang="en-US" sz="1400" dirty="0">
                          <a:effectLst/>
                          <a:latin typeface="Consolas" panose="020B0609020204030204" pitchFamily="49" charset="0"/>
                        </a:rPr>
                        <a:t>Function&lt;Integer, Integer&gt; add = (value) -&gt; value + </a:t>
                      </a:r>
                      <a:r>
                        <a:rPr lang="en-US" sz="1400" dirty="0">
                          <a:solidFill>
                            <a:srgbClr val="000000"/>
                          </a:solidFill>
                          <a:effectLst/>
                          <a:latin typeface="Consolas" panose="020B0609020204030204" pitchFamily="49" charset="0"/>
                        </a:rPr>
                        <a:t>3</a:t>
                      </a:r>
                      <a:r>
                        <a:rPr lang="en-US" sz="1400" dirty="0">
                          <a:effectLst/>
                          <a:latin typeface="Consolas" panose="020B0609020204030204" pitchFamily="49" charset="0"/>
                        </a:rPr>
                        <a:t>; Function&lt;Integer, Integer&gt;</a:t>
                      </a:r>
                    </a:p>
                    <a:p>
                      <a:pPr algn="l" fontAlgn="t"/>
                      <a:endParaRPr lang="en-US" sz="1400" dirty="0">
                        <a:effectLst/>
                        <a:latin typeface="Consolas" panose="020B0609020204030204" pitchFamily="49" charset="0"/>
                      </a:endParaRPr>
                    </a:p>
                    <a:p>
                      <a:pPr algn="l" rtl="0" fontAlgn="t"/>
                      <a:r>
                        <a:rPr lang="en-US" sz="1400" dirty="0" err="1">
                          <a:effectLst/>
                          <a:latin typeface="Consolas" panose="020B0609020204030204" pitchFamily="49" charset="0"/>
                        </a:rPr>
                        <a:t>addThenMultiply</a:t>
                      </a:r>
                      <a:r>
                        <a:rPr lang="en-US" sz="1400" dirty="0">
                          <a:effectLst/>
                          <a:latin typeface="Consolas" panose="020B0609020204030204" pitchFamily="49" charset="0"/>
                        </a:rPr>
                        <a:t> = </a:t>
                      </a:r>
                      <a:r>
                        <a:rPr lang="en-US" sz="1400" dirty="0" err="1">
                          <a:effectLst/>
                          <a:latin typeface="Consolas" panose="020B0609020204030204" pitchFamily="49" charset="0"/>
                        </a:rPr>
                        <a:t>multiply.</a:t>
                      </a:r>
                      <a:r>
                        <a:rPr lang="en-US" sz="1400" b="1" dirty="0" err="1">
                          <a:effectLst/>
                          <a:latin typeface="Consolas" panose="020B0609020204030204" pitchFamily="49" charset="0"/>
                        </a:rPr>
                        <a:t>compose</a:t>
                      </a:r>
                      <a:r>
                        <a:rPr lang="en-US" sz="1400" dirty="0">
                          <a:effectLst/>
                          <a:latin typeface="Consolas" panose="020B0609020204030204" pitchFamily="49" charset="0"/>
                        </a:rPr>
                        <a:t>(add);</a:t>
                      </a:r>
                    </a:p>
                    <a:p>
                      <a:pPr algn="l" fontAlgn="t"/>
                      <a:r>
                        <a:rPr lang="en-US" sz="1400" dirty="0">
                          <a:effectLst/>
                          <a:latin typeface="Consolas" panose="020B0609020204030204" pitchFamily="49" charset="0"/>
                        </a:rPr>
                        <a:t>Integer result1 = </a:t>
                      </a:r>
                      <a:r>
                        <a:rPr lang="en-US" sz="1400" dirty="0" err="1">
                          <a:effectLst/>
                          <a:latin typeface="Consolas" panose="020B0609020204030204" pitchFamily="49" charset="0"/>
                        </a:rPr>
                        <a:t>addThenMultiply.apply</a:t>
                      </a:r>
                      <a:r>
                        <a:rPr lang="en-US" sz="1400" dirty="0">
                          <a:effectLst/>
                          <a:latin typeface="Consolas" panose="020B0609020204030204" pitchFamily="49" charset="0"/>
                        </a:rPr>
                        <a:t>(</a:t>
                      </a:r>
                      <a:r>
                        <a:rPr lang="en-US" sz="1400" dirty="0">
                          <a:solidFill>
                            <a:srgbClr val="000000"/>
                          </a:solidFill>
                          <a:effectLst/>
                          <a:latin typeface="Consolas" panose="020B0609020204030204" pitchFamily="49" charset="0"/>
                        </a:rPr>
                        <a:t>3</a:t>
                      </a:r>
                      <a:r>
                        <a:rPr lang="en-US" sz="1400" dirty="0">
                          <a:effectLst/>
                          <a:latin typeface="Consolas" panose="020B0609020204030204" pitchFamily="49" charset="0"/>
                        </a:rPr>
                        <a:t>); </a:t>
                      </a:r>
                    </a:p>
                    <a:p>
                      <a:pPr algn="l" fontAlgn="t"/>
                      <a:endParaRPr lang="en-US" sz="1400" dirty="0">
                        <a:effectLst/>
                        <a:latin typeface="Consolas" panose="020B0609020204030204" pitchFamily="49" charset="0"/>
                      </a:endParaRPr>
                    </a:p>
                    <a:p>
                      <a:pPr algn="l" fontAlgn="t"/>
                      <a:r>
                        <a:rPr lang="en-US" sz="1400" dirty="0" err="1">
                          <a:effectLst/>
                          <a:latin typeface="Consolas" panose="020B0609020204030204" pitchFamily="49" charset="0"/>
                        </a:rPr>
                        <a:t>System.out.println</a:t>
                      </a:r>
                      <a:r>
                        <a:rPr lang="en-US" sz="1400" dirty="0">
                          <a:effectLst/>
                          <a:latin typeface="Consolas" panose="020B0609020204030204" pitchFamily="49" charset="0"/>
                        </a:rPr>
                        <a:t>(result1);</a:t>
                      </a:r>
                    </a:p>
                  </a:txBody>
                  <a:tcPr marL="71408" marR="71408" marT="71408" marB="71408">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0"/>
                  </a:ext>
                </a:extLst>
              </a:tr>
            </a:tbl>
          </a:graphicData>
        </a:graphic>
      </p:graphicFrame>
      <p:sp>
        <p:nvSpPr>
          <p:cNvPr id="8" name="Slide Number Placeholder 7"/>
          <p:cNvSpPr>
            <a:spLocks noGrp="1"/>
          </p:cNvSpPr>
          <p:nvPr>
            <p:ph type="sldNum" sz="quarter" idx="12"/>
          </p:nvPr>
        </p:nvSpPr>
        <p:spPr/>
        <p:txBody>
          <a:bodyPr/>
          <a:lstStyle/>
          <a:p>
            <a:fld id="{FA3EE389-E41A-49AC-9975-3D3899FF737D}" type="slidenum">
              <a:rPr lang="en-US" smtClean="0"/>
              <a:t>99</a:t>
            </a:fld>
            <a:endParaRPr lang="en-US"/>
          </a:p>
        </p:txBody>
      </p:sp>
      <p:sp>
        <p:nvSpPr>
          <p:cNvPr id="3" name="TextBox 2"/>
          <p:cNvSpPr txBox="1"/>
          <p:nvPr/>
        </p:nvSpPr>
        <p:spPr>
          <a:xfrm>
            <a:off x="628650" y="3625543"/>
            <a:ext cx="8209824" cy="1015663"/>
          </a:xfrm>
          <a:prstGeom prst="rect">
            <a:avLst/>
          </a:prstGeom>
          <a:noFill/>
        </p:spPr>
        <p:txBody>
          <a:bodyPr wrap="square" rtlCol="0">
            <a:spAutoFit/>
          </a:bodyPr>
          <a:lstStyle/>
          <a:p>
            <a:pPr marL="214313" indent="-214313">
              <a:buFont typeface="Arial" panose="020B0604020202020204" pitchFamily="34" charset="0"/>
              <a:buChar char="•"/>
            </a:pPr>
            <a:r>
              <a:rPr lang="en-US" sz="1500" dirty="0"/>
              <a:t>When called with the value 3:</a:t>
            </a:r>
          </a:p>
          <a:p>
            <a:pPr marL="557213" lvl="1" indent="-214313">
              <a:buFont typeface="Arial" panose="020B0604020202020204" pitchFamily="34" charset="0"/>
              <a:buChar char="•"/>
            </a:pPr>
            <a:r>
              <a:rPr lang="en-US" sz="1500" dirty="0"/>
              <a:t>The composed Function will first call the add Function </a:t>
            </a:r>
          </a:p>
          <a:p>
            <a:pPr marL="557213" lvl="1" indent="-214313">
              <a:buFont typeface="Arial" panose="020B0604020202020204" pitchFamily="34" charset="0"/>
              <a:buChar char="•"/>
            </a:pPr>
            <a:r>
              <a:rPr lang="en-US" sz="1500" dirty="0"/>
              <a:t>and then the multiply Function. </a:t>
            </a:r>
          </a:p>
          <a:p>
            <a:pPr marL="214313" indent="-214313">
              <a:buFont typeface="Arial" panose="020B0604020202020204" pitchFamily="34" charset="0"/>
              <a:buChar char="•"/>
            </a:pPr>
            <a:r>
              <a:rPr lang="en-US" sz="1500" dirty="0"/>
              <a:t>The result of the calculation will be (3 + 3) * 2 =12. </a:t>
            </a:r>
          </a:p>
        </p:txBody>
      </p:sp>
      <p:sp>
        <p:nvSpPr>
          <p:cNvPr id="7" name="TextBox 6"/>
          <p:cNvSpPr txBox="1"/>
          <p:nvPr/>
        </p:nvSpPr>
        <p:spPr>
          <a:xfrm>
            <a:off x="323528" y="866090"/>
            <a:ext cx="8209824" cy="553998"/>
          </a:xfrm>
          <a:prstGeom prst="rect">
            <a:avLst/>
          </a:prstGeom>
          <a:noFill/>
        </p:spPr>
        <p:txBody>
          <a:bodyPr wrap="square" rtlCol="0">
            <a:spAutoFit/>
          </a:bodyPr>
          <a:lstStyle/>
          <a:p>
            <a:pPr marL="214313" indent="-214313">
              <a:buFont typeface="Arial" panose="020B0604020202020204" pitchFamily="34" charset="0"/>
              <a:buChar char="•"/>
            </a:pPr>
            <a:r>
              <a:rPr lang="en-US" sz="1500" dirty="0"/>
              <a:t>The Function returned by compose() will </a:t>
            </a:r>
            <a:r>
              <a:rPr lang="en-US" sz="1500" b="1" dirty="0"/>
              <a:t>first</a:t>
            </a:r>
            <a:r>
              <a:rPr lang="en-US" sz="1500" dirty="0"/>
              <a:t> call the Function passed as parameter to compose()</a:t>
            </a:r>
          </a:p>
          <a:p>
            <a:pPr marL="557213" lvl="1" indent="-214313">
              <a:buFont typeface="Arial" panose="020B0604020202020204" pitchFamily="34" charset="0"/>
              <a:buChar char="•"/>
            </a:pPr>
            <a:r>
              <a:rPr lang="en-US" sz="1500" dirty="0"/>
              <a:t>and </a:t>
            </a:r>
            <a:r>
              <a:rPr lang="en-US" sz="1500" b="1" dirty="0"/>
              <a:t>then</a:t>
            </a:r>
            <a:r>
              <a:rPr lang="en-US" sz="1500" dirty="0"/>
              <a:t> it will call the Function which compose() was called on.</a:t>
            </a:r>
          </a:p>
        </p:txBody>
      </p:sp>
    </p:spTree>
    <p:extLst>
      <p:ext uri="{BB962C8B-B14F-4D97-AF65-F5344CB8AC3E}">
        <p14:creationId xmlns:p14="http://schemas.microsoft.com/office/powerpoint/2010/main" val="193197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12105</TotalTime>
  <Words>18303</Words>
  <Application>Microsoft Macintosh PowerPoint</Application>
  <PresentationFormat>On-screen Show (16:9)</PresentationFormat>
  <Paragraphs>2092</Paragraphs>
  <Slides>159</Slides>
  <Notes>92</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159</vt:i4>
      </vt:variant>
    </vt:vector>
  </HeadingPairs>
  <TitlesOfParts>
    <vt:vector size="178" baseType="lpstr">
      <vt:lpstr>Arial Unicode MS</vt:lpstr>
      <vt:lpstr>ＭＳ Ｐゴシック</vt:lpstr>
      <vt:lpstr>MS PMincho</vt:lpstr>
      <vt:lpstr>Arial</vt:lpstr>
      <vt:lpstr>Book Antiqua</vt:lpstr>
      <vt:lpstr>Calibri</vt:lpstr>
      <vt:lpstr>Cambria Math</vt:lpstr>
      <vt:lpstr>Consolas</vt:lpstr>
      <vt:lpstr>Courier New</vt:lpstr>
      <vt:lpstr>Menlo</vt:lpstr>
      <vt:lpstr>Monaco</vt:lpstr>
      <vt:lpstr>Montserrat</vt:lpstr>
      <vt:lpstr>Open Sans</vt:lpstr>
      <vt:lpstr>Palatino Linotype</vt:lpstr>
      <vt:lpstr>Rockwell</vt:lpstr>
      <vt:lpstr>Times New Roman</vt:lpstr>
      <vt:lpstr>Trebuchet MS</vt:lpstr>
      <vt:lpstr>Wingdings</vt:lpstr>
      <vt:lpstr>Office Theme</vt:lpstr>
      <vt:lpstr>Advanced Java Concepts</vt:lpstr>
      <vt:lpstr>Object File I/O</vt:lpstr>
      <vt:lpstr>Saving Objects</vt:lpstr>
      <vt:lpstr>Reading Objects</vt:lpstr>
      <vt:lpstr>Saving and Loading Arrays</vt:lpstr>
      <vt:lpstr>clone() Method</vt:lpstr>
      <vt:lpstr>Shallow Clone</vt:lpstr>
      <vt:lpstr>Shallow Clone</vt:lpstr>
      <vt:lpstr>Deep Clone</vt:lpstr>
      <vt:lpstr>Threads</vt:lpstr>
      <vt:lpstr>Threads in Java</vt:lpstr>
      <vt:lpstr>Threads in Java</vt:lpstr>
      <vt:lpstr>extending class Thread:</vt:lpstr>
      <vt:lpstr>extending class Thread(cont):</vt:lpstr>
      <vt:lpstr>implementing Runnable</vt:lpstr>
      <vt:lpstr>implementing Runnable(cont)</vt:lpstr>
      <vt:lpstr>implementing Runnable as Anonymous</vt:lpstr>
      <vt:lpstr>Thread States</vt:lpstr>
      <vt:lpstr>Synchronization</vt:lpstr>
      <vt:lpstr>synchronizing methods</vt:lpstr>
      <vt:lpstr>synchronizing blocks</vt:lpstr>
      <vt:lpstr>synchronizing blocks</vt:lpstr>
      <vt:lpstr>wait(), notify(), notifyAll()</vt:lpstr>
      <vt:lpstr>Annotations </vt:lpstr>
      <vt:lpstr>The Basics</vt:lpstr>
      <vt:lpstr>Structure of Java Compiler</vt:lpstr>
      <vt:lpstr>Structure of Java5 Compiler</vt:lpstr>
      <vt:lpstr>Annotation Types</vt:lpstr>
      <vt:lpstr>Marker</vt:lpstr>
      <vt:lpstr>Single-Element</vt:lpstr>
      <vt:lpstr>Full-value or multi-value</vt:lpstr>
      <vt:lpstr>Example</vt:lpstr>
      <vt:lpstr>The Built-In Annotations </vt:lpstr>
      <vt:lpstr>Simple Annotations (or) Standard Annotations </vt:lpstr>
      <vt:lpstr>Override</vt:lpstr>
      <vt:lpstr>The Deprecated annotation</vt:lpstr>
      <vt:lpstr>The Suppresswarnings annotation</vt:lpstr>
      <vt:lpstr>The Target annotation</vt:lpstr>
      <vt:lpstr>Java 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Imperative vs Functional Programming </vt:lpstr>
      <vt:lpstr>Functional Solution</vt:lpstr>
      <vt:lpstr>Higher Order Functions: Core Functions</vt:lpstr>
      <vt:lpstr>Higher Order Functions : More Functions</vt:lpstr>
      <vt:lpstr>Java Functional Programming Support</vt:lpstr>
      <vt:lpstr>Java Functional Interfaces</vt:lpstr>
      <vt:lpstr>Java Function Interface</vt:lpstr>
      <vt:lpstr>Executing a function using apply()</vt:lpstr>
      <vt:lpstr>Java Functional Composition</vt:lpstr>
      <vt:lpstr>Incorrect Composition of Predicates</vt:lpstr>
      <vt:lpstr>Java Predicate Composition Support</vt:lpstr>
      <vt:lpstr>Correct Composition of Predicates</vt:lpstr>
      <vt:lpstr>Java Function Composition Support</vt:lpstr>
      <vt:lpstr>Function Composition Example: Compose</vt:lpstr>
      <vt:lpstr>Function Composition Example: andThen</vt:lpstr>
      <vt:lpstr>Java Consumer/Supplier Interfaces</vt:lpstr>
      <vt:lpstr>Supplier/Consumer Example</vt:lpstr>
      <vt:lpstr>Another Supplier Example</vt:lpstr>
      <vt:lpstr>Java Streams</vt:lpstr>
      <vt:lpstr>Stream Processing</vt:lpstr>
      <vt:lpstr>Stream Characteristics</vt:lpstr>
      <vt:lpstr>Java Streams: Example</vt:lpstr>
      <vt:lpstr>Java Streams: Pipeline</vt:lpstr>
      <vt:lpstr>Java Streams Pipeline</vt:lpstr>
      <vt:lpstr>Java Stream Creation</vt:lpstr>
      <vt:lpstr>More Java Stream Creation</vt:lpstr>
      <vt:lpstr>‘Reusing’ of Streams</vt:lpstr>
      <vt:lpstr>Intermediate Operations Characteristics</vt:lpstr>
      <vt:lpstr>Intermediate Operations</vt:lpstr>
      <vt:lpstr>Java Example: Map</vt:lpstr>
      <vt:lpstr>Java Example: Filter</vt:lpstr>
      <vt:lpstr>Java Example: Reduce</vt:lpstr>
      <vt:lpstr>Java Example: Fold</vt:lpstr>
      <vt:lpstr>Java: FlatMap</vt:lpstr>
      <vt:lpstr>Java Example: FlatMap</vt:lpstr>
      <vt:lpstr>FlatMap Example: Student Class</vt:lpstr>
      <vt:lpstr>FlatMap Example: Creating students and population the list</vt:lpstr>
      <vt:lpstr>FlatMap Example: Executing the Query</vt:lpstr>
      <vt:lpstr>Termination Operations </vt:lpstr>
      <vt:lpstr>Termination Operations</vt:lpstr>
      <vt:lpstr>collect() using Collectors</vt:lpstr>
      <vt:lpstr>Collectors – Part of API</vt:lpstr>
      <vt:lpstr>Stream Pipeline: Example</vt:lpstr>
      <vt:lpstr>Using Streams Example: Company Employees</vt:lpstr>
      <vt:lpstr>Two Departments, 2 Employees in each one </vt:lpstr>
      <vt:lpstr>groupingBy(): Find total salary cost for each department</vt:lpstr>
      <vt:lpstr>Print out department name, salary cost</vt:lpstr>
      <vt:lpstr>partitionBy(): Find Number of employees with salary less than 3000</vt:lpstr>
      <vt:lpstr>Print out two groups: true, false, and their sizes</vt:lpstr>
      <vt:lpstr>peek() operation</vt:lpstr>
      <vt:lpstr>Java Optional Interface</vt:lpstr>
      <vt:lpstr>Java Imperative vs Java Declarative: 1</vt:lpstr>
      <vt:lpstr>Java Imperative vs Java Declarative: 2</vt:lpstr>
      <vt:lpstr>Java Imperative vs Java Declarative: 3</vt:lpstr>
      <vt:lpstr>Java Imperative vs Java Declarative: 4</vt:lpstr>
      <vt:lpstr>Java Imperative vs Java Declarative: 5</vt:lpstr>
      <vt:lpstr>Java Imperative vs Java Declarative: 6</vt:lpstr>
      <vt:lpstr>Java Parallel Streams</vt:lpstr>
      <vt:lpstr>Executing Streams in Parallel</vt:lpstr>
      <vt:lpstr>Concurrent Reduction</vt:lpstr>
      <vt:lpstr>Concurrent Reduction: Example</vt:lpstr>
      <vt:lpstr>Ordering Issues: Parallel Streams</vt:lpstr>
      <vt:lpstr>Ordering: Serial vs Parallel Stream</vt:lpstr>
      <vt:lpstr>Ordering: Stream source order</vt:lpstr>
      <vt:lpstr>Ordering: Intermediate operations effect</vt:lpstr>
      <vt:lpstr>Stateful Lambda and Lambda Interference</vt:lpstr>
      <vt:lpstr>Stateful Lambda: Serial Stream Example</vt:lpstr>
      <vt:lpstr>Stateful Lambda: Parallel Stream Example</vt:lpstr>
      <vt:lpstr>Lambda Interference: Example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Dhruv.varun</dc:creator>
  <cp:lastModifiedBy>Microsoft Office User</cp:lastModifiedBy>
  <cp:revision>139</cp:revision>
  <dcterms:created xsi:type="dcterms:W3CDTF">2018-07-11T06:27:01Z</dcterms:created>
  <dcterms:modified xsi:type="dcterms:W3CDTF">2020-03-10T19:43:35Z</dcterms:modified>
</cp:coreProperties>
</file>